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258" r:id="rId4"/>
    <p:sldId id="281" r:id="rId5"/>
    <p:sldId id="282" r:id="rId6"/>
    <p:sldId id="283" r:id="rId7"/>
    <p:sldId id="285" r:id="rId8"/>
    <p:sldId id="286" r:id="rId9"/>
    <p:sldId id="259" r:id="rId10"/>
    <p:sldId id="260" r:id="rId11"/>
    <p:sldId id="268" r:id="rId12"/>
    <p:sldId id="262" r:id="rId13"/>
    <p:sldId id="261" r:id="rId14"/>
    <p:sldId id="263" r:id="rId15"/>
    <p:sldId id="264" r:id="rId16"/>
    <p:sldId id="266" r:id="rId17"/>
    <p:sldId id="284" r:id="rId18"/>
    <p:sldId id="267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87" r:id="rId29"/>
    <p:sldId id="288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 snapToGrid="0">
      <p:cViewPr>
        <p:scale>
          <a:sx n="87" d="100"/>
          <a:sy n="87" d="100"/>
        </p:scale>
        <p:origin x="-65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1.3825368183143781E-2"/>
                  <c:y val="-2.2053180852393498E-2"/>
                </c:manualLayout>
              </c:layout>
              <c:showVal val="1"/>
            </c:dLbl>
            <c:dLbl>
              <c:idx val="1"/>
              <c:layout>
                <c:manualLayout>
                  <c:x val="-1.3466025080198342E-3"/>
                  <c:y val="4.0150918635170597E-2"/>
                </c:manualLayout>
              </c:layout>
              <c:showVal val="1"/>
            </c:dLbl>
            <c:dLbl>
              <c:idx val="2"/>
              <c:layout>
                <c:manualLayout>
                  <c:x val="-1.2852234616506293E-2"/>
                  <c:y val="3.2558430196225524E-4"/>
                </c:manualLayout>
              </c:layout>
              <c:showVal val="1"/>
            </c:dLbl>
            <c:dLbl>
              <c:idx val="3"/>
              <c:layout>
                <c:manualLayout>
                  <c:x val="-1.3387284922718005E-2"/>
                  <c:y val="-2.1315460567429147E-2"/>
                </c:manualLayout>
              </c:layout>
              <c:showVal val="1"/>
            </c:dLbl>
            <c:dLbl>
              <c:idx val="4"/>
              <c:layout>
                <c:manualLayout>
                  <c:x val="-3.0970764071157807E-2"/>
                  <c:y val="7.1603549556305494E-3"/>
                </c:manualLayout>
              </c:layout>
              <c:showVal val="1"/>
            </c:dLbl>
            <c:dLbl>
              <c:idx val="5"/>
              <c:layout>
                <c:manualLayout>
                  <c:x val="-3.3628608923884613E-5"/>
                  <c:y val="1.5796775403074621E-2"/>
                </c:manualLayout>
              </c:layout>
              <c:showVal val="1"/>
            </c:dLbl>
            <c:dLbl>
              <c:idx val="6"/>
              <c:layout>
                <c:manualLayout>
                  <c:x val="-2.0866961942257206E-2"/>
                  <c:y val="8.8267091613548308E-3"/>
                </c:manualLayout>
              </c:layout>
              <c:showVal val="1"/>
            </c:dLbl>
            <c:dLbl>
              <c:idx val="7"/>
              <c:layout>
                <c:manualLayout>
                  <c:x val="6.5473716827063461E-3"/>
                  <c:y val="-3.2267841519810153E-3"/>
                </c:manualLayout>
              </c:layout>
              <c:showVal val="1"/>
            </c:dLbl>
            <c:dLbl>
              <c:idx val="8"/>
              <c:layout>
                <c:manualLayout>
                  <c:x val="5.9236475648877388E-3"/>
                  <c:y val="4.1697912760904855E-3"/>
                </c:manualLayout>
              </c:layout>
              <c:showVal val="1"/>
            </c:dLbl>
            <c:dLbl>
              <c:idx val="9"/>
              <c:layout>
                <c:manualLayout>
                  <c:x val="1.0339566929133858E-2"/>
                  <c:y val="9.2325959255093459E-3"/>
                </c:manualLayout>
              </c:layout>
              <c:showVal val="1"/>
            </c:dLbl>
            <c:dLbl>
              <c:idx val="10"/>
              <c:layout>
                <c:manualLayout>
                  <c:x val="7.789989792942576E-3"/>
                  <c:y val="7.805274340707412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Органы пищеварения</c:v>
                </c:pt>
                <c:pt idx="1">
                  <c:v>Женские половые органы</c:v>
                </c:pt>
                <c:pt idx="2">
                  <c:v>Предстательная железа</c:v>
                </c:pt>
                <c:pt idx="3">
                  <c:v>Молочная железа</c:v>
                </c:pt>
                <c:pt idx="4">
                  <c:v>Кожа</c:v>
                </c:pt>
                <c:pt idx="5">
                  <c:v>Органы дыхания</c:v>
                </c:pt>
                <c:pt idx="6">
                  <c:v>Органы мочевыдения</c:v>
                </c:pt>
                <c:pt idx="7">
                  <c:v>Головной мозг</c:v>
                </c:pt>
                <c:pt idx="8">
                  <c:v>Кровь</c:v>
                </c:pt>
                <c:pt idx="9">
                  <c:v>Кости и мягкие ткани</c:v>
                </c:pt>
                <c:pt idx="10">
                  <c:v>Щитовидная железа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25</c:v>
                </c:pt>
                <c:pt idx="1">
                  <c:v>15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6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0382053805774283"/>
          <c:y val="0.16951491423223025"/>
          <c:w val="0.35682761009040592"/>
          <c:h val="0.5717262676039867"/>
        </c:manualLayout>
      </c:layout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solidFill>
                  <a:srgbClr val="FF0000"/>
                </a:solidFill>
              </a:rPr>
              <a:t>Диагноз ЗН установлен по результатам исследований:</a:t>
            </a:r>
          </a:p>
        </c:rich>
      </c:tx>
      <c:layout>
        <c:manualLayout>
          <c:xMode val="edge"/>
          <c:yMode val="edge"/>
          <c:x val="0.20207349081364828"/>
          <c:y val="1.8750000000000065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Маммография</c:v>
                </c:pt>
                <c:pt idx="1">
                  <c:v>Рентгенография органов пищеварения</c:v>
                </c:pt>
                <c:pt idx="2">
                  <c:v> Рентгенография мочевыделительной системы</c:v>
                </c:pt>
                <c:pt idx="3">
                  <c:v> Рентгенография грудной клетки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3416</c:v>
                </c:pt>
                <c:pt idx="1">
                  <c:v>78</c:v>
                </c:pt>
                <c:pt idx="2">
                  <c:v>213</c:v>
                </c:pt>
                <c:pt idx="3">
                  <c:v>2334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Выявленно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Маммография</c:v>
                </c:pt>
                <c:pt idx="1">
                  <c:v>Рентгенография органов пищеварения</c:v>
                </c:pt>
                <c:pt idx="2">
                  <c:v> Рентгенография мочевыделительной системы</c:v>
                </c:pt>
                <c:pt idx="3">
                  <c:v> Рентгенография грудной клетки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16</c:v>
                </c:pt>
                <c:pt idx="2">
                  <c:v>9</c:v>
                </c:pt>
                <c:pt idx="3">
                  <c:v>16</c:v>
                </c:pt>
              </c:numCache>
            </c:numRef>
          </c:val>
        </c:ser>
        <c:dLbls/>
        <c:gapWidth val="95"/>
        <c:overlap val="100"/>
        <c:axId val="80671104"/>
        <c:axId val="80672640"/>
      </c:barChart>
      <c:catAx>
        <c:axId val="80671104"/>
        <c:scaling>
          <c:orientation val="minMax"/>
        </c:scaling>
        <c:axPos val="b"/>
        <c:majorTickMark val="none"/>
        <c:tickLblPos val="nextTo"/>
        <c:spPr>
          <a:ln>
            <a:solidFill>
              <a:schemeClr val="bg1"/>
            </a:solidFill>
          </a:ln>
        </c:spPr>
        <c:crossAx val="80672640"/>
        <c:crosses val="autoZero"/>
        <c:auto val="1"/>
        <c:lblAlgn val="ctr"/>
        <c:lblOffset val="100"/>
      </c:catAx>
      <c:valAx>
        <c:axId val="80672640"/>
        <c:scaling>
          <c:orientation val="minMax"/>
        </c:scaling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80671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baseline="0">
                <a:solidFill>
                  <a:schemeClr val="tx1"/>
                </a:solidFill>
              </a:defRPr>
            </a:pPr>
            <a:endParaRPr lang="ru-RU"/>
          </a:p>
        </c:txPr>
      </c:dTable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320" b="1" i="0" baseline="0">
          <a:solidFill>
            <a:schemeClr val="bg1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ru-RU" sz="1600" dirty="0" smtClean="0">
                <a:solidFill>
                  <a:srgbClr val="FF0000"/>
                </a:solidFill>
              </a:rPr>
              <a:t>Исследования на онкомаркеры</a:t>
            </a:r>
            <a:endParaRPr lang="ru-RU" sz="1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727497298131851"/>
          <c:y val="3.2786885245901641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cat>
            <c:strRef>
              <c:f>Лист1!$A$2:$A$4</c:f>
              <c:strCache>
                <c:ptCount val="3"/>
                <c:pt idx="0">
                  <c:v>Уровни онкомаркеров превышают</c:v>
                </c:pt>
                <c:pt idx="1">
                  <c:v>Уровни ПСА превышают</c:v>
                </c:pt>
                <c:pt idx="2">
                  <c:v>Уровни СА 125 превышают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17982</c:v>
                </c:pt>
                <c:pt idx="1">
                  <c:v>10231</c:v>
                </c:pt>
                <c:pt idx="2">
                  <c:v>6782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Выявленно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cat>
            <c:strRef>
              <c:f>Лист1!$A$2:$A$4</c:f>
              <c:strCache>
                <c:ptCount val="3"/>
                <c:pt idx="0">
                  <c:v>Уровни онкомаркеров превышают</c:v>
                </c:pt>
                <c:pt idx="1">
                  <c:v>Уровни ПСА превышают</c:v>
                </c:pt>
                <c:pt idx="2">
                  <c:v>Уровни СА 125 превышают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1274</c:v>
                </c:pt>
                <c:pt idx="1">
                  <c:v>1010</c:v>
                </c:pt>
                <c:pt idx="2">
                  <c:v>190</c:v>
                </c:pt>
              </c:numCache>
            </c:numRef>
          </c:val>
        </c:ser>
        <c:dLbls/>
        <c:gapWidth val="95"/>
        <c:overlap val="100"/>
        <c:axId val="80268672"/>
        <c:axId val="51115136"/>
      </c:barChart>
      <c:catAx>
        <c:axId val="80268672"/>
        <c:scaling>
          <c:orientation val="minMax"/>
        </c:scaling>
        <c:axPos val="b"/>
        <c:majorTickMark val="none"/>
        <c:tickLblPos val="nextTo"/>
        <c:crossAx val="51115136"/>
        <c:crosses val="autoZero"/>
        <c:auto val="1"/>
        <c:lblAlgn val="ctr"/>
        <c:lblOffset val="100"/>
      </c:catAx>
      <c:valAx>
        <c:axId val="51115136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80268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</c:dTable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Исследования онкомаркеров СА</a:t>
            </a:r>
            <a:r>
              <a:rPr lang="ru-RU" sz="140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15-3, СА 19-9, АФП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209366797900301"/>
          <c:y val="3.0612244897959211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cat>
            <c:strRef>
              <c:f>Лист1!$A$2:$A$4</c:f>
              <c:strCache>
                <c:ptCount val="3"/>
                <c:pt idx="0">
                  <c:v>Уровень СА-15-3 выше</c:v>
                </c:pt>
                <c:pt idx="1">
                  <c:v> Уровень СА-19-9 выше</c:v>
                </c:pt>
                <c:pt idx="2">
                  <c:v>Уровень АФП выше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417</c:v>
                </c:pt>
                <c:pt idx="1">
                  <c:v>109</c:v>
                </c:pt>
                <c:pt idx="2">
                  <c:v>443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cat>
            <c:strRef>
              <c:f>Лист1!$A$2:$A$4</c:f>
              <c:strCache>
                <c:ptCount val="3"/>
                <c:pt idx="0">
                  <c:v>Уровень СА-15-3 выше</c:v>
                </c:pt>
                <c:pt idx="1">
                  <c:v> Уровень СА-19-9 выше</c:v>
                </c:pt>
                <c:pt idx="2">
                  <c:v>Уровень АФП выше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</c:v>
                </c:pt>
                <c:pt idx="1">
                  <c:v>2</c:v>
                </c:pt>
                <c:pt idx="2">
                  <c:v>19</c:v>
                </c:pt>
              </c:numCache>
            </c:numRef>
          </c:val>
        </c:ser>
        <c:dLbls/>
        <c:gapWidth val="95"/>
        <c:overlap val="100"/>
        <c:axId val="80464512"/>
        <c:axId val="80658816"/>
      </c:barChart>
      <c:catAx>
        <c:axId val="80464512"/>
        <c:scaling>
          <c:orientation val="minMax"/>
        </c:scaling>
        <c:axPos val="b"/>
        <c:majorTickMark val="none"/>
        <c:tickLblPos val="nextTo"/>
        <c:crossAx val="80658816"/>
        <c:crosses val="autoZero"/>
        <c:auto val="1"/>
        <c:lblAlgn val="ctr"/>
        <c:lblOffset val="100"/>
      </c:catAx>
      <c:valAx>
        <c:axId val="8065881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80464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</c:dTable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dirty="0" smtClean="0">
                <a:solidFill>
                  <a:srgbClr val="FF0000"/>
                </a:solidFill>
              </a:rPr>
              <a:t>Диагноз ЗН установлен:</a:t>
            </a:r>
            <a:endParaRPr lang="ru-RU" sz="16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3459270364817645"/>
          <c:y val="3.0107526881720432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</c:v>
                </c:pt>
              </c:strCache>
            </c:strRef>
          </c:tx>
          <c:spPr>
            <a:ln>
              <a:noFill/>
            </a:ln>
          </c:spPr>
          <c:cat>
            <c:strRef>
              <c:f>Лист1!$A$2:$A$6</c:f>
              <c:strCache>
                <c:ptCount val="5"/>
                <c:pt idx="0">
                  <c:v>При ректороманоскопии</c:v>
                </c:pt>
                <c:pt idx="1">
                  <c:v>При фиброэзофагогастродуоденоскопии</c:v>
                </c:pt>
                <c:pt idx="2">
                  <c:v>При биопсии шейки матки</c:v>
                </c:pt>
                <c:pt idx="3">
                  <c:v>Аспираты</c:v>
                </c:pt>
                <c:pt idx="4">
                  <c:v>При цистоскопии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1103</c:v>
                </c:pt>
                <c:pt idx="1">
                  <c:v>6227</c:v>
                </c:pt>
                <c:pt idx="2">
                  <c:v>399</c:v>
                </c:pt>
                <c:pt idx="3">
                  <c:v>112</c:v>
                </c:pt>
                <c:pt idx="4">
                  <c:v>437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Установленно</c:v>
                </c:pt>
              </c:strCache>
            </c:strRef>
          </c:tx>
          <c:spPr>
            <a:ln>
              <a:noFill/>
            </a:ln>
          </c:spPr>
          <c:cat>
            <c:strRef>
              <c:f>Лист1!$A$2:$A$6</c:f>
              <c:strCache>
                <c:ptCount val="5"/>
                <c:pt idx="0">
                  <c:v>При ректороманоскопии</c:v>
                </c:pt>
                <c:pt idx="1">
                  <c:v>При фиброэзофагогастродуоденоскопии</c:v>
                </c:pt>
                <c:pt idx="2">
                  <c:v>При биопсии шейки матки</c:v>
                </c:pt>
                <c:pt idx="3">
                  <c:v>Аспираты</c:v>
                </c:pt>
                <c:pt idx="4">
                  <c:v>При цистоскопии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</c:v>
                </c:pt>
                <c:pt idx="1">
                  <c:v>17</c:v>
                </c:pt>
                <c:pt idx="2">
                  <c:v>10</c:v>
                </c:pt>
                <c:pt idx="3">
                  <c:v>2</c:v>
                </c:pt>
                <c:pt idx="4">
                  <c:v>16</c:v>
                </c:pt>
              </c:numCache>
            </c:numRef>
          </c:val>
        </c:ser>
        <c:dLbls/>
        <c:gapWidth val="95"/>
        <c:overlap val="100"/>
        <c:axId val="80646912"/>
        <c:axId val="80648448"/>
      </c:barChart>
      <c:catAx>
        <c:axId val="80646912"/>
        <c:scaling>
          <c:orientation val="minMax"/>
        </c:scaling>
        <c:axPos val="b"/>
        <c:majorTickMark val="none"/>
        <c:tickLblPos val="nextTo"/>
        <c:crossAx val="80648448"/>
        <c:crosses val="autoZero"/>
        <c:auto val="1"/>
        <c:lblAlgn val="ctr"/>
        <c:lblOffset val="100"/>
      </c:catAx>
      <c:valAx>
        <c:axId val="8064844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200">
                <a:solidFill>
                  <a:schemeClr val="tx1"/>
                </a:solidFill>
              </a:defRPr>
            </a:pPr>
            <a:endParaRPr lang="ru-RU"/>
          </a:p>
        </c:txPr>
        <c:crossAx val="80646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</c:dTable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Диагноз ЗН поставлен: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c:rich>
      </c:tx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При УЗИ предстательной железы</c:v>
                </c:pt>
                <c:pt idx="1">
                  <c:v>При УЗИ брюшной полости</c:v>
                </c:pt>
                <c:pt idx="2">
                  <c:v>При УЗИ почек</c:v>
                </c:pt>
                <c:pt idx="3">
                  <c:v>При УЗИ молочной железы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429</c:v>
                </c:pt>
                <c:pt idx="1">
                  <c:v>1864</c:v>
                </c:pt>
                <c:pt idx="2">
                  <c:v>3854</c:v>
                </c:pt>
                <c:pt idx="3">
                  <c:v>316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Установлен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При УЗИ предстательной железы</c:v>
                </c:pt>
                <c:pt idx="1">
                  <c:v>При УЗИ брюшной полости</c:v>
                </c:pt>
                <c:pt idx="2">
                  <c:v>При УЗИ почек</c:v>
                </c:pt>
                <c:pt idx="3">
                  <c:v>При УЗИ молочной железы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8</c:v>
                </c:pt>
                <c:pt idx="3">
                  <c:v>11</c:v>
                </c:pt>
              </c:numCache>
            </c:numRef>
          </c:val>
        </c:ser>
        <c:dLbls/>
        <c:gapWidth val="95"/>
        <c:overlap val="100"/>
        <c:axId val="121676160"/>
        <c:axId val="121666176"/>
      </c:barChart>
      <c:valAx>
        <c:axId val="121666176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21676160"/>
        <c:crosses val="autoZero"/>
        <c:crossBetween val="between"/>
      </c:valAx>
      <c:catAx>
        <c:axId val="121676160"/>
        <c:scaling>
          <c:orientation val="minMax"/>
        </c:scaling>
        <c:axPos val="b"/>
        <c:majorTickMark val="none"/>
        <c:tickLblPos val="nextTo"/>
        <c:crossAx val="121666176"/>
        <c:crosses val="autoZero"/>
        <c:auto val="1"/>
        <c:lblAlgn val="ctr"/>
        <c:lblOffset val="100"/>
      </c:cat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  <c:txPr>
          <a:bodyPr/>
          <a:lstStyle/>
          <a:p>
            <a:pPr rtl="0"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</c:dTable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5609705281263265E-2"/>
          <c:y val="1.889558059622674E-2"/>
          <c:w val="0.92182125596215192"/>
          <c:h val="0.919017338137318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2"/>
              <c:layout>
                <c:manualLayout>
                  <c:x val="-5.7870370370370371E-2"/>
                  <c:y val="-2.777777777777784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-5.9523809523809486E-2"/>
                </c:manualLayout>
              </c:layout>
              <c:showVal val="1"/>
            </c:dLbl>
            <c:dLbl>
              <c:idx val="8"/>
              <c:layout>
                <c:manualLayout>
                  <c:x val="-3.9351851851851853E-2"/>
                  <c:y val="3.968253968253968E-2"/>
                </c:manualLayout>
              </c:layout>
              <c:showVal val="1"/>
            </c:dLbl>
            <c:txPr>
              <a:bodyPr/>
              <a:lstStyle/>
              <a:p>
                <a:pPr>
                  <a:defRPr sz="1740"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ln w="9525">
                <a:solidFill>
                  <a:srgbClr val="00B050"/>
                </a:solidFill>
              </a:ln>
              <a:effectLst>
                <a:outerShdw blurRad="50800" dist="50800" dir="5400000" algn="ctr" rotWithShape="0">
                  <a:srgbClr val="00B050"/>
                </a:outerShdw>
              </a:effectLst>
            </c:spPr>
            <c:trendlineType val="linear"/>
          </c:trendline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255</c:v>
                </c:pt>
                <c:pt idx="1">
                  <c:v>164</c:v>
                </c:pt>
                <c:pt idx="2">
                  <c:v>190</c:v>
                </c:pt>
                <c:pt idx="3">
                  <c:v>191</c:v>
                </c:pt>
                <c:pt idx="4">
                  <c:v>214</c:v>
                </c:pt>
                <c:pt idx="5">
                  <c:v>208</c:v>
                </c:pt>
                <c:pt idx="6">
                  <c:v>245</c:v>
                </c:pt>
                <c:pt idx="7">
                  <c:v>216</c:v>
                </c:pt>
                <c:pt idx="8">
                  <c:v>171</c:v>
                </c:pt>
                <c:pt idx="9">
                  <c:v>167</c:v>
                </c:pt>
              </c:numCache>
            </c:numRef>
          </c:val>
        </c:ser>
        <c:dLbls/>
        <c:marker val="1"/>
        <c:axId val="101437440"/>
        <c:axId val="101438976"/>
      </c:lineChart>
      <c:catAx>
        <c:axId val="101437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5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101438976"/>
        <c:crosses val="autoZero"/>
        <c:auto val="1"/>
        <c:lblAlgn val="ctr"/>
        <c:lblOffset val="100"/>
      </c:catAx>
      <c:valAx>
        <c:axId val="101438976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101437440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8416265675123964E-2"/>
          <c:y val="7.3987528046870588E-2"/>
          <c:w val="0.91454669728783899"/>
          <c:h val="0.856531058617673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3"/>
              <c:layout>
                <c:manualLayout>
                  <c:x val="-2.0833333333333395E-2"/>
                  <c:y val="-7.1428571428571508E-2"/>
                </c:manualLayout>
              </c:layout>
              <c:showVal val="1"/>
            </c:dLbl>
            <c:dLbl>
              <c:idx val="4"/>
              <c:layout>
                <c:manualLayout>
                  <c:x val="-4.8611111111111112E-2"/>
                  <c:y val="3.968253968253968E-2"/>
                </c:manualLayout>
              </c:layout>
              <c:showVal val="1"/>
            </c:dLbl>
            <c:dLbl>
              <c:idx val="5"/>
              <c:layout>
                <c:manualLayout>
                  <c:x val="-4.1666666666666664E-2"/>
                  <c:y val="5.9523809523809507E-2"/>
                </c:manualLayout>
              </c:layout>
              <c:showVal val="1"/>
            </c:dLbl>
            <c:dLbl>
              <c:idx val="6"/>
              <c:layout>
                <c:manualLayout>
                  <c:x val="-3.4722222222222314E-2"/>
                  <c:y val="4.761904761904762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trendline>
            <c:spPr>
              <a:effectLst>
                <a:outerShdw blurRad="50800" dist="50800" dir="5400000" algn="ctr" rotWithShape="0">
                  <a:srgbClr val="00B050"/>
                </a:outerShdw>
              </a:effectLst>
            </c:spPr>
            <c:trendlineType val="linear"/>
          </c:trendline>
          <c:cat>
            <c:numRef>
              <c:f>Лист1!$A$2:$A$11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29</c:v>
                </c:pt>
                <c:pt idx="1">
                  <c:v>28</c:v>
                </c:pt>
                <c:pt idx="2">
                  <c:v>22</c:v>
                </c:pt>
                <c:pt idx="3">
                  <c:v>14</c:v>
                </c:pt>
                <c:pt idx="4">
                  <c:v>12</c:v>
                </c:pt>
                <c:pt idx="5">
                  <c:v>12</c:v>
                </c:pt>
                <c:pt idx="6">
                  <c:v>13</c:v>
                </c:pt>
                <c:pt idx="7">
                  <c:v>15</c:v>
                </c:pt>
                <c:pt idx="8">
                  <c:v>4</c:v>
                </c:pt>
                <c:pt idx="9">
                  <c:v>16</c:v>
                </c:pt>
              </c:numCache>
            </c:numRef>
          </c:val>
        </c:ser>
        <c:dLbls/>
        <c:marker val="1"/>
        <c:axId val="101554432"/>
        <c:axId val="101572608"/>
      </c:lineChart>
      <c:catAx>
        <c:axId val="101554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30" b="1" i="0" baseline="0"/>
            </a:pPr>
            <a:endParaRPr lang="ru-RU"/>
          </a:p>
        </c:txPr>
        <c:crossAx val="101572608"/>
        <c:crosses val="autoZero"/>
        <c:auto val="1"/>
        <c:lblAlgn val="ctr"/>
        <c:lblOffset val="100"/>
      </c:catAx>
      <c:valAx>
        <c:axId val="101572608"/>
        <c:scaling>
          <c:orientation val="minMax"/>
        </c:scaling>
        <c:axPos val="l"/>
        <c:majorGridlines/>
        <c:numFmt formatCode="General" sourceLinked="1"/>
        <c:tickLblPos val="nextTo"/>
        <c:crossAx val="101554432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DE65B-A3A6-49A6-9537-BB0DF7FDBD88}" type="datetimeFigureOut">
              <a:rPr lang="ru-RU" smtClean="0"/>
              <a:pPr/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0DCF8-DD97-4E44-8C46-1707D55795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09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43629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43629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04053"/>
            <a:ext cx="780768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9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8759" y="4225377"/>
            <a:ext cx="7951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ОШЕРОВ И.С., БАЗАРОВА Е.Л., РОСЛАЯ Н.А.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МСЧ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Тирус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ФБОУ ВО «Уральский государственный медицинский университет Минздрава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5024" y="26265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8064" y="513016"/>
            <a:ext cx="7252565" cy="353943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ОПЫТ РАБОТЫ </a:t>
            </a:r>
            <a:endParaRPr lang="en-US" sz="2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r>
              <a:rPr lang="ru-RU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МЕДИКО-САНИТАРНОЙ ЧАСТИ МЕТАЛЛУРГИЧЕСКОГО </a:t>
            </a:r>
            <a:r>
              <a:rPr lang="ru-RU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ПРЕДПРИЯТИЯ </a:t>
            </a:r>
            <a:endParaRPr lang="en-US" sz="28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r>
              <a:rPr lang="ru-RU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ПО ПРОФИЛАКТИКЕ </a:t>
            </a:r>
          </a:p>
          <a:p>
            <a:r>
              <a:rPr lang="ru-RU" sz="28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И РАННЕМУ ВЫЯВЛЕНИЮ ЗЛОКАЧЕСТВЕННЫХ НОВООБРАЗОВАНИЙ</a:t>
            </a:r>
            <a:endParaRPr lang="ru-RU" sz="2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304801"/>
            <a:ext cx="8567050" cy="411479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997" y="831397"/>
            <a:ext cx="7757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Предварительные и периодические медицинские осмотры работников, состоящих в контакте с вредными и опасными производственными факторами, проводятся ежегодно согласно приказу по Корпорации и утвержденному графику, являясь одновременно инструментом для мониторинга состояния здоровья работающих.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2017 году при периодическом медицинском осмотре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11241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работника  было впервые выявлено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случая  новообразований 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0,7%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от числа осмотренных)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1110343"/>
            <a:ext cx="8567050" cy="3124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684" y="1700023"/>
            <a:ext cx="752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 2002 г. ежегодно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около 1000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стажированных работников предприятия в контакте с вредными факторами осматриваются выездной бригадой специалистов областного профцентра, в составе которой имеется онколог.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631365"/>
            <a:ext cx="8164279" cy="24057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5133" y="798733"/>
            <a:ext cx="774926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МСЧ Тирус приобретен новый малодозный рентгеновский диагностический комплекс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КРД-«ОКО-2»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 цифровой вертикальной стойкой.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Врач-хирург, входящий в состав медицинской комиссии, прошел специализацию по онкологии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  <p:pic>
        <p:nvPicPr>
          <p:cNvPr id="1026" name="Picture 2" descr="C:\Users\5454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8684" y="2874893"/>
            <a:ext cx="5065259" cy="256456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500743"/>
            <a:ext cx="8567050" cy="3276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165" y="690440"/>
            <a:ext cx="8049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200" dirty="0" smtClean="0">
                <a:latin typeface="Arial" pitchFamily="34" charset="0"/>
                <a:cs typeface="Arial" pitchFamily="34" charset="0"/>
              </a:rPr>
              <a:t>Флюорографическое обследование органов грудной клетки было проведено в 2017 г. почти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17500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работникам и пенсионерам предприятия. </a:t>
            </a:r>
          </a:p>
          <a:p>
            <a:pPr indent="457200"/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indent="457200"/>
            <a:r>
              <a:rPr lang="ru-RU" sz="2200" dirty="0" smtClean="0">
                <a:latin typeface="Arial" pitchFamily="34" charset="0"/>
                <a:cs typeface="Arial" pitchFamily="34" charset="0"/>
              </a:rPr>
              <a:t>На нем было выявлено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подозрений на ЗН легких,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в том числе флюорография проведена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13800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работнику предприятия, выявлено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подозрений на ЗН, 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при томографии диагноз подтвержден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работникам.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  <p:pic>
        <p:nvPicPr>
          <p:cNvPr id="2050" name="Picture 2" descr="C:\Users\5454\Desktop\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4529" y="3642746"/>
            <a:ext cx="3623355" cy="186610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337457"/>
            <a:ext cx="8567050" cy="55190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376442487"/>
              </p:ext>
            </p:extLst>
          </p:nvPr>
        </p:nvGraphicFramePr>
        <p:xfrm>
          <a:off x="1126671" y="2660191"/>
          <a:ext cx="6734175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928" y="435428"/>
            <a:ext cx="80340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В 2017 году при рентгенографических исследованиях онкологические заболевания выявлены 0,4% от числа обследованных: 20,5% от числа прошедших рентгенографию органов пищеварения, 4,2% - мочевыделительной системы, 0,7% –  грудной клетки.</a:t>
            </a:r>
          </a:p>
          <a:p>
            <a:pPr indent="457200" algn="just"/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Проведено более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2700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скрининговых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маммографических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исследований и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около 700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маммографических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исследований по клиническим показаниям, что позволило выявить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ЗН молочной железы (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0,3%), 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в том числе у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работниц предприятия.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337458"/>
            <a:ext cx="8567050" cy="3657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103" y="704850"/>
            <a:ext cx="807583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Все работающие женщины и  обращающиеся в поликлинику за медицинской помощью женщины пенсионного возраста проходят гинекологическое обследование в смотровом кабинете. 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почти 10000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женщин, обследованных в 2017 г. гинекологом смотрового кабинета, гинекологические заболевания, которые можно отнести к предраковым, выявлены у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15,3%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ЗН молочной железы выявлено  у одной женщины (в 2016 – у 2).    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900" dirty="0" smtClean="0">
                <a:latin typeface="Arial" pitchFamily="34" charset="0"/>
                <a:cs typeface="Arial" pitchFamily="34" charset="0"/>
              </a:rPr>
              <a:t>Цитологическое обследование с профилактической целью на профосмотрах было проведено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почти 5600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работницам, ЗН не выявлено, в 0,4% случаев выявлена дисплазия. </a:t>
            </a:r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337458"/>
            <a:ext cx="8567050" cy="349431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551" y="434067"/>
            <a:ext cx="79765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2010 г. в МСЧ Тирус на профилактических медицинских осмотрах лиц, состоящих в контакте с вредными и опасными производственными факторами, пациентам старше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лет начали проводить скрининг на онкомаркеры: ПСА – простата-специфический  антиген, наиболее эффективный для диагностики рака простаты,   и СА 125 – маркер выбора при раке яичника, для чего был приобретен и внедрен в работу иммунохимолюминисцентный анализатор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COBAS e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411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фирмы «Рош Диагностикс», Швейцария.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latin typeface="Arial" pitchFamily="34" charset="0"/>
                <a:cs typeface="Arial" pitchFamily="34" charset="0"/>
              </a:rPr>
              <a:t>Это закрытая автоматизированная система с использованием технологии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электрохемилюминесценции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обеспечивающая полу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высокоточных результатов.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  <p:pic>
        <p:nvPicPr>
          <p:cNvPr id="3074" name="Picture 2" descr="C:\Users\5454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181" y="3595584"/>
            <a:ext cx="4192047" cy="248953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337458"/>
            <a:ext cx="8567050" cy="558437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924" y="457200"/>
            <a:ext cx="7904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2013-2017 гг. было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выполнено почти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18000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исследований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онкомаркеры</a:t>
            </a:r>
            <a:r>
              <a:rPr lang="ru-RU" dirty="0">
                <a:latin typeface="Arial" pitchFamily="34" charset="0"/>
                <a:cs typeface="Arial" pitchFamily="34" charset="0"/>
              </a:rPr>
              <a:t>. Из числа обследованных у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7,1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выявлены уровни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онкомаркеров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превышающие рекомендуемые величины.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dirty="0" smtClean="0">
                <a:latin typeface="Arial" pitchFamily="34" charset="0"/>
                <a:cs typeface="Arial" pitchFamily="34" charset="0"/>
              </a:rPr>
              <a:t>Уровни </a:t>
            </a:r>
            <a:r>
              <a:rPr lang="ru-RU" dirty="0">
                <a:latin typeface="Arial" pitchFamily="34" charset="0"/>
                <a:cs typeface="Arial" pitchFamily="34" charset="0"/>
              </a:rPr>
              <a:t>ПСА были выше рекомендуемых 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9,9%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обследованных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, уровни СА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125</a:t>
            </a:r>
            <a:r>
              <a:rPr lang="ru-RU" dirty="0">
                <a:latin typeface="Arial" pitchFamily="34" charset="0"/>
                <a:cs typeface="Arial" pitchFamily="34" charset="0"/>
              </a:rPr>
              <a:t> были превышены  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2,8%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>
                <a:latin typeface="Arial" pitchFamily="34" charset="0"/>
                <a:cs typeface="Arial" pitchFamily="34" charset="0"/>
              </a:rPr>
              <a:t>Все пациенты со значениями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онкомаркеров</a:t>
            </a:r>
            <a:r>
              <a:rPr lang="ru-RU" dirty="0">
                <a:latin typeface="Arial" pitchFamily="34" charset="0"/>
                <a:cs typeface="Arial" pitchFamily="34" charset="0"/>
              </a:rPr>
              <a:t> выше рекомендуемых были обследованы дополнительно.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 всех заболевших раком простаты значения ПСА были выше нормативных.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686328144"/>
              </p:ext>
            </p:extLst>
          </p:nvPr>
        </p:nvGraphicFramePr>
        <p:xfrm>
          <a:off x="951139" y="2686050"/>
          <a:ext cx="680085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58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64" y="337459"/>
            <a:ext cx="8567050" cy="531222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0075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По клиническим показаниям определяются онкомаркеры СА 15-3, СА 19-9, АФП. Уровни СА 15-3 были выше рекомендуемых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12,7%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обследуемых пациенток, СА 19-9 -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1,8% пациентов,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АФП –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4,3%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обследованных.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549759841"/>
              </p:ext>
            </p:extLst>
          </p:nvPr>
        </p:nvGraphicFramePr>
        <p:xfrm>
          <a:off x="1337583" y="2688771"/>
          <a:ext cx="638175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337458"/>
            <a:ext cx="8567050" cy="593271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532" y="528331"/>
            <a:ext cx="8142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Амбулаторный прием осуществляется по 22 специальностям. Наиболее активно выявляют ЗН дерматолог, уролог, гастроэнтеролог, эндокринолог, хирурги, терапевты, гинекологи, невропатологи. ЗН выявлялись при инструментальных обследованиях пациентов по клиническим показаниям.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За 2013-2017 гг.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диагноз ЗН  был установлен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ректороманоскопии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2,1%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обследованных, в том числе у 20% пациентов,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 которого брались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пунктаты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 при цистоскопии – у 3,7%, при биопсии шейки матки – 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2,5%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при исследовании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аспиратов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полости матки – 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1,8%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при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фиброгастроскопии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ЗН 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0,3%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предраковые состояния – 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4,2%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730579024"/>
              </p:ext>
            </p:extLst>
          </p:nvPr>
        </p:nvGraphicFramePr>
        <p:xfrm>
          <a:off x="1271565" y="2922368"/>
          <a:ext cx="6353175" cy="326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1264" y="304800"/>
            <a:ext cx="8567050" cy="49203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539" y="531997"/>
            <a:ext cx="732608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Послание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Президента </a:t>
            </a: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РФ Федеральному </a:t>
            </a:r>
            <a:r>
              <a:rPr lang="ru-RU" sz="2000" b="1" dirty="0">
                <a:solidFill>
                  <a:srgbClr val="FF0000"/>
                </a:solidFill>
                <a:latin typeface="Arial Black" pitchFamily="34" charset="0"/>
              </a:rPr>
              <a:t>собранию РФ </a:t>
            </a:r>
            <a:endParaRPr lang="ru-RU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indent="457200" algn="just"/>
            <a:r>
              <a:rPr lang="ru-RU" sz="1700" i="1" dirty="0" smtClean="0"/>
              <a:t>«</a:t>
            </a:r>
            <a:r>
              <a:rPr lang="ru-RU" sz="1700" i="1" dirty="0"/>
              <a:t>Современная диагностика позволит снизить смертность в трудоспособном возрасте</a:t>
            </a:r>
            <a:r>
              <a:rPr lang="ru-RU" sz="1700" i="1" dirty="0" smtClean="0"/>
              <a:t>… Это </a:t>
            </a:r>
            <a:r>
              <a:rPr lang="ru-RU" sz="1700" i="1" dirty="0"/>
              <a:t>должно заставить отступить и такую угрозу, как онкологические заболевания. </a:t>
            </a:r>
            <a:endParaRPr lang="ru-RU" sz="1700" i="1" dirty="0" smtClean="0"/>
          </a:p>
          <a:p>
            <a:pPr indent="457200" algn="just"/>
            <a:r>
              <a:rPr lang="ru-RU" sz="1700" i="1" dirty="0" smtClean="0"/>
              <a:t>Практически </a:t>
            </a:r>
            <a:r>
              <a:rPr lang="ru-RU" sz="1700" i="1" dirty="0"/>
              <a:t>у каждого из нас есть родные, близкие, друзья, которых настигла эта беда - рак. Предлагаю </a:t>
            </a:r>
            <a:r>
              <a:rPr lang="ru-RU" sz="1700" b="1" i="1" dirty="0"/>
              <a:t>реализовать специальную общенациональную программу по борьбе с онкологическими заболеваниями, </a:t>
            </a:r>
            <a:r>
              <a:rPr lang="ru-RU" sz="1700" i="1" dirty="0"/>
              <a:t>активно привлечь к решению этой задачи науку, отечественную фарминдустрию, провести модернизацию </a:t>
            </a:r>
            <a:r>
              <a:rPr lang="ru-RU" sz="1700" i="1" dirty="0" err="1"/>
              <a:t>онкоцентров</a:t>
            </a:r>
            <a:r>
              <a:rPr lang="ru-RU" sz="1700" i="1" dirty="0"/>
              <a:t>, выстроить современную комплексную систему, от ранней диагностики до своевременного эффективного лечения, которая позволит защитить человека. </a:t>
            </a:r>
            <a:endParaRPr lang="ru-RU" sz="1700" i="1" dirty="0" smtClean="0"/>
          </a:p>
          <a:p>
            <a:pPr indent="457200" algn="just"/>
            <a:r>
              <a:rPr lang="ru-RU" sz="1700" i="1" dirty="0" smtClean="0"/>
              <a:t>По </a:t>
            </a:r>
            <a:r>
              <a:rPr lang="ru-RU" sz="1700" i="1" dirty="0"/>
              <a:t>всем ключевым показателям, которые демонстрируют результативность онкологической </a:t>
            </a:r>
            <a:r>
              <a:rPr lang="ru-RU" sz="1700" i="1" dirty="0" smtClean="0"/>
              <a:t>помощи мы </a:t>
            </a:r>
            <a:r>
              <a:rPr lang="ru-RU" sz="1700" i="1" dirty="0"/>
              <a:t>должны выйти на современный, необходимый нам самый высокий уровень</a:t>
            </a:r>
            <a:r>
              <a:rPr lang="ru-RU" sz="1700" i="1" dirty="0" smtClean="0"/>
              <a:t>.» </a:t>
            </a:r>
          </a:p>
          <a:p>
            <a:pPr algn="r"/>
            <a:r>
              <a:rPr lang="ru-RU" i="1" dirty="0" smtClean="0"/>
              <a:t>(В.В. Путин)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8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337459"/>
            <a:ext cx="8567050" cy="461554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574" y="1066800"/>
            <a:ext cx="7885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latin typeface="Arial" pitchFamily="34" charset="0"/>
                <a:cs typeface="Arial" pitchFamily="34" charset="0"/>
              </a:rPr>
              <a:t>Своевременному выявлению ЗН во многом способствует ультразвуковое обследование пациентов на аппарате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экспертного класса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  <p:pic>
        <p:nvPicPr>
          <p:cNvPr id="4098" name="Picture 2" descr="C:\Users\5454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621" y="2404382"/>
            <a:ext cx="5079476" cy="2973162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337459"/>
            <a:ext cx="8567050" cy="560614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449" y="485775"/>
            <a:ext cx="7938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2017 г. диагноз ЗН? был поставлен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0,4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обследованным пациентам, в том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числе при ультразвуковом обследовании предстательной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железы -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3,3%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брюшной полости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0,6%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почек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0,2%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молочной железы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3,5%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щитовидной железы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у 1,5%.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641797357"/>
              </p:ext>
            </p:extLst>
          </p:nvPr>
        </p:nvGraphicFramePr>
        <p:xfrm>
          <a:off x="1179739" y="2452007"/>
          <a:ext cx="6562725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337459"/>
            <a:ext cx="8567050" cy="546462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428625"/>
            <a:ext cx="724988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Arial" pitchFamily="34" charset="0"/>
                <a:cs typeface="Arial" pitchFamily="34" charset="0"/>
              </a:rPr>
              <a:t>Работа МСЧ Тирус по первичной профилактике ЗН проводится совместно с отделом техники безопасности и подразделениями предприятия. На производственных участках предприятия, работающих с применением канцерогенов, принимаются надлежащие  профилактические меры в соответствии с СанПиН 1.2.2353-08 «Канцерогенные факторы и основные требования к профилактике канцерогенной опасности»: </a:t>
            </a:r>
          </a:p>
          <a:p>
            <a:pPr algn="just">
              <a:buSzPct val="90000"/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наличие вытяжной вентиляции;</a:t>
            </a:r>
          </a:p>
          <a:p>
            <a:pPr algn="just">
              <a:buSzPct val="90000"/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санитарно-бытовых помещений; </a:t>
            </a:r>
          </a:p>
          <a:p>
            <a:pPr algn="just">
              <a:buSzPct val="90000"/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максимальное ограничение числа лиц,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контактирущих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канцерогенами;</a:t>
            </a:r>
          </a:p>
          <a:p>
            <a:pPr algn="just">
              <a:buSzPct val="90000"/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специальная оценка условий труда; </a:t>
            </a:r>
          </a:p>
          <a:p>
            <a:pPr algn="just">
              <a:buSzPct val="90000"/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производственный лабораторный контроль концентраций вредных веществ в воздухе рабочей зоны, обеспечение работников спецодеждой, средствами индивидуальной защиты; </a:t>
            </a:r>
          </a:p>
          <a:p>
            <a:pPr algn="just">
              <a:buSzPct val="90000"/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меры по механизации и автоматизации технологических процессов;</a:t>
            </a:r>
          </a:p>
          <a:p>
            <a:pPr algn="just">
              <a:buSzPct val="90000"/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внедрение малоотходных технологий.</a:t>
            </a:r>
          </a:p>
        </p:txBody>
      </p:sp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337460"/>
            <a:ext cx="8567050" cy="512717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629" y="928007"/>
            <a:ext cx="8055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Работает программа «Чистая вода»: все подразделения предприятия обеспечены бутилированной родниковой, экологически чистой питьевой водой.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заводских столовых возможен выбор блюд из овощей, фруктов, зелени. Предприятие  осуществляет ежесменную дотацию на питание в размере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рублей.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  <p:pic>
        <p:nvPicPr>
          <p:cNvPr id="1026" name="Picture 2" descr="C:\Users\5454\Desktop\1464327138_large_8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229" y="3209701"/>
            <a:ext cx="2888343" cy="2048099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5454\Desktop\0a6be605af9161ef1c10_default_872bd9a1.jpg"/>
          <p:cNvPicPr>
            <a:picLocks noChangeAspect="1" noChangeArrowheads="1"/>
          </p:cNvPicPr>
          <p:nvPr/>
        </p:nvPicPr>
        <p:blipFill>
          <a:blip r:embed="rId4" cstate="print"/>
          <a:srcRect l="32231"/>
          <a:stretch>
            <a:fillRect/>
          </a:stretch>
        </p:blipFill>
        <p:spPr bwMode="auto">
          <a:xfrm>
            <a:off x="468068" y="3200399"/>
            <a:ext cx="2123187" cy="206828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C:\Users\5454\Desktop\Рисунок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936" y="3216624"/>
            <a:ext cx="3188607" cy="202121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337460"/>
            <a:ext cx="8567050" cy="382088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4915" y="540811"/>
            <a:ext cx="77506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работников предприятия проводятся медико-профилактические мероприятия на  базе заводских здравпунктов, межцеховых оздоровительных центров и Центра восстановительной медицины и реабилитации.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Количество пациентов, пролеченных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ЦВМиР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 2017 году составило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6700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человек, в МОЦ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около 1900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человек. Численность работников, прошедших комплексное курсовое оздоровление с профилактической целью в Центре восстановительной медицины и реабилитации в 2017 г. составило почти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950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работников.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  <p:pic>
        <p:nvPicPr>
          <p:cNvPr id="6146" name="Picture 2" descr="C:\Users\5454\Desktop\Рисунок6.jpg"/>
          <p:cNvPicPr>
            <a:picLocks noChangeAspect="1" noChangeArrowheads="1"/>
          </p:cNvPicPr>
          <p:nvPr/>
        </p:nvPicPr>
        <p:blipFill>
          <a:blip r:embed="rId3" cstate="print"/>
          <a:srcRect t="3361" r="1632"/>
          <a:stretch>
            <a:fillRect/>
          </a:stretch>
        </p:blipFill>
        <p:spPr bwMode="auto">
          <a:xfrm>
            <a:off x="2573110" y="3603171"/>
            <a:ext cx="3936547" cy="2191244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337460"/>
            <a:ext cx="8567050" cy="52577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542" y="476250"/>
            <a:ext cx="7630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Оздоровление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ЦВМиР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2017 г. включало прием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фиточаев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кислородный коктейлей, ингаляции, витаминотерапию, психотерапию, электро-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бальнеолечение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ЛФК, ручной массаж, аэрофитотерапию, что способствовало выведению химических веществ-канцерогенов из организма, улучшению состояния органов-мишеней канцерогенного воздействия, укреплению защитных сил организма работников.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  <p:pic>
        <p:nvPicPr>
          <p:cNvPr id="1026" name="Picture 2" descr="C:\Users\5454\Desktop\77777777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71" y="3500185"/>
            <a:ext cx="1627770" cy="180947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5454\Desktop\Рисунок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3376" y="3483435"/>
            <a:ext cx="2224313" cy="1828801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5454\Desktop\9999999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561" y="3512087"/>
            <a:ext cx="1356178" cy="180672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5454\Desktop\7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3807" y="3510854"/>
            <a:ext cx="2587358" cy="180416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64" y="337460"/>
            <a:ext cx="8567050" cy="337456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925" y="628650"/>
            <a:ext cx="7334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межцеховых оздоровительных центрах курс  ингаляций в 2017 г. приняли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почти 450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человек,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электрофизиолечения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1450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человек, ЛФК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человек.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Врачами и фельдшерами здравпунктов проводится образовательная работа в цехах предприятия и заводских СМИ.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  <p:pic>
        <p:nvPicPr>
          <p:cNvPr id="2050" name="Picture 2" descr="C:\Users\5454\Desktop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179" y="2705100"/>
            <a:ext cx="4864100" cy="25146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337460"/>
            <a:ext cx="8567050" cy="52577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168" y="904875"/>
            <a:ext cx="81275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Выводы: 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Проводимая МСЧ Тирус комплексная планомерная работа по профилактике и ранней диагностике ЗН с использованием современных инструментальных и лабораторных методов позволяет значительно повысить качество выявления наиболее распространенных и социально значимых для предприятия локализаций ЗН.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Уменьшить заболеваемость ЗН работников.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Улучшить качество жизни пациентов и их семей.</a:t>
            </a: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Сохранить квалифицированные кадры для предприятия. </a:t>
            </a:r>
          </a:p>
        </p:txBody>
      </p:sp>
      <p:pic>
        <p:nvPicPr>
          <p:cNvPr id="3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64" y="337459"/>
            <a:ext cx="8567050" cy="54863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662" y="395300"/>
            <a:ext cx="7919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Динамика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аболеваемости злокачественными новообразованиями работников предприятия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за 2008-2017 годы (на 100000 работников)</a:t>
            </a:r>
          </a:p>
          <a:p>
            <a:endParaRPr lang="ru-RU" sz="24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828005009"/>
              </p:ext>
            </p:extLst>
          </p:nvPr>
        </p:nvGraphicFramePr>
        <p:xfrm>
          <a:off x="1050778" y="1616618"/>
          <a:ext cx="6086006" cy="410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24744" y="3899042"/>
            <a:ext cx="6302828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Если в 2008 г. заболеваемость ЗН работников предприятия составляла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255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100000</a:t>
            </a:r>
            <a:r>
              <a:rPr lang="ru-RU" dirty="0">
                <a:latin typeface="Arial" pitchFamily="34" charset="0"/>
                <a:cs typeface="Arial" pitchFamily="34" charset="0"/>
              </a:rPr>
              <a:t> человек, то в 2017 году –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167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100000. Количество работников, заболевших ЗН, </a:t>
            </a:r>
            <a:r>
              <a:rPr lang="ru-RU" smtClean="0">
                <a:latin typeface="Arial" pitchFamily="34" charset="0"/>
                <a:cs typeface="Arial" pitchFamily="34" charset="0"/>
              </a:rPr>
              <a:t>уменьшилось </a:t>
            </a:r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  <a:r>
              <a:rPr lang="ru-RU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45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25</a:t>
            </a:r>
            <a:r>
              <a:rPr lang="ru-RU" dirty="0">
                <a:latin typeface="Arial" pitchFamily="34" charset="0"/>
                <a:cs typeface="Arial" pitchFamily="34" charset="0"/>
              </a:rPr>
              <a:t> человек.</a:t>
            </a:r>
          </a:p>
        </p:txBody>
      </p:sp>
      <p:pic>
        <p:nvPicPr>
          <p:cNvPr id="6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399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1264" y="337459"/>
            <a:ext cx="8567050" cy="548639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425" y="413657"/>
            <a:ext cx="8465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Динамика случаев злокачественных новообразований работников предприятия , выявленных в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стадии (в %) за 2008-2017 годы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92255828"/>
              </p:ext>
            </p:extLst>
          </p:nvPr>
        </p:nvGraphicFramePr>
        <p:xfrm>
          <a:off x="1139252" y="1723869"/>
          <a:ext cx="5486400" cy="3860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18962" y="1876554"/>
            <a:ext cx="4982781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ЗН, выявленных в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IV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стадии, уменьшилось 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29%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2008 году до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16%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от общей численности больных ЗН. В 2013-2017 гг. рак предстательной железы и яичников в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IV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стадии не выявлялся</a:t>
            </a:r>
          </a:p>
        </p:txBody>
      </p:sp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31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1264" y="304800"/>
            <a:ext cx="8567050" cy="49203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093" y="517584"/>
            <a:ext cx="80436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 algn="just"/>
            <a:r>
              <a:rPr lang="ru-RU" sz="1650" dirty="0" smtClean="0">
                <a:latin typeface="Arial" pitchFamily="34" charset="0"/>
                <a:cs typeface="Arial" pitchFamily="34" charset="0"/>
              </a:rPr>
              <a:t>Онкологическая ситуация в Свердловской области определена как неблагополучная, чему способствует индустриальная насыщенность ее территории. Согласно Государственному докладу «О состоянии санитарно-эпидемиологического благополучия в Свердловской области в 2016 году» Роспотребнадзора, на учете в онкологической службе состоит </a:t>
            </a:r>
            <a:r>
              <a:rPr lang="ru-RU" sz="1650" b="1" dirty="0" smtClean="0">
                <a:latin typeface="Arial" pitchFamily="34" charset="0"/>
                <a:cs typeface="Arial" pitchFamily="34" charset="0"/>
              </a:rPr>
              <a:t>2,2%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населения области. </a:t>
            </a:r>
          </a:p>
          <a:p>
            <a:pPr indent="432000" algn="just"/>
            <a:r>
              <a:rPr lang="ru-RU" sz="1650" dirty="0" smtClean="0">
                <a:latin typeface="Arial" pitchFamily="34" charset="0"/>
                <a:cs typeface="Arial" pitchFamily="34" charset="0"/>
              </a:rPr>
              <a:t>Проблема высокой заболеваемости злокачественными </a:t>
            </a:r>
            <a:r>
              <a:rPr lang="ru-RU" sz="1650" dirty="0" err="1" smtClean="0">
                <a:latin typeface="Arial" pitchFamily="34" charset="0"/>
                <a:cs typeface="Arial" pitchFamily="34" charset="0"/>
              </a:rPr>
              <a:t>новообразова-ниями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является особенно актуальной для металлургических предприятий, на которых значительная часть работников имеет производственный контакт с канцерогенными факторами. </a:t>
            </a:r>
          </a:p>
          <a:p>
            <a:pPr indent="432000" algn="just"/>
            <a:r>
              <a:rPr lang="ru-RU" sz="1650" dirty="0" smtClean="0">
                <a:latin typeface="Arial" pitchFamily="34" charset="0"/>
                <a:cs typeface="Arial" pitchFamily="34" charset="0"/>
              </a:rPr>
              <a:t>МСЧ Тирус осуществляет медицинское обслуживание работников и пенсионеров </a:t>
            </a:r>
            <a:r>
              <a:rPr lang="ru-RU" sz="1650" dirty="0" err="1" smtClean="0">
                <a:latin typeface="Arial" pitchFamily="34" charset="0"/>
                <a:cs typeface="Arial" pitchFamily="34" charset="0"/>
              </a:rPr>
              <a:t>Верхнесалдинского</a:t>
            </a:r>
            <a:r>
              <a:rPr lang="ru-RU" sz="1650" dirty="0" smtClean="0">
                <a:latin typeface="Arial" pitchFamily="34" charset="0"/>
                <a:cs typeface="Arial" pitchFamily="34" charset="0"/>
              </a:rPr>
              <a:t> металлургического производственного объединения (ВСМПО), входящего в состав ОАО «Корпорация ВСМПО-АВИСМА», крупнейшего мирового производителя изделий из титана и его сплавов. Работа по профилактике и раннему выявлению ЗН является одним из приоритетов деятельности МСЧ.</a:t>
            </a:r>
            <a:endParaRPr lang="ru-RU" sz="16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5454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3115" y="4735281"/>
            <a:ext cx="2410500" cy="170004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5454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7461" y="4713509"/>
            <a:ext cx="2509515" cy="173082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337460"/>
            <a:ext cx="8567050" cy="52577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039" y="692911"/>
            <a:ext cx="81003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Blip>
                <a:blip r:embed="rId2"/>
              </a:buBlip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 не менее, ЗН остаются одной из основных причин преждевременной смертности и инвалидности работников, что требует от МСЧ дальнейшей целенаправленной системной работы по уже хорошо зарекомендовавшим себя профилактическим направлениям деятельности, а также   внедрения новых медицинских технологий по предупреждению и ранней диагностики ЗН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853" y="5864297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1264" y="304800"/>
            <a:ext cx="8567050" cy="538842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701" y="268444"/>
            <a:ext cx="8177240" cy="83671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КАНЦЕРОГЕННЫЕ ФАКТОРЫ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70027" y="938462"/>
            <a:ext cx="8157200" cy="53099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Хрома шестивалентного соединения (хрома до 11.5%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    в титановых сплавах)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Никель (до 0,5% в титановых сплавах)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Неочищенные или недостаточно очищенные минеральные нефтяные масла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Асбест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Экспозиция к аэрозолям сильных кислот, включая серную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Возгоны каменноугольного пека (графита)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Бенз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(а)</a:t>
            </a: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пирен</a:t>
            </a:r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Кремний диоксид кристаллический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Формальдегид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Отработавшие газы дизельных двигателей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err="1" smtClean="0">
                <a:latin typeface="Arial" pitchFamily="34" charset="0"/>
                <a:cs typeface="Arial" pitchFamily="34" charset="0"/>
              </a:rPr>
              <a:t>УФ-радиация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Солнечная радиация.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Ионизирующее излучение.</a:t>
            </a:r>
          </a:p>
        </p:txBody>
      </p:sp>
      <p:pic>
        <p:nvPicPr>
          <p:cNvPr id="7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02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1264" y="304801"/>
            <a:ext cx="8567050" cy="49638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52919" y="1400464"/>
            <a:ext cx="8492247" cy="520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marL="450850" indent="-342900" eaLnBrk="1">
              <a:buSzPct val="94000"/>
              <a:buFont typeface="Arial" pitchFamily="34" charset="0"/>
              <a:buChar char="•"/>
            </a:pPr>
            <a:r>
              <a:rPr lang="ru-RU" altLang="ru-RU" sz="2000" dirty="0"/>
              <a:t>Газорезчик кузнечного цеха</a:t>
            </a:r>
          </a:p>
          <a:p>
            <a:pPr marL="450850" indent="-342900" eaLnBrk="1">
              <a:buSzPct val="94000"/>
              <a:buFont typeface="Arial" pitchFamily="34" charset="0"/>
              <a:buChar char="•"/>
            </a:pPr>
            <a:r>
              <a:rPr lang="ru-RU" altLang="ru-RU" sz="2000" dirty="0"/>
              <a:t>С34.3/У96. Профессиональный рак нижней доли правого легкого Т1bN0Mx, </a:t>
            </a:r>
            <a:r>
              <a:rPr lang="ru-RU" altLang="ru-RU" sz="2000" dirty="0" smtClean="0"/>
              <a:t>низкодифференцированная </a:t>
            </a:r>
            <a:r>
              <a:rPr lang="ru-RU" altLang="ru-RU" sz="2000" dirty="0"/>
              <a:t>аденокарцинома, анатомическая резекция базальных отделов справа + 4 курса ПХТ.</a:t>
            </a:r>
          </a:p>
          <a:p>
            <a:pPr marL="450850" indent="-342900" eaLnBrk="1">
              <a:buSzPct val="94000"/>
              <a:buFont typeface="Arial" pitchFamily="34" charset="0"/>
              <a:buChar char="•"/>
            </a:pPr>
            <a:r>
              <a:rPr lang="ru-RU" altLang="ru-RU" sz="2000" dirty="0"/>
              <a:t>Соединения хрома и никеля, </a:t>
            </a:r>
            <a:r>
              <a:rPr lang="ru-RU" altLang="ru-RU" sz="2000" dirty="0" smtClean="0"/>
              <a:t>в пределах ПДК. Производственные </a:t>
            </a:r>
            <a:r>
              <a:rPr lang="ru-RU" altLang="ru-RU" sz="2000" dirty="0"/>
              <a:t>процессы (газовая сварка и резка металла</a:t>
            </a:r>
            <a:r>
              <a:rPr lang="ru-RU" altLang="ru-RU" sz="2000" dirty="0" smtClean="0"/>
              <a:t>). Наличие сверхурочных работ, нерациональная вентиляция при резке длинномеров</a:t>
            </a:r>
            <a:endParaRPr lang="ru-RU" altLang="ru-RU" sz="2000" dirty="0"/>
          </a:p>
          <a:p>
            <a:pPr marL="450850" indent="-342900" eaLnBrk="1">
              <a:buSzPct val="94000"/>
              <a:buFont typeface="Arial" pitchFamily="34" charset="0"/>
              <a:buChar char="•"/>
            </a:pPr>
            <a:r>
              <a:rPr lang="ru-RU" altLang="ru-RU" sz="2000" dirty="0"/>
              <a:t>Возраст: 58 </a:t>
            </a:r>
            <a:r>
              <a:rPr lang="ru-RU" altLang="ru-RU" sz="2000" dirty="0" smtClean="0"/>
              <a:t>лет. Стаж</a:t>
            </a:r>
            <a:r>
              <a:rPr lang="ru-RU" altLang="ru-RU" sz="2000" dirty="0"/>
              <a:t>: в профессии газорезчика — 33 года, при воздействии канцерогенов — 38 </a:t>
            </a:r>
            <a:r>
              <a:rPr lang="ru-RU" altLang="ru-RU" sz="2000" dirty="0" smtClean="0"/>
              <a:t>лет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872" y="366417"/>
            <a:ext cx="8177240" cy="83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340468" y="291830"/>
            <a:ext cx="8481600" cy="1109272"/>
          </a:xfrm>
        </p:spPr>
        <p:txBody>
          <a:bodyPr tIns="288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</a:rPr>
              <a:t>Профессиональное злокачественное новообразование. 2016 год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1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3083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64" y="304801"/>
            <a:ext cx="8567050" cy="496388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95943" y="1665692"/>
            <a:ext cx="8567057" cy="582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3220" rIns="81639" bIns="4082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marL="450850" indent="-342900" eaLnBrk="1">
              <a:buSzPct val="80000"/>
              <a:buFont typeface="Arial" pitchFamily="34" charset="0"/>
              <a:buChar char="•"/>
            </a:pPr>
            <a:r>
              <a:rPr lang="ru-RU" altLang="ru-RU" sz="2000" dirty="0" smtClean="0"/>
              <a:t>Дефектоскопист </a:t>
            </a:r>
            <a:r>
              <a:rPr lang="ru-RU" altLang="ru-RU" sz="2000" dirty="0" err="1" smtClean="0"/>
              <a:t>рентгеногаммаграфирования</a:t>
            </a:r>
            <a:endParaRPr lang="ru-RU" altLang="ru-RU" sz="2000" dirty="0"/>
          </a:p>
          <a:p>
            <a:pPr marL="450850" indent="-342900" eaLnBrk="1">
              <a:buSzPct val="80000"/>
              <a:buFont typeface="Arial" pitchFamily="34" charset="0"/>
              <a:buChar char="•"/>
            </a:pPr>
            <a:r>
              <a:rPr lang="ru-RU" altLang="ru-RU" sz="2000" dirty="0" smtClean="0"/>
              <a:t>С 71.1. </a:t>
            </a:r>
            <a:r>
              <a:rPr lang="ru-RU" altLang="ru-RU" sz="2000" dirty="0"/>
              <a:t>Профессиональный рак </a:t>
            </a:r>
            <a:r>
              <a:rPr lang="ru-RU" altLang="ru-RU" sz="2000" dirty="0" smtClean="0"/>
              <a:t>головного мозга. </a:t>
            </a:r>
          </a:p>
          <a:p>
            <a:pPr marL="450850" indent="-342900" eaLnBrk="1">
              <a:buSzPct val="80000"/>
            </a:pPr>
            <a:r>
              <a:rPr lang="ru-RU" altLang="ru-RU" sz="2000" dirty="0" smtClean="0"/>
              <a:t>     Гигантоклеточная </a:t>
            </a:r>
            <a:r>
              <a:rPr lang="ru-RU" altLang="ru-RU" sz="2000" dirty="0" err="1" smtClean="0"/>
              <a:t>глиобластома</a:t>
            </a:r>
            <a:r>
              <a:rPr lang="ru-RU" altLang="ru-RU" sz="2000" dirty="0" smtClean="0"/>
              <a:t>. Комплексное лечение: косно-пластическая трепанация в правой теменно-затылочной области, тотальное удаление глиомы + ДГТ + ПХТ + </a:t>
            </a:r>
            <a:r>
              <a:rPr lang="ru-RU" altLang="ru-RU" sz="2000" dirty="0" err="1" smtClean="0"/>
              <a:t>кибернож</a:t>
            </a:r>
            <a:r>
              <a:rPr lang="ru-RU" altLang="ru-RU" sz="2000" dirty="0" smtClean="0"/>
              <a:t>. </a:t>
            </a:r>
          </a:p>
          <a:p>
            <a:pPr marL="450850" indent="-342900" eaLnBrk="1">
              <a:buSzPct val="80000"/>
            </a:pPr>
            <a:r>
              <a:rPr lang="ru-RU" altLang="ru-RU" sz="2000" dirty="0" smtClean="0"/>
              <a:t>     В процессе ПХТ. Стабилизация.</a:t>
            </a:r>
          </a:p>
          <a:p>
            <a:pPr marL="450850" indent="-342900" eaLnBrk="1">
              <a:buSzPct val="80000"/>
              <a:buFont typeface="Arial" pitchFamily="34" charset="0"/>
              <a:buChar char="•"/>
            </a:pPr>
            <a:r>
              <a:rPr lang="ru-RU" altLang="ru-RU" sz="2000" dirty="0" smtClean="0"/>
              <a:t>Ионизирующее (рентгеновское) излучение в пределах ПДУ</a:t>
            </a:r>
          </a:p>
          <a:p>
            <a:pPr marL="450850" indent="-342900" eaLnBrk="1">
              <a:buSzPct val="80000"/>
              <a:buFont typeface="Arial" pitchFamily="34" charset="0"/>
              <a:buChar char="•"/>
            </a:pPr>
            <a:r>
              <a:rPr lang="ru-RU" altLang="ru-RU" sz="2000" dirty="0" smtClean="0"/>
              <a:t>Возраст</a:t>
            </a:r>
            <a:r>
              <a:rPr lang="ru-RU" altLang="ru-RU" sz="2000" dirty="0"/>
              <a:t>: </a:t>
            </a:r>
            <a:r>
              <a:rPr lang="ru-RU" altLang="ru-RU" sz="2000" dirty="0" smtClean="0"/>
              <a:t>41 год</a:t>
            </a:r>
            <a:endParaRPr lang="ru-RU" altLang="ru-RU" sz="2000" dirty="0"/>
          </a:p>
          <a:p>
            <a:pPr marL="450850" indent="-342900" eaLnBrk="1">
              <a:buSzPct val="80000"/>
              <a:buFont typeface="Arial" pitchFamily="34" charset="0"/>
              <a:buChar char="•"/>
            </a:pPr>
            <a:r>
              <a:rPr lang="ru-RU" altLang="ru-RU" sz="2000" dirty="0"/>
              <a:t>Стаж: </a:t>
            </a:r>
            <a:r>
              <a:rPr lang="ru-RU" altLang="ru-RU" sz="2000" dirty="0" smtClean="0"/>
              <a:t>в контакте с ионизирующим излучением — 2 года</a:t>
            </a:r>
          </a:p>
          <a:p>
            <a:pPr marL="450850" indent="-342900" eaLnBrk="1">
              <a:buSzPct val="80000"/>
              <a:buFont typeface="Arial" pitchFamily="34" charset="0"/>
              <a:buChar char="•"/>
            </a:pPr>
            <a:r>
              <a:rPr lang="ru-RU" altLang="ru-RU" sz="2000" dirty="0" smtClean="0"/>
              <a:t>Контакт со свинцом.</a:t>
            </a:r>
            <a:endParaRPr lang="ru-RU" altLang="ru-RU" sz="20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88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</a:rPr>
              <a:t>Профессиональное злокачественное новообразование. 2016 год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4651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7" y="304801"/>
            <a:ext cx="8567050" cy="53666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alpha val="6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0257"/>
            <a:ext cx="901754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Заболеваемость работников предприятия злокачественными новообразованиями за период </a:t>
            </a: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2013-2017 годы – 201,4 случая на 100000 </a:t>
            </a: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                           </a:t>
            </a:r>
            <a:endParaRPr lang="ru-RU" sz="2400" b="1" dirty="0"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588458965"/>
              </p:ext>
            </p:extLst>
          </p:nvPr>
        </p:nvGraphicFramePr>
        <p:xfrm>
          <a:off x="3657600" y="949897"/>
          <a:ext cx="5486400" cy="486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7155" y="1552135"/>
            <a:ext cx="34651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В структуре ЗН,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выявленных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у работников предприятия в 2013-2017 гг.,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преобладали ЗН: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органов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пищеварения –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25%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женских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половых органов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15%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предстательной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железы –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10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молочной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железы –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кожи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органов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дыхания –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органов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мочевыделения –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8%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головного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мозга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крови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костей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мягких тканей –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3%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щитовидной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железы –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%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64" y="751113"/>
            <a:ext cx="7881250" cy="42345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702" y="1100374"/>
            <a:ext cx="72190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Онкологические заболевания – ведущие причины инвалидности и смертности работников предприятия.</a:t>
            </a: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Причиной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37,7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случаев первичной инвалидности работников за 2013-2017 гг. послужили ЗН.</a:t>
            </a: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Онкологические заболевания занимают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1-е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место в структуре инвалидности, опередив сердечно-сосудистые. </a:t>
            </a:r>
          </a:p>
          <a:p>
            <a:pPr indent="457200" algn="just"/>
            <a:r>
              <a:rPr lang="ru-RU" sz="2000" b="1" dirty="0">
                <a:latin typeface="Arial" pitchFamily="34" charset="0"/>
                <a:cs typeface="Arial" pitchFamily="34" charset="0"/>
              </a:rPr>
              <a:t>16,2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случаев смертей работников предприятия за 2013-2017 гг. обусловлены ЗН.</a:t>
            </a: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Они занимают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3-е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место в структуре смертности, после травм и болезней системы кровообращения.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13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64" y="304801"/>
            <a:ext cx="8567050" cy="53013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49" y="752475"/>
            <a:ext cx="81887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 МСЧ разработан и выполняется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«План мероприятий по профилактике, раннему выявлению и снижению онкологических заболеваний».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 по выявлению больных ЗН проводится врачами диагностического центра МСЧ Тирус на профилактических медицинских осмотрах, врачами поликлиники на амбулаторных приемах, специалистами отделений функциональной и лабораторной  диагностики. </a:t>
            </a: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Ответственным за организацию работы в подразделении является заведующий отделением, работу в целом контролирует  заместитель главного врача по лечебной работе. </a:t>
            </a:r>
          </a:p>
          <a:p>
            <a:pPr indent="4572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Ежеквартально вопросы онкологической заболеваемости с разбором каждого конкретного случая рассматриваются на врачебных совещаниях и медсовете, где намечаются конкретные меры по улучшению диагностики онкологических заболеваний и диспансеризации больных. </a:t>
            </a:r>
          </a:p>
        </p:txBody>
      </p:sp>
      <p:pic>
        <p:nvPicPr>
          <p:cNvPr id="3" name="Picture 3" descr="C:\Users\5454\Desktop\Тирус Лого_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453" y="5755441"/>
            <a:ext cx="1514005" cy="866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1999</Words>
  <Application>Microsoft Office PowerPoint</Application>
  <PresentationFormat>Экран (4:3)</PresentationFormat>
  <Paragraphs>148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Слайд 2</vt:lpstr>
      <vt:lpstr>Слайд 3</vt:lpstr>
      <vt:lpstr>КАНЦЕРОГЕННЫЕ ФАКТОРЫ</vt:lpstr>
      <vt:lpstr>Профессиональное злокачественное новообразование. 2016 год</vt:lpstr>
      <vt:lpstr>Профессиональное злокачественное новообразование. 2016 год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Базарова Е Л</dc:creator>
  <cp:lastModifiedBy>данил</cp:lastModifiedBy>
  <cp:revision>219</cp:revision>
  <dcterms:modified xsi:type="dcterms:W3CDTF">2018-11-22T04:15:01Z</dcterms:modified>
</cp:coreProperties>
</file>