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charts/colors1.xml" ContentType="application/vnd.ms-office.chartcolorstyl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87" r:id="rId3"/>
  </p:sldMasterIdLst>
  <p:notesMasterIdLst>
    <p:notesMasterId r:id="rId23"/>
  </p:notesMasterIdLst>
  <p:handoutMasterIdLst>
    <p:handoutMasterId r:id="rId24"/>
  </p:handoutMasterIdLst>
  <p:sldIdLst>
    <p:sldId id="256" r:id="rId4"/>
    <p:sldId id="257" r:id="rId5"/>
    <p:sldId id="289" r:id="rId6"/>
    <p:sldId id="271" r:id="rId7"/>
    <p:sldId id="290" r:id="rId8"/>
    <p:sldId id="292" r:id="rId9"/>
    <p:sldId id="258" r:id="rId10"/>
    <p:sldId id="266" r:id="rId11"/>
    <p:sldId id="312" r:id="rId12"/>
    <p:sldId id="283" r:id="rId13"/>
    <p:sldId id="316" r:id="rId14"/>
    <p:sldId id="304" r:id="rId15"/>
    <p:sldId id="286" r:id="rId16"/>
    <p:sldId id="314" r:id="rId17"/>
    <p:sldId id="315" r:id="rId18"/>
    <p:sldId id="299" r:id="rId19"/>
    <p:sldId id="303" r:id="rId20"/>
    <p:sldId id="307" r:id="rId21"/>
    <p:sldId id="317" r:id="rId22"/>
  </p:sldIdLst>
  <p:sldSz cx="9144000" cy="6858000" type="screen4x3"/>
  <p:notesSz cx="9929813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618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09" autoAdjust="0"/>
    <p:restoredTop sz="94707" autoAdjust="0"/>
  </p:normalViewPr>
  <p:slideViewPr>
    <p:cSldViewPr snapToGrid="0">
      <p:cViewPr varScale="1">
        <p:scale>
          <a:sx n="84" d="100"/>
          <a:sy n="84" d="100"/>
        </p:scale>
        <p:origin x="-107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9.9834341799036663E-2"/>
          <c:y val="4.9164719829963496E-2"/>
          <c:w val="0.6279070603939586"/>
          <c:h val="0.8510882421053918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Российская Федерация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scene3d>
              <a:camera prst="orthographicFront"/>
              <a:lightRig rig="glow" dir="t">
                <a:rot lat="0" lon="0" rev="4800000"/>
              </a:lightRig>
            </a:scene3d>
            <a:sp3d prstMaterial="matte">
              <a:bevelT w="127000" h="63500"/>
            </a:sp3d>
          </c:spP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rgbClr val="00618D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2016 г.</c:v>
                </c:pt>
                <c:pt idx="1">
                  <c:v>2017 г.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12.9</c:v>
                </c:pt>
                <c:pt idx="1">
                  <c:v>12.4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FFF-4511-B233-2C9EA852AAF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Пермский край</c:v>
                </c:pt>
              </c:strCache>
            </c:strRef>
          </c:tx>
          <c:spPr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35000">
                  <a:schemeClr val="accent2">
                    <a:lumMod val="0"/>
                    <a:lumOff val="1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scene3d>
              <a:camera prst="orthographicFront"/>
              <a:lightRig rig="glow" dir="t">
                <a:rot lat="0" lon="0" rev="4800000"/>
              </a:lightRig>
            </a:scene3d>
            <a:sp3d prstMaterial="matte">
              <a:bevelT w="127000" h="63500"/>
            </a:sp3d>
          </c:spP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rgbClr val="00618D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2016 г.</c:v>
                </c:pt>
                <c:pt idx="1">
                  <c:v>2017 г.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13.9</c:v>
                </c:pt>
                <c:pt idx="1">
                  <c:v>13.5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FFF-4511-B233-2C9EA852AAF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Уральский ФО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39700" h="139700"/>
            </a:sp3d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accent1">
                        <a:lumMod val="75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2016 г.</c:v>
                </c:pt>
                <c:pt idx="1">
                  <c:v>2017 г.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12.3</c:v>
                </c:pt>
                <c:pt idx="1">
                  <c:v>11.9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666-4568-B774-9283D15A84AF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Ханты-Мансийский АО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39700" h="139700"/>
            </a:sp3d>
          </c:spPr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400" b="1" dirty="0"/>
                      <a:t>6,2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666-4568-B774-9283D15A84A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accent1">
                        <a:lumMod val="75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2016 г.</c:v>
                </c:pt>
                <c:pt idx="1">
                  <c:v>2017 г.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6.4</c:v>
                </c:pt>
                <c:pt idx="1">
                  <c:v>6.2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666-4568-B774-9283D15A84AF}"/>
            </c:ext>
          </c:extLst>
        </c:ser>
        <c:axId val="67704320"/>
        <c:axId val="67705856"/>
      </c:barChart>
      <c:catAx>
        <c:axId val="6770432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="1">
                <a:solidFill>
                  <a:srgbClr val="0061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ru-RU"/>
          </a:p>
        </c:txPr>
        <c:crossAx val="67705856"/>
        <c:crosses val="autoZero"/>
        <c:auto val="1"/>
        <c:lblAlgn val="ctr"/>
        <c:lblOffset val="100"/>
      </c:catAx>
      <c:valAx>
        <c:axId val="67705856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400" b="1">
                <a:solidFill>
                  <a:srgbClr val="0061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ru-RU"/>
          </a:p>
        </c:txPr>
        <c:crossAx val="677043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1214670731056484"/>
          <c:y val="9.0852080008119895E-2"/>
          <c:w val="0.28637180866564765"/>
          <c:h val="0.68678358033325182"/>
        </c:manualLayout>
      </c:layout>
      <c:txPr>
        <a:bodyPr/>
        <a:lstStyle/>
        <a:p>
          <a:pPr>
            <a:defRPr sz="1400" b="1">
              <a:solidFill>
                <a:srgbClr val="00618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dLbls>
            <c:dLbl>
              <c:idx val="0"/>
              <c:layout>
                <c:manualLayout>
                  <c:x val="-1.4163433785728922E-3"/>
                  <c:y val="0.10225872163961969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 smtClean="0"/>
                      <a:t>51%</a:t>
                    </a:r>
                    <a:endParaRPr lang="en-US" sz="1400" b="1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B33-4724-BC53-06ECC59FB779}"/>
                </c:ext>
              </c:extLst>
            </c:dLbl>
            <c:dLbl>
              <c:idx val="1"/>
              <c:layout>
                <c:manualLayout>
                  <c:x val="-9.4379473827749475E-3"/>
                  <c:y val="-4.6024303653644225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 smtClean="0"/>
                      <a:t>15%</a:t>
                    </a:r>
                    <a:endParaRPr lang="en-US" sz="1400" b="1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B33-4724-BC53-06ECC59FB779}"/>
                </c:ext>
              </c:extLst>
            </c:dLbl>
            <c:dLbl>
              <c:idx val="2"/>
              <c:layout>
                <c:manualLayout>
                  <c:x val="-5.5523826428072491E-3"/>
                  <c:y val="2.8880285992065279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 smtClean="0"/>
                      <a:t>5%</a:t>
                    </a:r>
                    <a:endParaRPr lang="en-US" sz="1400" b="1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BB33-4724-BC53-06ECC59FB779}"/>
                </c:ext>
              </c:extLst>
            </c:dLbl>
            <c:dLbl>
              <c:idx val="3"/>
              <c:layout>
                <c:manualLayout>
                  <c:x val="-1.1181110469049861E-2"/>
                  <c:y val="2.6834054938342047E-3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 smtClean="0"/>
                      <a:t>4%</a:t>
                    </a:r>
                    <a:endParaRPr lang="en-US" sz="1400" b="1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BB33-4724-BC53-06ECC59FB779}"/>
                </c:ext>
              </c:extLst>
            </c:dLbl>
            <c:dLbl>
              <c:idx val="4"/>
              <c:layout>
                <c:manualLayout>
                  <c:x val="-2.8819699450971802E-2"/>
                  <c:y val="-3.9798482559970184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 smtClean="0"/>
                      <a:t>1,4%</a:t>
                    </a:r>
                    <a:endParaRPr lang="en-US" sz="1400" b="1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BB33-4724-BC53-06ECC59FB779}"/>
                </c:ext>
              </c:extLst>
            </c:dLbl>
            <c:dLbl>
              <c:idx val="5"/>
              <c:layout>
                <c:manualLayout>
                  <c:x val="8.4086273422702279E-3"/>
                  <c:y val="-2.292295655343975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 smtClean="0"/>
                      <a:t>10%</a:t>
                    </a:r>
                    <a:endParaRPr lang="en-US" sz="1400" b="1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BB33-4724-BC53-06ECC59FB779}"/>
                </c:ext>
              </c:extLst>
            </c:dLbl>
            <c:dLbl>
              <c:idx val="6"/>
              <c:layout>
                <c:manualLayout>
                  <c:x val="-4.3488709388724966E-3"/>
                  <c:y val="8.0527322456237056E-4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 smtClean="0"/>
                      <a:t>8%</a:t>
                    </a:r>
                    <a:endParaRPr lang="en-US" sz="1400" b="1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BB33-4724-BC53-06ECC59FB7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Болезни системы кровообращения</c:v>
                </c:pt>
                <c:pt idx="1">
                  <c:v>Новообразования</c:v>
                </c:pt>
                <c:pt idx="2">
                  <c:v>Болезни органов пищеварения</c:v>
                </c:pt>
                <c:pt idx="3">
                  <c:v>Болезни органов дыхания</c:v>
                </c:pt>
                <c:pt idx="4">
                  <c:v>Инфекционные болезни (ВИЧ)</c:v>
                </c:pt>
                <c:pt idx="5">
                  <c:v>Внешние причины </c:v>
                </c:pt>
                <c:pt idx="6">
                  <c:v>Прочее</c:v>
                </c:pt>
              </c:strCache>
            </c:strRef>
          </c:cat>
          <c:val>
            <c:numRef>
              <c:f>Лист1!$B$2:$B$8</c:f>
              <c:numCache>
                <c:formatCode>0.00%</c:formatCode>
                <c:ptCount val="7"/>
                <c:pt idx="0">
                  <c:v>0.505</c:v>
                </c:pt>
                <c:pt idx="1">
                  <c:v>0.14600000000000019</c:v>
                </c:pt>
                <c:pt idx="2">
                  <c:v>4.8000000000000001E-2</c:v>
                </c:pt>
                <c:pt idx="3">
                  <c:v>3.6999999999999998E-2</c:v>
                </c:pt>
                <c:pt idx="4">
                  <c:v>1.4E-2</c:v>
                </c:pt>
                <c:pt idx="5">
                  <c:v>0.1</c:v>
                </c:pt>
                <c:pt idx="6">
                  <c:v>8.2000000000000003E-2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BB33-4724-BC53-06ECC59FB779}"/>
            </c:ext>
          </c:extLst>
        </c:ser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b="1">
                <a:solidFill>
                  <a:schemeClr val="accent1">
                    <a:lumMod val="75000"/>
                  </a:schemeClr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b="1">
                <a:solidFill>
                  <a:schemeClr val="accent1">
                    <a:lumMod val="75000"/>
                  </a:schemeClr>
                </a:solidFill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b="1">
                <a:solidFill>
                  <a:schemeClr val="accent1">
                    <a:lumMod val="75000"/>
                  </a:schemeClr>
                </a:solidFill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b="1">
                <a:solidFill>
                  <a:schemeClr val="accent1">
                    <a:lumMod val="75000"/>
                  </a:schemeClr>
                </a:solidFill>
              </a:defRPr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b="1">
                <a:solidFill>
                  <a:schemeClr val="accent1">
                    <a:lumMod val="75000"/>
                  </a:schemeClr>
                </a:solidFill>
              </a:defRPr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b="1">
                <a:solidFill>
                  <a:schemeClr val="accent1">
                    <a:lumMod val="75000"/>
                  </a:schemeClr>
                </a:solidFill>
              </a:defRPr>
            </a:pPr>
            <a:endParaRPr lang="ru-RU"/>
          </a:p>
        </c:txPr>
      </c:legendEntry>
      <c:legendEntry>
        <c:idx val="6"/>
        <c:txPr>
          <a:bodyPr/>
          <a:lstStyle/>
          <a:p>
            <a:pPr>
              <a:defRPr b="1">
                <a:solidFill>
                  <a:schemeClr val="accent1">
                    <a:lumMod val="75000"/>
                  </a:schemeClr>
                </a:solidFill>
              </a:defRPr>
            </a:pPr>
            <a:endParaRPr lang="ru-RU"/>
          </a:p>
        </c:txPr>
      </c:legendEntry>
      <c:layout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6.2632229651962926E-2"/>
          <c:y val="0.14775023092336945"/>
          <c:w val="0.91883688823514398"/>
          <c:h val="0.70541067913385835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glow" dir="t">
                <a:rot lat="0" lon="0" rev="4800000"/>
              </a:lightRig>
            </a:scene3d>
            <a:sp3d prstMaterial="matte">
              <a:bevelT w="127000" h="63500"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618D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артериальная гипертензия</c:v>
                </c:pt>
                <c:pt idx="1">
                  <c:v>гиперхолестеринемия</c:v>
                </c:pt>
                <c:pt idx="2">
                  <c:v>курение</c:v>
                </c:pt>
                <c:pt idx="3">
                  <c:v>несбалансированное питание</c:v>
                </c:pt>
                <c:pt idx="4">
                  <c:v>избыточная масса тела</c:v>
                </c:pt>
                <c:pt idx="5">
                  <c:v>алкоголь</c:v>
                </c:pt>
                <c:pt idx="6">
                  <c:v>гиподинамия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35</c:v>
                </c:pt>
                <c:pt idx="1">
                  <c:v>23</c:v>
                </c:pt>
                <c:pt idx="2">
                  <c:v>17</c:v>
                </c:pt>
                <c:pt idx="3">
                  <c:v>13</c:v>
                </c:pt>
                <c:pt idx="4">
                  <c:v>12</c:v>
                </c:pt>
                <c:pt idx="5">
                  <c:v>12</c:v>
                </c:pt>
                <c:pt idx="6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985-461B-B848-77384574F822}"/>
            </c:ext>
          </c:extLst>
        </c:ser>
        <c:dLbls>
          <c:showVal val="1"/>
        </c:dLbls>
        <c:gapWidth val="100"/>
        <c:axId val="72930432"/>
        <c:axId val="72931968"/>
      </c:barChart>
      <c:catAx>
        <c:axId val="72930432"/>
        <c:scaling>
          <c:orientation val="minMax"/>
        </c:scaling>
        <c:axPos val="r"/>
        <c:numFmt formatCode="General" sourceLinked="1"/>
        <c:majorTickMark val="none"/>
        <c:tickLblPos val="low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rgbClr val="0061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ru-RU"/>
          </a:p>
        </c:txPr>
        <c:crossAx val="72931968"/>
        <c:crosses val="autoZero"/>
        <c:auto val="1"/>
        <c:lblAlgn val="ctr"/>
        <c:lblOffset val="100"/>
      </c:catAx>
      <c:valAx>
        <c:axId val="72931968"/>
        <c:scaling>
          <c:orientation val="maxMin"/>
          <c:max val="40"/>
          <c:min val="0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61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ru-RU"/>
          </a:p>
        </c:txPr>
        <c:crossAx val="72930432"/>
        <c:crosses val="autoZero"/>
        <c:crossBetween val="between"/>
        <c:majorUnit val="10"/>
        <c:minorUnit val="5"/>
      </c:valAx>
      <c:spPr>
        <a:noFill/>
        <a:ln w="25400"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4001" cy="3401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3494" y="0"/>
            <a:ext cx="4304001" cy="3401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0E98E9-A9C0-4E3A-9E9E-A13A92571134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433"/>
            <a:ext cx="4304001" cy="3401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3494" y="6456433"/>
            <a:ext cx="4304001" cy="3401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B433C8-214B-411B-847D-24FD5727513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body"/>
          </p:nvPr>
        </p:nvSpPr>
        <p:spPr>
          <a:xfrm>
            <a:off x="1104339" y="3476614"/>
            <a:ext cx="8834187" cy="3293505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161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4792306" cy="365726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&lt;верхний колонтитул&gt;</a:t>
            </a:r>
          </a:p>
        </p:txBody>
      </p:sp>
      <p:sp>
        <p:nvSpPr>
          <p:cNvPr id="162" name="PlaceHolder 3"/>
          <p:cNvSpPr>
            <a:spLocks noGrp="1"/>
          </p:cNvSpPr>
          <p:nvPr>
            <p:ph type="dt"/>
          </p:nvPr>
        </p:nvSpPr>
        <p:spPr>
          <a:xfrm>
            <a:off x="6250560" y="0"/>
            <a:ext cx="4792306" cy="365726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&lt;дата/время&gt;</a:t>
            </a:r>
          </a:p>
        </p:txBody>
      </p:sp>
      <p:sp>
        <p:nvSpPr>
          <p:cNvPr id="163" name="PlaceHolder 4"/>
          <p:cNvSpPr>
            <a:spLocks noGrp="1"/>
          </p:cNvSpPr>
          <p:nvPr>
            <p:ph type="ftr"/>
          </p:nvPr>
        </p:nvSpPr>
        <p:spPr>
          <a:xfrm>
            <a:off x="0" y="6953475"/>
            <a:ext cx="4792306" cy="365726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&lt;нижний колонтитул&gt;</a:t>
            </a:r>
          </a:p>
        </p:txBody>
      </p:sp>
      <p:sp>
        <p:nvSpPr>
          <p:cNvPr id="164" name="PlaceHolder 5"/>
          <p:cNvSpPr>
            <a:spLocks noGrp="1"/>
          </p:cNvSpPr>
          <p:nvPr>
            <p:ph type="sldNum"/>
          </p:nvPr>
        </p:nvSpPr>
        <p:spPr>
          <a:xfrm>
            <a:off x="6250560" y="6953475"/>
            <a:ext cx="4792306" cy="365726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3EEDC2CD-7F12-4AD5-9034-C507260F63A9}" type="slidenum"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64069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6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7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8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9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045742-D78D-4CF0-BE16-946E5D1BA21B}" type="datetime1">
              <a:rPr lang="ru-RU"/>
              <a:pPr>
                <a:defRPr/>
              </a:pPr>
              <a:t>19.11.2018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684275-0E0B-4FCA-9BE9-816E8916BE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8"/>
          <p:cNvPicPr/>
          <p:nvPr/>
        </p:nvPicPr>
        <p:blipFill>
          <a:blip r:embed="rId15" cstate="print"/>
          <a:stretch/>
        </p:blipFill>
        <p:spPr>
          <a:xfrm>
            <a:off x="0" y="5435280"/>
            <a:ext cx="9142560" cy="1421280"/>
          </a:xfrm>
          <a:prstGeom prst="rect">
            <a:avLst/>
          </a:prstGeom>
          <a:ln>
            <a:noFill/>
          </a:ln>
        </p:spPr>
      </p:pic>
      <p:pic>
        <p:nvPicPr>
          <p:cNvPr id="5" name="Рисунок 10"/>
          <p:cNvPicPr/>
          <p:nvPr/>
        </p:nvPicPr>
        <p:blipFill>
          <a:blip r:embed="rId1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/>
        </p:blipFill>
        <p:spPr>
          <a:xfrm>
            <a:off x="564120" y="945720"/>
            <a:ext cx="2263320" cy="470160"/>
          </a:xfrm>
          <a:prstGeom prst="rect">
            <a:avLst/>
          </a:prstGeom>
          <a:ln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текста заголовка щёлкните мышью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Рисунок 12"/>
          <p:cNvPicPr/>
          <p:nvPr/>
        </p:nvPicPr>
        <p:blipFill>
          <a:blip r:embed="rId15" cstate="print"/>
          <a:stretch/>
        </p:blipFill>
        <p:spPr>
          <a:xfrm>
            <a:off x="0" y="5435280"/>
            <a:ext cx="9142560" cy="1421280"/>
          </a:xfrm>
          <a:prstGeom prst="rect">
            <a:avLst/>
          </a:prstGeom>
          <a:ln>
            <a:noFill/>
          </a:ln>
        </p:spPr>
      </p:pic>
      <p:sp>
        <p:nvSpPr>
          <p:cNvPr id="41" name="CustomShape 1"/>
          <p:cNvSpPr/>
          <p:nvPr/>
        </p:nvSpPr>
        <p:spPr>
          <a:xfrm>
            <a:off x="3349800" y="5410440"/>
            <a:ext cx="4750200" cy="54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00618D"/>
                </a:solidFill>
                <a:uFill>
                  <a:solidFill>
                    <a:srgbClr val="FFFFFF"/>
                  </a:solidFill>
                </a:uFill>
                <a:latin typeface="Open Sans"/>
                <a:ea typeface="Open Sans"/>
              </a:rPr>
              <a:t>Центральная клиническая больница им. Н.А. Семашко» №2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00618D"/>
                </a:solidFill>
                <a:uFill>
                  <a:solidFill>
                    <a:srgbClr val="FFFFFF"/>
                  </a:solidFill>
                </a:uFill>
                <a:latin typeface="Open Sans"/>
                <a:ea typeface="Open Sans"/>
              </a:rPr>
              <a:t>(НУЗ «ЦКБ №2 им. Н.А. Семашко), г. Москва, ул. Будайская, д.2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00618D"/>
                </a:solidFill>
                <a:uFill>
                  <a:solidFill>
                    <a:srgbClr val="FFFFFF"/>
                  </a:solidFill>
                </a:uFill>
                <a:latin typeface="Open Sans"/>
                <a:ea typeface="Open Sans"/>
              </a:rPr>
              <a:t>8-800-234-34-34 / www.rzd-medicine.ru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2" name="Рисунок 16"/>
          <p:cNvPicPr/>
          <p:nvPr/>
        </p:nvPicPr>
        <p:blipFill>
          <a:blip r:embed="rId1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/>
        </p:blipFill>
        <p:spPr>
          <a:xfrm>
            <a:off x="628560" y="5406120"/>
            <a:ext cx="2263320" cy="470160"/>
          </a:xfrm>
          <a:prstGeom prst="rect">
            <a:avLst/>
          </a:prstGeom>
          <a:ln>
            <a:noFill/>
          </a:ln>
        </p:spPr>
      </p:pic>
      <p:sp>
        <p:nvSpPr>
          <p:cNvPr id="43" name="PlaceHolder 2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текста заголовка щёлкните мышью</a:t>
            </a: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Рисунок 6"/>
          <p:cNvPicPr/>
          <p:nvPr/>
        </p:nvPicPr>
        <p:blipFill>
          <a:blip r:embed="rId16" cstate="print"/>
          <a:stretch/>
        </p:blipFill>
        <p:spPr>
          <a:xfrm>
            <a:off x="0" y="5435280"/>
            <a:ext cx="9142560" cy="1421280"/>
          </a:xfrm>
          <a:prstGeom prst="rect">
            <a:avLst/>
          </a:prstGeom>
          <a:ln>
            <a:noFill/>
          </a:ln>
        </p:spPr>
      </p:pic>
      <p:sp>
        <p:nvSpPr>
          <p:cNvPr id="120" name="CustomShape 1"/>
          <p:cNvSpPr/>
          <p:nvPr/>
        </p:nvSpPr>
        <p:spPr>
          <a:xfrm>
            <a:off x="3349800" y="5410440"/>
            <a:ext cx="4750200" cy="54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00618D"/>
                </a:solidFill>
                <a:uFill>
                  <a:solidFill>
                    <a:srgbClr val="FFFFFF"/>
                  </a:solidFill>
                </a:uFill>
                <a:latin typeface="Open Sans"/>
                <a:ea typeface="Open Sans"/>
              </a:rPr>
              <a:t>Центральная клиническая больница им. Н.А. Семашко» №2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00618D"/>
                </a:solidFill>
                <a:uFill>
                  <a:solidFill>
                    <a:srgbClr val="FFFFFF"/>
                  </a:solidFill>
                </a:uFill>
                <a:latin typeface="Open Sans"/>
                <a:ea typeface="Open Sans"/>
              </a:rPr>
              <a:t>(НУЗ «ЦКБ №2 им. Н.А. Семашко), г. Москва, ул. Будайская, д.2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00618D"/>
                </a:solidFill>
                <a:uFill>
                  <a:solidFill>
                    <a:srgbClr val="FFFFFF"/>
                  </a:solidFill>
                </a:uFill>
                <a:latin typeface="Open Sans"/>
                <a:ea typeface="Open Sans"/>
              </a:rPr>
              <a:t>8-800-234-34-34 / www.rzd-medicine.ru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1" name="Рисунок 10"/>
          <p:cNvPicPr/>
          <p:nvPr/>
        </p:nvPicPr>
        <p:blipFill>
          <a:blip r:embed="rId1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/>
        </p:blipFill>
        <p:spPr>
          <a:xfrm>
            <a:off x="628560" y="5406120"/>
            <a:ext cx="2263320" cy="470160"/>
          </a:xfrm>
          <a:prstGeom prst="rect">
            <a:avLst/>
          </a:prstGeom>
          <a:ln>
            <a:noFill/>
          </a:ln>
        </p:spPr>
      </p:pic>
      <p:sp>
        <p:nvSpPr>
          <p:cNvPr id="122" name="PlaceHolder 2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текста заголовка щёлкните мышью</a:t>
            </a:r>
          </a:p>
        </p:txBody>
      </p:sp>
      <p:sp>
        <p:nvSpPr>
          <p:cNvPr id="123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Picture 1"/>
          <p:cNvPicPr/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2560" cy="5370840"/>
          </a:xfrm>
          <a:prstGeom prst="rect">
            <a:avLst/>
          </a:prstGeom>
          <a:ln>
            <a:noFill/>
          </a:ln>
        </p:spPr>
      </p:pic>
      <p:sp>
        <p:nvSpPr>
          <p:cNvPr id="167" name="CustomShape 2"/>
          <p:cNvSpPr/>
          <p:nvPr/>
        </p:nvSpPr>
        <p:spPr>
          <a:xfrm>
            <a:off x="470160" y="4691520"/>
            <a:ext cx="7986600" cy="742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ru-RU" sz="1800" b="1" strike="noStrike" spc="-1">
                <a:solidFill>
                  <a:srgbClr val="E43130"/>
                </a:solidFill>
                <a:uFill>
                  <a:solidFill>
                    <a:srgbClr val="FFFFFF"/>
                  </a:solidFill>
                </a:uFill>
                <a:latin typeface="Open Sans"/>
                <a:ea typeface="Open Sans"/>
              </a:rPr>
              <a:t>МЫ ОТКРЫТЫ ДЛЯ ВСЕХ!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5A874130-C6F8-447D-BD2A-24B45D9502C3}"/>
              </a:ext>
            </a:extLst>
          </p:cNvPr>
          <p:cNvSpPr txBox="1">
            <a:spLocks/>
          </p:cNvSpPr>
          <p:nvPr/>
        </p:nvSpPr>
        <p:spPr>
          <a:xfrm>
            <a:off x="470160" y="1266900"/>
            <a:ext cx="7772400" cy="2605351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2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altLang="ru-RU" sz="32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altLang="ru-RU" sz="2800" dirty="0" smtClean="0">
                <a:solidFill>
                  <a:schemeClr val="tx2">
                    <a:lumMod val="75000"/>
                  </a:schemeClr>
                </a:solidFill>
                <a:latin typeface="Impact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Новые организационные подходы к профилактике сердечно – сосудистых заболеваний и смертности на рабочем месте</a:t>
            </a:r>
            <a:endParaRPr lang="ru-RU" sz="2800" b="1" spc="-1" dirty="0">
              <a:solidFill>
                <a:srgbClr val="00618D"/>
              </a:solidFill>
              <a:uFill>
                <a:solidFill>
                  <a:srgbClr val="FFFFFF"/>
                </a:solidFill>
              </a:uFill>
              <a:latin typeface="Impact" pitchFamily="34" charset="0"/>
              <a:ea typeface="Open Sans"/>
              <a:cs typeface="+mn-cs"/>
            </a:endParaRPr>
          </a:p>
          <a:p>
            <a:endParaRPr lang="ru-RU" sz="2400" b="1" spc="-1" dirty="0">
              <a:solidFill>
                <a:srgbClr val="00618D"/>
              </a:solidFill>
              <a:uFill>
                <a:solidFill>
                  <a:srgbClr val="FFFFFF"/>
                </a:solidFill>
              </a:uFill>
              <a:latin typeface="Open Sans"/>
              <a:ea typeface="Open Sans"/>
              <a:cs typeface="+mn-cs"/>
            </a:endParaRPr>
          </a:p>
          <a:p>
            <a:pPr lvl="0"/>
            <a:r>
              <a:rPr lang="ru-RU" sz="1600" b="1" spc="-1" dirty="0">
                <a:solidFill>
                  <a:srgbClr val="00618D"/>
                </a:solidFill>
                <a:uFill>
                  <a:solidFill>
                    <a:srgbClr val="FFFFFF"/>
                  </a:solidFill>
                </a:uFill>
                <a:latin typeface="Open Sans"/>
                <a:ea typeface="Open Sans"/>
                <a:cs typeface="+mn-cs"/>
              </a:rPr>
              <a:t>Лузина Светлана Владимировна </a:t>
            </a:r>
            <a:endParaRPr lang="ru-RU" sz="1600" b="1" spc="-1" dirty="0" smtClean="0">
              <a:solidFill>
                <a:srgbClr val="00618D"/>
              </a:solidFill>
              <a:uFill>
                <a:solidFill>
                  <a:srgbClr val="FFFFFF"/>
                </a:solidFill>
              </a:uFill>
              <a:latin typeface="Open Sans"/>
              <a:ea typeface="Open Sans"/>
              <a:cs typeface="+mn-cs"/>
            </a:endParaRPr>
          </a:p>
          <a:p>
            <a:pPr lvl="0"/>
            <a:endParaRPr lang="ru-RU" sz="1600" b="1" spc="-1" dirty="0">
              <a:solidFill>
                <a:srgbClr val="00618D"/>
              </a:solidFill>
              <a:uFill>
                <a:solidFill>
                  <a:srgbClr val="FFFFFF"/>
                </a:solidFill>
              </a:uFill>
              <a:latin typeface="Open Sans"/>
              <a:ea typeface="Open Sans"/>
              <a:cs typeface="+mn-cs"/>
            </a:endParaRPr>
          </a:p>
          <a:p>
            <a:pPr lvl="0"/>
            <a:r>
              <a:rPr lang="ru-RU" sz="1600" b="1" spc="-1" dirty="0" smtClean="0">
                <a:solidFill>
                  <a:srgbClr val="00618D"/>
                </a:solidFill>
                <a:uFill>
                  <a:solidFill>
                    <a:srgbClr val="FFFFFF"/>
                  </a:solidFill>
                </a:uFill>
                <a:latin typeface="Open Sans"/>
                <a:ea typeface="Open Sans"/>
                <a:cs typeface="+mn-cs"/>
              </a:rPr>
              <a:t>Заместитель главного врача по медицинской части </a:t>
            </a:r>
          </a:p>
          <a:p>
            <a:pPr lvl="0"/>
            <a:r>
              <a:rPr lang="ru-RU" sz="1600" b="1" spc="-1" dirty="0" smtClean="0">
                <a:solidFill>
                  <a:srgbClr val="00618D"/>
                </a:solidFill>
                <a:uFill>
                  <a:solidFill>
                    <a:srgbClr val="FFFFFF"/>
                  </a:solidFill>
                </a:uFill>
                <a:latin typeface="Open Sans"/>
                <a:ea typeface="Open Sans"/>
                <a:cs typeface="+mn-cs"/>
              </a:rPr>
              <a:t>Главный внештатный терапевт Свердловской дирекции здравоохранения</a:t>
            </a:r>
            <a:endParaRPr lang="ru-RU" sz="1600" b="1" spc="-1" dirty="0">
              <a:solidFill>
                <a:srgbClr val="00618D"/>
              </a:solidFill>
              <a:uFill>
                <a:solidFill>
                  <a:srgbClr val="FFFFFF"/>
                </a:solidFill>
              </a:uFill>
              <a:latin typeface="Open Sans"/>
              <a:ea typeface="Open Sans"/>
              <a:cs typeface="+mn-cs"/>
            </a:endParaRPr>
          </a:p>
          <a:p>
            <a:endParaRPr lang="ru-RU" sz="2400" b="1" spc="-1" dirty="0">
              <a:solidFill>
                <a:srgbClr val="00618D"/>
              </a:solidFill>
              <a:uFill>
                <a:solidFill>
                  <a:srgbClr val="FFFFFF"/>
                </a:solidFill>
              </a:uFill>
              <a:latin typeface="Open Sans"/>
              <a:ea typeface="Open Sans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CustomShape 5"/>
          <p:cNvSpPr/>
          <p:nvPr/>
        </p:nvSpPr>
        <p:spPr>
          <a:xfrm>
            <a:off x="628560" y="206829"/>
            <a:ext cx="7885440" cy="55517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r>
              <a:rPr lang="ru-RU" altLang="ru-RU" sz="2000" b="1" dirty="0">
                <a:solidFill>
                  <a:srgbClr val="0061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Стратегия профилактики ССЗ</a:t>
            </a:r>
            <a:endParaRPr lang="ru-RU" sz="2000" b="1" strike="noStrike" spc="-1" dirty="0">
              <a:solidFill>
                <a:srgbClr val="00618D"/>
              </a:solidFill>
              <a:uFill>
                <a:solidFill>
                  <a:srgbClr val="FFFFFF"/>
                </a:solidFill>
              </a:u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9" name="Line 15"/>
          <p:cNvSpPr/>
          <p:nvPr/>
        </p:nvSpPr>
        <p:spPr>
          <a:xfrm>
            <a:off x="0" y="0"/>
            <a:ext cx="360" cy="36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0" name="Line 16"/>
          <p:cNvSpPr/>
          <p:nvPr/>
        </p:nvSpPr>
        <p:spPr>
          <a:xfrm>
            <a:off x="0" y="0"/>
            <a:ext cx="360" cy="36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1" name="Line 17"/>
          <p:cNvSpPr/>
          <p:nvPr/>
        </p:nvSpPr>
        <p:spPr>
          <a:xfrm>
            <a:off x="0" y="0"/>
            <a:ext cx="360" cy="36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2" name="Line 18"/>
          <p:cNvSpPr/>
          <p:nvPr/>
        </p:nvSpPr>
        <p:spPr>
          <a:xfrm>
            <a:off x="0" y="0"/>
            <a:ext cx="360" cy="36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3" name="Line 19"/>
          <p:cNvSpPr/>
          <p:nvPr/>
        </p:nvSpPr>
        <p:spPr>
          <a:xfrm>
            <a:off x="0" y="0"/>
            <a:ext cx="360" cy="36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4" name="Line 20"/>
          <p:cNvSpPr/>
          <p:nvPr/>
        </p:nvSpPr>
        <p:spPr>
          <a:xfrm>
            <a:off x="0" y="0"/>
            <a:ext cx="360" cy="36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5" name="Line 21"/>
          <p:cNvSpPr/>
          <p:nvPr/>
        </p:nvSpPr>
        <p:spPr>
          <a:xfrm>
            <a:off x="0" y="0"/>
            <a:ext cx="360" cy="36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6" name="Line 22"/>
          <p:cNvSpPr/>
          <p:nvPr/>
        </p:nvSpPr>
        <p:spPr>
          <a:xfrm>
            <a:off x="0" y="0"/>
            <a:ext cx="360" cy="36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8" name="Line 23"/>
          <p:cNvSpPr/>
          <p:nvPr/>
        </p:nvSpPr>
        <p:spPr>
          <a:xfrm>
            <a:off x="0" y="0"/>
            <a:ext cx="360" cy="36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9" name="Line 24"/>
          <p:cNvSpPr/>
          <p:nvPr/>
        </p:nvSpPr>
        <p:spPr>
          <a:xfrm>
            <a:off x="0" y="0"/>
            <a:ext cx="360" cy="36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" name="CustomShape 3">
            <a:extLst>
              <a:ext uri="{FF2B5EF4-FFF2-40B4-BE49-F238E27FC236}">
                <a16:creationId xmlns="" xmlns:a16="http://schemas.microsoft.com/office/drawing/2014/main" id="{D01F00F9-3324-498E-8299-19E12743724B}"/>
              </a:ext>
            </a:extLst>
          </p:cNvPr>
          <p:cNvSpPr/>
          <p:nvPr/>
        </p:nvSpPr>
        <p:spPr>
          <a:xfrm>
            <a:off x="4071257" y="1121229"/>
            <a:ext cx="4818583" cy="1295999"/>
          </a:xfrm>
          <a:prstGeom prst="rect">
            <a:avLst/>
          </a:prstGeom>
          <a:ln/>
          <a:effectLst>
            <a:glow rad="101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sp>
      <p:sp>
        <p:nvSpPr>
          <p:cNvPr id="18" name="CustomShape 11">
            <a:extLst>
              <a:ext uri="{FF2B5EF4-FFF2-40B4-BE49-F238E27FC236}">
                <a16:creationId xmlns="" xmlns:a16="http://schemas.microsoft.com/office/drawing/2014/main" id="{82455F92-FB1F-4749-B35B-5BE45F31BC27}"/>
              </a:ext>
            </a:extLst>
          </p:cNvPr>
          <p:cNvSpPr/>
          <p:nvPr/>
        </p:nvSpPr>
        <p:spPr>
          <a:xfrm>
            <a:off x="4093029" y="1092475"/>
            <a:ext cx="4775040" cy="143308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lvl="0" algn="just"/>
            <a:r>
              <a:rPr lang="ru-RU" altLang="ru-RU" sz="1400" spc="-1" dirty="0" smtClean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Open Sans"/>
                <a:ea typeface="DejaVu Sans"/>
              </a:rPr>
              <a:t>выявлении лиц с высоким риском ССЗ  (шкала </a:t>
            </a:r>
            <a:r>
              <a:rPr lang="en-US" altLang="ru-RU" sz="1400" spc="-1" dirty="0" smtClean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Open Sans"/>
                <a:ea typeface="DejaVu Sans"/>
              </a:rPr>
              <a:t>SCORE)</a:t>
            </a:r>
            <a:r>
              <a:rPr lang="ru-RU" altLang="ru-RU" sz="1400" spc="-1" dirty="0" smtClean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Open Sans"/>
                <a:ea typeface="DejaVu Sans"/>
              </a:rPr>
              <a:t>; проведение  активных профилактических мероприятий, в том числе медицинских;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20-30% вклад в снижение смертности; </a:t>
            </a:r>
            <a:r>
              <a:rPr lang="ru-RU" sz="1400" b="1" i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1,3% от всех прямых затрат на здравоохранение или 3% от ФФОМС;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эффект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через 3-4 года</a:t>
            </a:r>
          </a:p>
          <a:p>
            <a:pPr lvl="0" algn="just"/>
            <a:endParaRPr lang="ru-RU" sz="1400" dirty="0" smtClean="0"/>
          </a:p>
          <a:p>
            <a:endParaRPr lang="ru-RU" sz="1400" dirty="0" smtClean="0"/>
          </a:p>
          <a:p>
            <a:pPr lvl="0"/>
            <a:endParaRPr lang="ru-RU" sz="1400" spc="-1" dirty="0" smtClean="0">
              <a:solidFill>
                <a:srgbClr val="003F80"/>
              </a:solidFill>
              <a:uFill>
                <a:solidFill>
                  <a:srgbClr val="FFFFFF"/>
                </a:solidFill>
              </a:uFill>
              <a:latin typeface="Open Sans"/>
              <a:ea typeface="DejaVu Sans"/>
            </a:endParaRPr>
          </a:p>
          <a:p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CustomShape 8">
            <a:extLst>
              <a:ext uri="{FF2B5EF4-FFF2-40B4-BE49-F238E27FC236}">
                <a16:creationId xmlns="" xmlns:a16="http://schemas.microsoft.com/office/drawing/2014/main" id="{B2C0D899-6443-4A8C-8BC3-B3EE61671295}"/>
              </a:ext>
            </a:extLst>
          </p:cNvPr>
          <p:cNvSpPr/>
          <p:nvPr/>
        </p:nvSpPr>
        <p:spPr>
          <a:xfrm>
            <a:off x="252168" y="1293524"/>
            <a:ext cx="3132261" cy="799957"/>
          </a:xfrm>
          <a:prstGeom prst="rect">
            <a:avLst/>
          </a:prstGeom>
          <a:gradFill flip="none" rotWithShape="1">
            <a:gsLst>
              <a:gs pos="0">
                <a:schemeClr val="accent5">
                  <a:shade val="51000"/>
                  <a:satMod val="130000"/>
                </a:schemeClr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sp>
      <p:sp>
        <p:nvSpPr>
          <p:cNvPr id="22" name="CustomShape 9">
            <a:extLst>
              <a:ext uri="{FF2B5EF4-FFF2-40B4-BE49-F238E27FC236}">
                <a16:creationId xmlns="" xmlns:a16="http://schemas.microsoft.com/office/drawing/2014/main" id="{9AE635FE-6B46-4644-B777-6308262EDC86}"/>
              </a:ext>
            </a:extLst>
          </p:cNvPr>
          <p:cNvSpPr/>
          <p:nvPr/>
        </p:nvSpPr>
        <p:spPr>
          <a:xfrm>
            <a:off x="422966" y="1121229"/>
            <a:ext cx="2961463" cy="591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Open Sans"/>
                <a:ea typeface="Open Sans"/>
              </a:rPr>
              <a:t>Стратегия высокого риска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CustomShape 8">
            <a:extLst>
              <a:ext uri="{FF2B5EF4-FFF2-40B4-BE49-F238E27FC236}">
                <a16:creationId xmlns="" xmlns:a16="http://schemas.microsoft.com/office/drawing/2014/main" id="{1FE85E6C-AC8B-4CD7-B7F2-ED6A69C06C63}"/>
              </a:ext>
            </a:extLst>
          </p:cNvPr>
          <p:cNvSpPr/>
          <p:nvPr/>
        </p:nvSpPr>
        <p:spPr>
          <a:xfrm>
            <a:off x="250729" y="2796249"/>
            <a:ext cx="3132261" cy="799957"/>
          </a:xfrm>
          <a:prstGeom prst="rect">
            <a:avLst/>
          </a:prstGeom>
          <a:gradFill flip="none" rotWithShape="1">
            <a:gsLst>
              <a:gs pos="0">
                <a:schemeClr val="accent5">
                  <a:shade val="51000"/>
                  <a:satMod val="130000"/>
                </a:schemeClr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sp>
      <p:sp>
        <p:nvSpPr>
          <p:cNvPr id="34" name="CustomShape 9">
            <a:extLst>
              <a:ext uri="{FF2B5EF4-FFF2-40B4-BE49-F238E27FC236}">
                <a16:creationId xmlns="" xmlns:a16="http://schemas.microsoft.com/office/drawing/2014/main" id="{D854A628-C859-4E28-9D39-EC8ABD1E7652}"/>
              </a:ext>
            </a:extLst>
          </p:cNvPr>
          <p:cNvSpPr/>
          <p:nvPr/>
        </p:nvSpPr>
        <p:spPr>
          <a:xfrm>
            <a:off x="421527" y="2623954"/>
            <a:ext cx="2961463" cy="96106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Open Sans"/>
                <a:ea typeface="Open Sans"/>
              </a:rPr>
              <a:t>Популяционная стратегия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CustomShape 8">
            <a:extLst>
              <a:ext uri="{FF2B5EF4-FFF2-40B4-BE49-F238E27FC236}">
                <a16:creationId xmlns="" xmlns:a16="http://schemas.microsoft.com/office/drawing/2014/main" id="{C62CCEA2-30C7-4475-B1B9-4285D5B0310E}"/>
              </a:ext>
            </a:extLst>
          </p:cNvPr>
          <p:cNvSpPr/>
          <p:nvPr/>
        </p:nvSpPr>
        <p:spPr>
          <a:xfrm>
            <a:off x="250729" y="4347149"/>
            <a:ext cx="3132261" cy="799957"/>
          </a:xfrm>
          <a:prstGeom prst="rect">
            <a:avLst/>
          </a:prstGeom>
          <a:gradFill flip="none" rotWithShape="1">
            <a:gsLst>
              <a:gs pos="0">
                <a:schemeClr val="accent5">
                  <a:shade val="51000"/>
                  <a:satMod val="130000"/>
                </a:schemeClr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sp>
      <p:sp>
        <p:nvSpPr>
          <p:cNvPr id="37" name="CustomShape 9">
            <a:extLst>
              <a:ext uri="{FF2B5EF4-FFF2-40B4-BE49-F238E27FC236}">
                <a16:creationId xmlns="" xmlns:a16="http://schemas.microsoft.com/office/drawing/2014/main" id="{191BF3A5-C8A8-4AD7-B81B-0C2747B5D13E}"/>
              </a:ext>
            </a:extLst>
          </p:cNvPr>
          <p:cNvSpPr/>
          <p:nvPr/>
        </p:nvSpPr>
        <p:spPr>
          <a:xfrm>
            <a:off x="421527" y="4174854"/>
            <a:ext cx="2961463" cy="97225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Open Sans"/>
                <a:ea typeface="Open Sans"/>
              </a:rPr>
              <a:t>Вторичная профилактика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" name="CustomShape 3">
            <a:extLst>
              <a:ext uri="{FF2B5EF4-FFF2-40B4-BE49-F238E27FC236}">
                <a16:creationId xmlns="" xmlns:a16="http://schemas.microsoft.com/office/drawing/2014/main" id="{C29FF950-39BF-4251-B874-1109D604279F}"/>
              </a:ext>
            </a:extLst>
          </p:cNvPr>
          <p:cNvSpPr/>
          <p:nvPr/>
        </p:nvSpPr>
        <p:spPr>
          <a:xfrm>
            <a:off x="4104467" y="2547257"/>
            <a:ext cx="4763601" cy="1306285"/>
          </a:xfrm>
          <a:prstGeom prst="rect">
            <a:avLst/>
          </a:prstGeom>
          <a:ln/>
          <a:effectLst>
            <a:glow rad="101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sp>
      <p:sp>
        <p:nvSpPr>
          <p:cNvPr id="39" name="CustomShape 11">
            <a:extLst>
              <a:ext uri="{FF2B5EF4-FFF2-40B4-BE49-F238E27FC236}">
                <a16:creationId xmlns="" xmlns:a16="http://schemas.microsoft.com/office/drawing/2014/main" id="{504254D5-C25E-4F33-917D-10FCD983DEF0}"/>
              </a:ext>
            </a:extLst>
          </p:cNvPr>
          <p:cNvSpPr/>
          <p:nvPr/>
        </p:nvSpPr>
        <p:spPr>
          <a:xfrm>
            <a:off x="4104467" y="2635110"/>
            <a:ext cx="4671409" cy="12184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/>
            <a:r>
              <a:rPr lang="ru-RU" altLang="ru-RU" sz="1400" spc="-1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Open Sans"/>
                <a:ea typeface="DejaVu Sans"/>
              </a:rPr>
              <a:t>воздействие на те факторы образа жизни и окружающей среды, которые увеличивают риск развития </a:t>
            </a:r>
            <a:r>
              <a:rPr lang="ru-RU" altLang="ru-RU" sz="1400" spc="-1" dirty="0" smtClean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Open Sans"/>
                <a:ea typeface="DejaVu Sans"/>
              </a:rPr>
              <a:t>ССЗ,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30-50% вклад в снижение смертности, </a:t>
            </a:r>
            <a:r>
              <a:rPr lang="en-US" sz="1400" b="1" i="1" dirty="0" smtClean="0">
                <a:solidFill>
                  <a:schemeClr val="accent1">
                    <a:lumMod val="75000"/>
                  </a:schemeClr>
                </a:solidFill>
                <a:latin typeface="Open Sans"/>
              </a:rPr>
              <a:t>0</a:t>
            </a:r>
            <a:r>
              <a:rPr lang="ru-RU" sz="1400" b="1" i="1" dirty="0" smtClean="0">
                <a:solidFill>
                  <a:schemeClr val="accent1">
                    <a:lumMod val="75000"/>
                  </a:schemeClr>
                </a:solidFill>
              </a:rPr>
              <a:t>% в прямых затратах на здравоохранение,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эффект через 5-10 лет</a:t>
            </a:r>
          </a:p>
          <a:p>
            <a:pPr lvl="0"/>
            <a:endParaRPr lang="ru-RU" sz="1400" b="1" i="1" dirty="0" smtClean="0">
              <a:cs typeface="Times New Roman" pitchFamily="18" charset="0"/>
            </a:endParaRPr>
          </a:p>
          <a:p>
            <a:endParaRPr lang="ru-RU" sz="1400" dirty="0" smtClean="0"/>
          </a:p>
          <a:p>
            <a:pPr lvl="0"/>
            <a:endParaRPr lang="ru-RU" altLang="ru-RU" sz="1400" spc="-1" dirty="0" smtClean="0">
              <a:solidFill>
                <a:srgbClr val="003F80"/>
              </a:solidFill>
              <a:uFill>
                <a:solidFill>
                  <a:srgbClr val="FFFFFF"/>
                </a:solidFill>
              </a:uFill>
              <a:latin typeface="Open Sans"/>
              <a:ea typeface="DejaVu Sans"/>
            </a:endParaRPr>
          </a:p>
          <a:p>
            <a:pPr lvl="0"/>
            <a:endParaRPr lang="ru-RU" sz="1400" spc="-1" dirty="0">
              <a:solidFill>
                <a:srgbClr val="003F80"/>
              </a:solidFill>
              <a:uFill>
                <a:solidFill>
                  <a:srgbClr val="FFFFFF"/>
                </a:solidFill>
              </a:uFill>
              <a:latin typeface="Open Sans"/>
              <a:ea typeface="DejaVu Sans"/>
            </a:endParaRPr>
          </a:p>
          <a:p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CustomShape 3">
            <a:extLst>
              <a:ext uri="{FF2B5EF4-FFF2-40B4-BE49-F238E27FC236}">
                <a16:creationId xmlns="" xmlns:a16="http://schemas.microsoft.com/office/drawing/2014/main" id="{BC815721-0404-48CE-B677-46C482857A2B}"/>
              </a:ext>
            </a:extLst>
          </p:cNvPr>
          <p:cNvSpPr/>
          <p:nvPr/>
        </p:nvSpPr>
        <p:spPr>
          <a:xfrm>
            <a:off x="4104467" y="4066986"/>
            <a:ext cx="4785373" cy="1277900"/>
          </a:xfrm>
          <a:prstGeom prst="rect">
            <a:avLst/>
          </a:prstGeom>
          <a:ln/>
          <a:effectLst>
            <a:glow rad="101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sp>
      <p:sp>
        <p:nvSpPr>
          <p:cNvPr id="42" name="CustomShape 11">
            <a:extLst>
              <a:ext uri="{FF2B5EF4-FFF2-40B4-BE49-F238E27FC236}">
                <a16:creationId xmlns="" xmlns:a16="http://schemas.microsoft.com/office/drawing/2014/main" id="{4B30773F-0CD6-4C13-8662-5BA3B8ACE74B}"/>
              </a:ext>
            </a:extLst>
          </p:cNvPr>
          <p:cNvSpPr/>
          <p:nvPr/>
        </p:nvSpPr>
        <p:spPr>
          <a:xfrm>
            <a:off x="4169782" y="4174854"/>
            <a:ext cx="4682018" cy="11506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lvl="0"/>
            <a:r>
              <a:rPr lang="ru-RU" altLang="ru-RU" sz="1400" spc="-1" dirty="0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Open Sans"/>
                <a:ea typeface="DejaVu Sans"/>
              </a:rPr>
              <a:t>раннее </a:t>
            </a:r>
            <a:r>
              <a:rPr lang="ru-RU" altLang="ru-RU" sz="14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Open Sans"/>
                <a:ea typeface="DejaVu Sans"/>
              </a:rPr>
              <a:t>выявление, коррекция ФР и лечение пациентов, уже имеющих </a:t>
            </a:r>
            <a:r>
              <a:rPr lang="ru-RU" altLang="ru-RU" sz="1400" spc="-1" dirty="0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Open Sans"/>
                <a:ea typeface="DejaVu Sans"/>
              </a:rPr>
              <a:t>ССЗ; </a:t>
            </a:r>
            <a:r>
              <a:rPr lang="ru-RU" sz="1400" dirty="0" smtClean="0">
                <a:solidFill>
                  <a:schemeClr val="tx2"/>
                </a:solidFill>
                <a:cs typeface="Times New Roman" pitchFamily="18" charset="0"/>
              </a:rPr>
              <a:t>30-40% вклад в снижение смертности; </a:t>
            </a:r>
            <a:r>
              <a:rPr lang="ru-RU" sz="1400" b="1" i="1" dirty="0" smtClean="0">
                <a:solidFill>
                  <a:schemeClr val="tx2"/>
                </a:solidFill>
                <a:cs typeface="Times New Roman" pitchFamily="18" charset="0"/>
              </a:rPr>
              <a:t>98,7% от всех прямых затрат на здравоохранение; </a:t>
            </a:r>
            <a:r>
              <a:rPr lang="ru-RU" sz="1400" dirty="0" smtClean="0">
                <a:solidFill>
                  <a:schemeClr val="tx2"/>
                </a:solidFill>
                <a:cs typeface="Times New Roman" pitchFamily="18" charset="0"/>
              </a:rPr>
              <a:t>эффект через 3-4 года</a:t>
            </a:r>
          </a:p>
          <a:p>
            <a:endParaRPr lang="ru-RU" sz="1400" b="1" i="1" dirty="0" smtClean="0">
              <a:cs typeface="Times New Roman" pitchFamily="18" charset="0"/>
            </a:endParaRPr>
          </a:p>
          <a:p>
            <a:pPr lvl="0"/>
            <a:endParaRPr lang="ru-RU" sz="1400" dirty="0" smtClean="0"/>
          </a:p>
          <a:p>
            <a:endParaRPr lang="ru-RU" sz="1400" spc="-1" dirty="0">
              <a:solidFill>
                <a:srgbClr val="003F80"/>
              </a:solidFill>
              <a:uFill>
                <a:solidFill>
                  <a:srgbClr val="FFFFFF"/>
                </a:solidFill>
              </a:uFill>
              <a:latin typeface="Open Sans"/>
              <a:ea typeface="DejaVu Sans"/>
            </a:endParaRPr>
          </a:p>
          <a:p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" name="Стрелка: вправо 3">
            <a:extLst>
              <a:ext uri="{FF2B5EF4-FFF2-40B4-BE49-F238E27FC236}">
                <a16:creationId xmlns="" xmlns:a16="http://schemas.microsoft.com/office/drawing/2014/main" id="{B08D3DF9-2A9B-4A46-B894-672C36AEC9E2}"/>
              </a:ext>
            </a:extLst>
          </p:cNvPr>
          <p:cNvSpPr/>
          <p:nvPr/>
        </p:nvSpPr>
        <p:spPr>
          <a:xfrm>
            <a:off x="3337724" y="1566146"/>
            <a:ext cx="579759" cy="306865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трелка: вправо 42">
            <a:extLst>
              <a:ext uri="{FF2B5EF4-FFF2-40B4-BE49-F238E27FC236}">
                <a16:creationId xmlns="" xmlns:a16="http://schemas.microsoft.com/office/drawing/2014/main" id="{9514887C-9871-45D9-83E0-8ECD1D8799F5}"/>
              </a:ext>
            </a:extLst>
          </p:cNvPr>
          <p:cNvSpPr/>
          <p:nvPr/>
        </p:nvSpPr>
        <p:spPr>
          <a:xfrm>
            <a:off x="3320427" y="3104488"/>
            <a:ext cx="579759" cy="306865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трелка: вправо 43">
            <a:extLst>
              <a:ext uri="{FF2B5EF4-FFF2-40B4-BE49-F238E27FC236}">
                <a16:creationId xmlns="" xmlns:a16="http://schemas.microsoft.com/office/drawing/2014/main" id="{36DF21F2-0F74-4DEB-B03C-7563A00439B8}"/>
              </a:ext>
            </a:extLst>
          </p:cNvPr>
          <p:cNvSpPr/>
          <p:nvPr/>
        </p:nvSpPr>
        <p:spPr>
          <a:xfrm>
            <a:off x="3337724" y="4593694"/>
            <a:ext cx="579759" cy="306865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CustomShape 1">
            <a:extLst>
              <a:ext uri="{FF2B5EF4-FFF2-40B4-BE49-F238E27FC236}">
                <a16:creationId xmlns="" xmlns:a16="http://schemas.microsoft.com/office/drawing/2014/main" id="{EAAE25E1-5621-4C78-A07F-F6A2CA401629}"/>
              </a:ext>
            </a:extLst>
          </p:cNvPr>
          <p:cNvSpPr/>
          <p:nvPr/>
        </p:nvSpPr>
        <p:spPr>
          <a:xfrm>
            <a:off x="6833880" y="5877720"/>
            <a:ext cx="205596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7B381991-0AED-4705-896D-0ED2710F99AC}" type="slidenum">
              <a:rPr lang="ru-RU" sz="1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Open Sans"/>
                <a:ea typeface="Open Sans"/>
              </a:rPr>
              <a:pPr algn="r">
                <a:lnSpc>
                  <a:spcPct val="100000"/>
                </a:lnSpc>
              </a:pPr>
              <a:t>10</a:t>
            </a:fld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3833654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ustomShape 3">
            <a:extLst>
              <a:ext uri="{FF2B5EF4-FFF2-40B4-BE49-F238E27FC236}">
                <a16:creationId xmlns="" xmlns:a16="http://schemas.microsoft.com/office/drawing/2014/main" id="{D01F00F9-3324-498E-8299-19E12743724B}"/>
              </a:ext>
            </a:extLst>
          </p:cNvPr>
          <p:cNvSpPr/>
          <p:nvPr/>
        </p:nvSpPr>
        <p:spPr>
          <a:xfrm>
            <a:off x="3358845" y="2459359"/>
            <a:ext cx="2318411" cy="778910"/>
          </a:xfrm>
          <a:prstGeom prst="rect">
            <a:avLst/>
          </a:prstGeom>
          <a:ln/>
          <a:effectLst>
            <a:glow rad="101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Профилактические медицинские осмотры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9" name="CustomShape 5"/>
          <p:cNvSpPr/>
          <p:nvPr/>
        </p:nvSpPr>
        <p:spPr>
          <a:xfrm>
            <a:off x="628560" y="141514"/>
            <a:ext cx="7885440" cy="43542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r>
              <a:rPr lang="ru-RU" altLang="ru-RU" sz="2000" b="1" dirty="0">
                <a:solidFill>
                  <a:srgbClr val="0061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Стратегия высокого риска</a:t>
            </a:r>
            <a:endParaRPr lang="ru-RU" sz="2000" b="1" strike="noStrike" spc="-1" dirty="0">
              <a:solidFill>
                <a:srgbClr val="00618D"/>
              </a:solidFill>
              <a:uFill>
                <a:solidFill>
                  <a:srgbClr val="FFFFFF"/>
                </a:solidFill>
              </a:u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9" name="Line 15"/>
          <p:cNvSpPr/>
          <p:nvPr/>
        </p:nvSpPr>
        <p:spPr>
          <a:xfrm>
            <a:off x="0" y="0"/>
            <a:ext cx="360" cy="36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0" name="Line 16"/>
          <p:cNvSpPr/>
          <p:nvPr/>
        </p:nvSpPr>
        <p:spPr>
          <a:xfrm>
            <a:off x="0" y="0"/>
            <a:ext cx="360" cy="36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1" name="Line 17"/>
          <p:cNvSpPr/>
          <p:nvPr/>
        </p:nvSpPr>
        <p:spPr>
          <a:xfrm>
            <a:off x="0" y="0"/>
            <a:ext cx="360" cy="36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2" name="Line 18"/>
          <p:cNvSpPr/>
          <p:nvPr/>
        </p:nvSpPr>
        <p:spPr>
          <a:xfrm>
            <a:off x="0" y="0"/>
            <a:ext cx="360" cy="36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3" name="Line 19"/>
          <p:cNvSpPr/>
          <p:nvPr/>
        </p:nvSpPr>
        <p:spPr>
          <a:xfrm>
            <a:off x="0" y="0"/>
            <a:ext cx="360" cy="36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4" name="Line 20"/>
          <p:cNvSpPr/>
          <p:nvPr/>
        </p:nvSpPr>
        <p:spPr>
          <a:xfrm>
            <a:off x="0" y="0"/>
            <a:ext cx="360" cy="36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5" name="Line 21"/>
          <p:cNvSpPr/>
          <p:nvPr/>
        </p:nvSpPr>
        <p:spPr>
          <a:xfrm>
            <a:off x="0" y="0"/>
            <a:ext cx="360" cy="36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6" name="Line 22"/>
          <p:cNvSpPr/>
          <p:nvPr/>
        </p:nvSpPr>
        <p:spPr>
          <a:xfrm>
            <a:off x="0" y="0"/>
            <a:ext cx="360" cy="36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8" name="Line 23"/>
          <p:cNvSpPr/>
          <p:nvPr/>
        </p:nvSpPr>
        <p:spPr>
          <a:xfrm>
            <a:off x="0" y="0"/>
            <a:ext cx="360" cy="36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9" name="Line 24"/>
          <p:cNvSpPr/>
          <p:nvPr/>
        </p:nvSpPr>
        <p:spPr>
          <a:xfrm>
            <a:off x="0" y="0"/>
            <a:ext cx="360" cy="36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" name="CustomShape 3">
            <a:extLst>
              <a:ext uri="{FF2B5EF4-FFF2-40B4-BE49-F238E27FC236}">
                <a16:creationId xmlns="" xmlns:a16="http://schemas.microsoft.com/office/drawing/2014/main" id="{D01F00F9-3324-498E-8299-19E12743724B}"/>
              </a:ext>
            </a:extLst>
          </p:cNvPr>
          <p:cNvSpPr/>
          <p:nvPr/>
        </p:nvSpPr>
        <p:spPr>
          <a:xfrm>
            <a:off x="5116323" y="1183786"/>
            <a:ext cx="3169328" cy="929979"/>
          </a:xfrm>
          <a:prstGeom prst="rect">
            <a:avLst/>
          </a:prstGeom>
          <a:ln/>
          <a:effectLst>
            <a:glow rad="101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sp>
      <p:sp>
        <p:nvSpPr>
          <p:cNvPr id="18" name="CustomShape 11">
            <a:extLst>
              <a:ext uri="{FF2B5EF4-FFF2-40B4-BE49-F238E27FC236}">
                <a16:creationId xmlns="" xmlns:a16="http://schemas.microsoft.com/office/drawing/2014/main" id="{82455F92-FB1F-4749-B35B-5BE45F31BC27}"/>
              </a:ext>
            </a:extLst>
          </p:cNvPr>
          <p:cNvSpPr/>
          <p:nvPr/>
        </p:nvSpPr>
        <p:spPr>
          <a:xfrm>
            <a:off x="5032650" y="1265838"/>
            <a:ext cx="2950411" cy="87597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61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Рациональное питание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61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Отказ от курения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61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Физическая активность</a:t>
            </a:r>
          </a:p>
          <a:p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CustomShape 8">
            <a:extLst>
              <a:ext uri="{FF2B5EF4-FFF2-40B4-BE49-F238E27FC236}">
                <a16:creationId xmlns="" xmlns:a16="http://schemas.microsoft.com/office/drawing/2014/main" id="{B2C0D899-6443-4A8C-8BC3-B3EE61671295}"/>
              </a:ext>
            </a:extLst>
          </p:cNvPr>
          <p:cNvSpPr/>
          <p:nvPr/>
        </p:nvSpPr>
        <p:spPr>
          <a:xfrm>
            <a:off x="1560372" y="1275808"/>
            <a:ext cx="2332164" cy="715442"/>
          </a:xfrm>
          <a:prstGeom prst="rect">
            <a:avLst/>
          </a:prstGeom>
          <a:gradFill flip="none" rotWithShape="1">
            <a:gsLst>
              <a:gs pos="0">
                <a:schemeClr val="accent5">
                  <a:shade val="51000"/>
                  <a:satMod val="130000"/>
                </a:schemeClr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sp>
      <p:sp>
        <p:nvSpPr>
          <p:cNvPr id="22" name="CustomShape 9">
            <a:extLst>
              <a:ext uri="{FF2B5EF4-FFF2-40B4-BE49-F238E27FC236}">
                <a16:creationId xmlns="" xmlns:a16="http://schemas.microsoft.com/office/drawing/2014/main" id="{9AE635FE-6B46-4644-B777-6308262EDC86}"/>
              </a:ext>
            </a:extLst>
          </p:cNvPr>
          <p:cNvSpPr/>
          <p:nvPr/>
        </p:nvSpPr>
        <p:spPr>
          <a:xfrm>
            <a:off x="1395603" y="1453629"/>
            <a:ext cx="2252655" cy="38921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Open Sans"/>
                <a:ea typeface="Open Sans"/>
              </a:rPr>
              <a:t>   Образ </a:t>
            </a:r>
            <a:r>
              <a:rPr lang="ru-RU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Open Sans"/>
                <a:ea typeface="Open Sans"/>
              </a:rPr>
              <a:t>жизни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CustomShape 9">
            <a:extLst>
              <a:ext uri="{FF2B5EF4-FFF2-40B4-BE49-F238E27FC236}">
                <a16:creationId xmlns="" xmlns:a16="http://schemas.microsoft.com/office/drawing/2014/main" id="{191BF3A5-C8A8-4AD7-B81B-0C2747B5D13E}"/>
              </a:ext>
            </a:extLst>
          </p:cNvPr>
          <p:cNvSpPr/>
          <p:nvPr/>
        </p:nvSpPr>
        <p:spPr>
          <a:xfrm>
            <a:off x="628560" y="3855711"/>
            <a:ext cx="2961463" cy="97225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Open Sans"/>
                <a:ea typeface="Open Sans"/>
              </a:rPr>
              <a:t>Вторичная профилактика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CustomShape 3">
            <a:extLst>
              <a:ext uri="{FF2B5EF4-FFF2-40B4-BE49-F238E27FC236}">
                <a16:creationId xmlns="" xmlns:a16="http://schemas.microsoft.com/office/drawing/2014/main" id="{BC815721-0404-48CE-B677-46C482857A2B}"/>
              </a:ext>
            </a:extLst>
          </p:cNvPr>
          <p:cNvSpPr/>
          <p:nvPr/>
        </p:nvSpPr>
        <p:spPr>
          <a:xfrm>
            <a:off x="1395603" y="3736440"/>
            <a:ext cx="6096939" cy="1481385"/>
          </a:xfrm>
          <a:prstGeom prst="rect">
            <a:avLst/>
          </a:prstGeom>
          <a:ln/>
          <a:effectLst>
            <a:glow rad="101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sp>
      <p:sp>
        <p:nvSpPr>
          <p:cNvPr id="42" name="CustomShape 11">
            <a:extLst>
              <a:ext uri="{FF2B5EF4-FFF2-40B4-BE49-F238E27FC236}">
                <a16:creationId xmlns="" xmlns:a16="http://schemas.microsoft.com/office/drawing/2014/main" id="{4B30773F-0CD6-4C13-8662-5BA3B8ACE74B}"/>
              </a:ext>
            </a:extLst>
          </p:cNvPr>
          <p:cNvSpPr/>
          <p:nvPr/>
        </p:nvSpPr>
        <p:spPr>
          <a:xfrm>
            <a:off x="2885496" y="3675955"/>
            <a:ext cx="5310045" cy="133775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endParaRPr lang="ru-RU" sz="1800" b="0" strike="noStrike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" name="Стрелка: вправо 3">
            <a:extLst>
              <a:ext uri="{FF2B5EF4-FFF2-40B4-BE49-F238E27FC236}">
                <a16:creationId xmlns="" xmlns:a16="http://schemas.microsoft.com/office/drawing/2014/main" id="{B08D3DF9-2A9B-4A46-B894-672C36AEC9E2}"/>
              </a:ext>
            </a:extLst>
          </p:cNvPr>
          <p:cNvSpPr/>
          <p:nvPr/>
        </p:nvSpPr>
        <p:spPr>
          <a:xfrm>
            <a:off x="4225197" y="1453629"/>
            <a:ext cx="579759" cy="306865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: вправо 28">
            <a:extLst>
              <a:ext uri="{FF2B5EF4-FFF2-40B4-BE49-F238E27FC236}">
                <a16:creationId xmlns="" xmlns:a16="http://schemas.microsoft.com/office/drawing/2014/main" id="{016A8DDF-F2A2-43AD-8F7C-10AD3BDF4FC8}"/>
              </a:ext>
            </a:extLst>
          </p:cNvPr>
          <p:cNvSpPr/>
          <p:nvPr/>
        </p:nvSpPr>
        <p:spPr>
          <a:xfrm rot="5400000">
            <a:off x="4309202" y="3294413"/>
            <a:ext cx="471930" cy="306865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CustomShape 1">
            <a:extLst>
              <a:ext uri="{FF2B5EF4-FFF2-40B4-BE49-F238E27FC236}">
                <a16:creationId xmlns="" xmlns:a16="http://schemas.microsoft.com/office/drawing/2014/main" id="{30AED55C-5AB0-406E-811A-2C1F48893065}"/>
              </a:ext>
            </a:extLst>
          </p:cNvPr>
          <p:cNvSpPr/>
          <p:nvPr/>
        </p:nvSpPr>
        <p:spPr>
          <a:xfrm>
            <a:off x="6833880" y="5877720"/>
            <a:ext cx="205596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7B381991-0AED-4705-896D-0ED2710F99AC}" type="slidenum">
              <a:rPr lang="ru-RU" sz="1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Open Sans"/>
                <a:ea typeface="Open Sans"/>
              </a:rPr>
              <a:pPr algn="r">
                <a:lnSpc>
                  <a:spcPct val="100000"/>
                </a:lnSpc>
              </a:pPr>
              <a:t>11</a:t>
            </a:fld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Прямоугольник 13"/>
          <p:cNvSpPr txBox="1">
            <a:spLocks noChangeArrowheads="1"/>
          </p:cNvSpPr>
          <p:nvPr/>
        </p:nvSpPr>
        <p:spPr bwMode="auto">
          <a:xfrm>
            <a:off x="177154" y="637428"/>
            <a:ext cx="8736026" cy="42307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1400" b="1" dirty="0" smtClean="0">
                <a:solidFill>
                  <a:schemeClr val="bg1"/>
                </a:solidFill>
                <a:latin typeface="+mn-lt"/>
              </a:rPr>
              <a:t>Цель: выявление ФР </a:t>
            </a:r>
            <a:r>
              <a:rPr lang="ru-RU" sz="1400" b="1" dirty="0" smtClean="0">
                <a:solidFill>
                  <a:schemeClr val="bg1"/>
                </a:solidFill>
              </a:rPr>
              <a:t>ССЗ</a:t>
            </a:r>
            <a:r>
              <a:rPr lang="ru-RU" sz="1400" b="1" dirty="0" smtClean="0">
                <a:solidFill>
                  <a:schemeClr val="bg1"/>
                </a:solidFill>
                <a:latin typeface="+mn-lt"/>
              </a:rPr>
              <a:t> на ранних стадиях</a:t>
            </a:r>
            <a:endParaRPr lang="ru-RU" sz="1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9" name="CustomShape 3">
            <a:extLst>
              <a:ext uri="{FF2B5EF4-FFF2-40B4-BE49-F238E27FC236}">
                <a16:creationId xmlns="" xmlns:a16="http://schemas.microsoft.com/office/drawing/2014/main" id="{D01F00F9-3324-498E-8299-19E12743724B}"/>
              </a:ext>
            </a:extLst>
          </p:cNvPr>
          <p:cNvSpPr/>
          <p:nvPr/>
        </p:nvSpPr>
        <p:spPr>
          <a:xfrm>
            <a:off x="628560" y="2456567"/>
            <a:ext cx="2281731" cy="771850"/>
          </a:xfrm>
          <a:prstGeom prst="rect">
            <a:avLst/>
          </a:prstGeom>
          <a:ln/>
          <a:effectLst>
            <a:glow rad="101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Диспансеризация определенных групп взрослого населения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3" name="CustomShape 3">
            <a:extLst>
              <a:ext uri="{FF2B5EF4-FFF2-40B4-BE49-F238E27FC236}">
                <a16:creationId xmlns="" xmlns:a16="http://schemas.microsoft.com/office/drawing/2014/main" id="{D01F00F9-3324-498E-8299-19E12743724B}"/>
              </a:ext>
            </a:extLst>
          </p:cNvPr>
          <p:cNvSpPr/>
          <p:nvPr/>
        </p:nvSpPr>
        <p:spPr>
          <a:xfrm>
            <a:off x="6125810" y="2456567"/>
            <a:ext cx="2266179" cy="781702"/>
          </a:xfrm>
          <a:prstGeom prst="rect">
            <a:avLst/>
          </a:prstGeom>
          <a:ln/>
          <a:effectLst>
            <a:glow rad="101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Центры здоровья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4" name="Стрелка: вправо 28">
            <a:extLst>
              <a:ext uri="{FF2B5EF4-FFF2-40B4-BE49-F238E27FC236}">
                <a16:creationId xmlns="" xmlns:a16="http://schemas.microsoft.com/office/drawing/2014/main" id="{016A8DDF-F2A2-43AD-8F7C-10AD3BDF4FC8}"/>
              </a:ext>
            </a:extLst>
          </p:cNvPr>
          <p:cNvSpPr/>
          <p:nvPr/>
        </p:nvSpPr>
        <p:spPr>
          <a:xfrm rot="5400000">
            <a:off x="6118457" y="3294284"/>
            <a:ext cx="471930" cy="306865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трелка: вправо 28">
            <a:extLst>
              <a:ext uri="{FF2B5EF4-FFF2-40B4-BE49-F238E27FC236}">
                <a16:creationId xmlns="" xmlns:a16="http://schemas.microsoft.com/office/drawing/2014/main" id="{016A8DDF-F2A2-43AD-8F7C-10AD3BDF4FC8}"/>
              </a:ext>
            </a:extLst>
          </p:cNvPr>
          <p:cNvSpPr/>
          <p:nvPr/>
        </p:nvSpPr>
        <p:spPr>
          <a:xfrm rot="5400000">
            <a:off x="2412280" y="3295898"/>
            <a:ext cx="471930" cy="306865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2308195" y="3749337"/>
            <a:ext cx="499352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</a:rPr>
              <a:t>Выявление факторов риска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</a:rPr>
              <a:t>Оценка </a:t>
            </a:r>
            <a:r>
              <a:rPr lang="ru-RU" sz="1200" dirty="0" err="1" smtClean="0">
                <a:solidFill>
                  <a:schemeClr val="accent1">
                    <a:lumMod val="75000"/>
                  </a:schemeClr>
                </a:solidFill>
              </a:rPr>
              <a:t>сердечно-сосудистого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</a:rPr>
              <a:t> риска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</a:rPr>
              <a:t>Профилактическое консультирование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200" dirty="0" err="1" smtClean="0">
                <a:solidFill>
                  <a:schemeClr val="accent1">
                    <a:lumMod val="75000"/>
                  </a:schemeClr>
                </a:solidFill>
              </a:rPr>
              <a:t>Онконастороженность</a:t>
            </a:r>
            <a:endParaRPr lang="ru-RU" sz="12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</a:rPr>
              <a:t>Постановка на диспансерное наблюдение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</a:rPr>
              <a:t>Кабинеты по отказу от курения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</a:rPr>
              <a:t>Кабинеты профилактики наркологических расстройств</a:t>
            </a:r>
            <a:endParaRPr lang="ru-RU" sz="1200" dirty="0"/>
          </a:p>
        </p:txBody>
      </p:sp>
    </p:spTree>
    <p:extLst>
      <p:ext uri="{BB962C8B-B14F-4D97-AF65-F5344CB8AC3E}">
        <p14:creationId xmlns="" xmlns:p14="http://schemas.microsoft.com/office/powerpoint/2010/main" val="388822694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algn="ctr"/>
            <a:r>
              <a:rPr lang="ru-RU" altLang="ru-RU" sz="2000" b="1" dirty="0" smtClean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Популяционная стратегия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Прямоугольник 13"/>
          <p:cNvSpPr txBox="1">
            <a:spLocks noChangeArrowheads="1"/>
          </p:cNvSpPr>
          <p:nvPr/>
        </p:nvSpPr>
        <p:spPr bwMode="auto">
          <a:xfrm>
            <a:off x="235429" y="1206836"/>
            <a:ext cx="8451011" cy="466689"/>
          </a:xfrm>
          <a:prstGeom prst="rect">
            <a:avLst/>
          </a:prstGeom>
          <a:solidFill>
            <a:schemeClr val="accent1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1400" b="1" dirty="0" smtClean="0">
                <a:solidFill>
                  <a:schemeClr val="bg1"/>
                </a:solidFill>
                <a:latin typeface="+mn-lt"/>
              </a:rPr>
              <a:t>Цель: тотальное информирование населения о факторной профилактике и мотивирование к ЗОЖ</a:t>
            </a:r>
            <a:endParaRPr lang="ru-RU" sz="1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CustomShape 3">
            <a:extLst>
              <a:ext uri="{FF2B5EF4-FFF2-40B4-BE49-F238E27FC236}">
                <a16:creationId xmlns="" xmlns:a16="http://schemas.microsoft.com/office/drawing/2014/main" id="{BC815721-0404-48CE-B677-46C482857A2B}"/>
              </a:ext>
            </a:extLst>
          </p:cNvPr>
          <p:cNvSpPr/>
          <p:nvPr/>
        </p:nvSpPr>
        <p:spPr>
          <a:xfrm>
            <a:off x="488085" y="1828799"/>
            <a:ext cx="8054556" cy="1611087"/>
          </a:xfrm>
          <a:prstGeom prst="rect">
            <a:avLst/>
          </a:prstGeom>
          <a:ln/>
          <a:effectLst>
            <a:glow rad="101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sp>
      <p:sp>
        <p:nvSpPr>
          <p:cNvPr id="8" name="CustomShape 11">
            <a:extLst>
              <a:ext uri="{FF2B5EF4-FFF2-40B4-BE49-F238E27FC236}">
                <a16:creationId xmlns="" xmlns:a16="http://schemas.microsoft.com/office/drawing/2014/main" id="{4B30773F-0CD6-4C13-8662-5BA3B8ACE74B}"/>
              </a:ext>
            </a:extLst>
          </p:cNvPr>
          <p:cNvSpPr/>
          <p:nvPr/>
        </p:nvSpPr>
        <p:spPr>
          <a:xfrm>
            <a:off x="757744" y="1807029"/>
            <a:ext cx="7802835" cy="199208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Снижение популяционного риска ССЗ всего населения на основе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межсекторального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взаимодействия: </a:t>
            </a:r>
          </a:p>
          <a:p>
            <a:pPr>
              <a:buFontTx/>
              <a:buChar char="-"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врачебно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 инженерные  бригады, </a:t>
            </a:r>
          </a:p>
          <a:p>
            <a:pPr>
              <a:buFontTx/>
              <a:buChar char="-"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школы здоровья,</a:t>
            </a:r>
          </a:p>
          <a:p>
            <a:pPr>
              <a:buFontTx/>
              <a:buChar char="-"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санитарно-просветительская работа </a:t>
            </a:r>
          </a:p>
          <a:p>
            <a:endParaRPr lang="ru-RU" sz="2000" b="0" strike="noStrike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78628" y="3537855"/>
            <a:ext cx="549728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solidFill>
                  <a:srgbClr val="0061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Артериальное давление </a:t>
            </a:r>
            <a:r>
              <a:rPr lang="en-US" altLang="ru-RU" b="1" dirty="0" smtClean="0">
                <a:solidFill>
                  <a:srgbClr val="0061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&lt;</a:t>
            </a:r>
            <a:r>
              <a:rPr lang="ru-RU" altLang="ru-RU" b="1" dirty="0" smtClean="0">
                <a:solidFill>
                  <a:srgbClr val="0061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140</a:t>
            </a:r>
            <a:r>
              <a:rPr lang="en-US" altLang="ru-RU" b="1" dirty="0" smtClean="0">
                <a:solidFill>
                  <a:srgbClr val="0061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/90 </a:t>
            </a:r>
            <a:r>
              <a:rPr lang="ru-RU" altLang="ru-RU" b="1" dirty="0" smtClean="0">
                <a:solidFill>
                  <a:srgbClr val="0061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мм </a:t>
            </a:r>
            <a:r>
              <a:rPr lang="ru-RU" altLang="ru-RU" b="1" dirty="0" err="1" smtClean="0">
                <a:solidFill>
                  <a:srgbClr val="0061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рт</a:t>
            </a:r>
            <a:r>
              <a:rPr lang="ru-RU" altLang="ru-RU" b="1" dirty="0" smtClean="0">
                <a:solidFill>
                  <a:srgbClr val="0061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ст.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solidFill>
                  <a:srgbClr val="0061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Общий холестерин </a:t>
            </a:r>
            <a:r>
              <a:rPr lang="en-US" altLang="ru-RU" b="1" dirty="0" smtClean="0">
                <a:solidFill>
                  <a:srgbClr val="0061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&lt;</a:t>
            </a:r>
            <a:r>
              <a:rPr lang="ru-RU" altLang="ru-RU" b="1" dirty="0" smtClean="0">
                <a:solidFill>
                  <a:srgbClr val="0061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5 </a:t>
            </a:r>
            <a:r>
              <a:rPr lang="ru-RU" altLang="ru-RU" b="1" dirty="0" err="1" smtClean="0">
                <a:solidFill>
                  <a:srgbClr val="0061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ммоль</a:t>
            </a:r>
            <a:r>
              <a:rPr lang="en-US" altLang="ru-RU" b="1" dirty="0" smtClean="0">
                <a:solidFill>
                  <a:srgbClr val="0061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ru-RU" altLang="ru-RU" b="1" dirty="0" smtClean="0">
                <a:solidFill>
                  <a:srgbClr val="0061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л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solidFill>
                  <a:srgbClr val="0061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Холестерин ЛПНП </a:t>
            </a:r>
            <a:r>
              <a:rPr lang="en-US" altLang="ru-RU" b="1" dirty="0" smtClean="0">
                <a:solidFill>
                  <a:srgbClr val="0061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&lt;</a:t>
            </a:r>
            <a:r>
              <a:rPr lang="ru-RU" altLang="ru-RU" b="1" dirty="0" smtClean="0">
                <a:solidFill>
                  <a:srgbClr val="0061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3 </a:t>
            </a:r>
            <a:r>
              <a:rPr lang="ru-RU" altLang="ru-RU" b="1" dirty="0" err="1" smtClean="0">
                <a:solidFill>
                  <a:srgbClr val="0061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ммоль</a:t>
            </a:r>
            <a:r>
              <a:rPr lang="en-US" altLang="ru-RU" b="1" dirty="0" smtClean="0">
                <a:solidFill>
                  <a:srgbClr val="0061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ru-RU" altLang="ru-RU" b="1" dirty="0" smtClean="0">
                <a:solidFill>
                  <a:srgbClr val="0061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л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ru-RU" b="1" dirty="0" smtClean="0">
                <a:solidFill>
                  <a:srgbClr val="0061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HbA1c           &lt;</a:t>
            </a:r>
            <a:r>
              <a:rPr lang="ru-RU" altLang="ru-RU" b="1" dirty="0" smtClean="0">
                <a:solidFill>
                  <a:srgbClr val="0061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ru-RU" b="1" dirty="0" smtClean="0">
                <a:solidFill>
                  <a:srgbClr val="0061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7%</a:t>
            </a:r>
            <a:endParaRPr lang="ru-RU" altLang="ru-RU" b="1" dirty="0" smtClean="0">
              <a:solidFill>
                <a:srgbClr val="00618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solidFill>
                  <a:srgbClr val="0061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Окружность талии: м</a:t>
            </a:r>
            <a:r>
              <a:rPr lang="en-US" altLang="ru-RU" b="1" dirty="0" smtClean="0">
                <a:solidFill>
                  <a:srgbClr val="0061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&lt;</a:t>
            </a:r>
            <a:r>
              <a:rPr lang="ru-RU" altLang="ru-RU" b="1" dirty="0" smtClean="0">
                <a:solidFill>
                  <a:srgbClr val="0061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ru-RU" b="1" dirty="0" smtClean="0">
                <a:solidFill>
                  <a:srgbClr val="0061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94</a:t>
            </a:r>
            <a:r>
              <a:rPr lang="ru-RU" altLang="ru-RU" b="1" dirty="0" smtClean="0">
                <a:solidFill>
                  <a:srgbClr val="0061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см, ж &lt; 8</a:t>
            </a:r>
            <a:r>
              <a:rPr lang="en-US" altLang="ru-RU" b="1" dirty="0" smtClean="0">
                <a:solidFill>
                  <a:srgbClr val="0061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  <a:r>
              <a:rPr lang="ru-RU" altLang="ru-RU" b="1" dirty="0" smtClean="0">
                <a:solidFill>
                  <a:srgbClr val="0061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см,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solidFill>
                  <a:srgbClr val="0061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ИМТ 20 -25 кг/м2</a:t>
            </a:r>
          </a:p>
          <a:p>
            <a:pPr algn="ctr"/>
            <a:endParaRPr lang="ru-RU" sz="2400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6572" y="3798330"/>
            <a:ext cx="28302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1" spc="-1" dirty="0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Open Sans"/>
                <a:ea typeface="Open Sans"/>
              </a:rPr>
              <a:t>Целевые уровни факторов риска</a:t>
            </a:r>
            <a:endParaRPr lang="ru-RU" sz="1600" spc="-1" dirty="0">
              <a:solidFill>
                <a:schemeClr val="tx2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2340429" y="4169229"/>
            <a:ext cx="1230085" cy="3265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CustomShape 5"/>
          <p:cNvSpPr/>
          <p:nvPr/>
        </p:nvSpPr>
        <p:spPr>
          <a:xfrm>
            <a:off x="628560" y="1"/>
            <a:ext cx="7885440" cy="55041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r>
              <a:rPr lang="ru-RU" altLang="ru-RU" sz="2000" b="1" dirty="0">
                <a:solidFill>
                  <a:srgbClr val="0061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Вторичная профилактика</a:t>
            </a:r>
            <a:endParaRPr lang="ru-RU" sz="2000" b="1" strike="noStrike" spc="-1" dirty="0">
              <a:solidFill>
                <a:srgbClr val="00618D"/>
              </a:solidFill>
              <a:uFill>
                <a:solidFill>
                  <a:srgbClr val="FFFFFF"/>
                </a:solidFill>
              </a:u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9" name="Line 15"/>
          <p:cNvSpPr/>
          <p:nvPr/>
        </p:nvSpPr>
        <p:spPr>
          <a:xfrm>
            <a:off x="0" y="0"/>
            <a:ext cx="360" cy="36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0" name="Line 16"/>
          <p:cNvSpPr/>
          <p:nvPr/>
        </p:nvSpPr>
        <p:spPr>
          <a:xfrm>
            <a:off x="0" y="0"/>
            <a:ext cx="360" cy="36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1" name="Line 17"/>
          <p:cNvSpPr/>
          <p:nvPr/>
        </p:nvSpPr>
        <p:spPr>
          <a:xfrm>
            <a:off x="0" y="0"/>
            <a:ext cx="360" cy="36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2" name="Line 18"/>
          <p:cNvSpPr/>
          <p:nvPr/>
        </p:nvSpPr>
        <p:spPr>
          <a:xfrm>
            <a:off x="0" y="0"/>
            <a:ext cx="360" cy="36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3" name="Line 19"/>
          <p:cNvSpPr/>
          <p:nvPr/>
        </p:nvSpPr>
        <p:spPr>
          <a:xfrm>
            <a:off x="0" y="0"/>
            <a:ext cx="360" cy="36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4" name="Line 20"/>
          <p:cNvSpPr/>
          <p:nvPr/>
        </p:nvSpPr>
        <p:spPr>
          <a:xfrm>
            <a:off x="0" y="0"/>
            <a:ext cx="360" cy="36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5" name="Line 21"/>
          <p:cNvSpPr/>
          <p:nvPr/>
        </p:nvSpPr>
        <p:spPr>
          <a:xfrm>
            <a:off x="0" y="0"/>
            <a:ext cx="360" cy="36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6" name="Line 22"/>
          <p:cNvSpPr/>
          <p:nvPr/>
        </p:nvSpPr>
        <p:spPr>
          <a:xfrm>
            <a:off x="0" y="0"/>
            <a:ext cx="360" cy="36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8" name="Line 23"/>
          <p:cNvSpPr/>
          <p:nvPr/>
        </p:nvSpPr>
        <p:spPr>
          <a:xfrm>
            <a:off x="0" y="0"/>
            <a:ext cx="360" cy="36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9" name="Line 24"/>
          <p:cNvSpPr/>
          <p:nvPr/>
        </p:nvSpPr>
        <p:spPr>
          <a:xfrm>
            <a:off x="0" y="0"/>
            <a:ext cx="360" cy="36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" name="CustomShape 8">
            <a:extLst>
              <a:ext uri="{FF2B5EF4-FFF2-40B4-BE49-F238E27FC236}">
                <a16:creationId xmlns="" xmlns:a16="http://schemas.microsoft.com/office/drawing/2014/main" id="{B2C0D899-6443-4A8C-8BC3-B3EE61671295}"/>
              </a:ext>
            </a:extLst>
          </p:cNvPr>
          <p:cNvSpPr/>
          <p:nvPr/>
        </p:nvSpPr>
        <p:spPr>
          <a:xfrm>
            <a:off x="660908" y="1799432"/>
            <a:ext cx="7753509" cy="655510"/>
          </a:xfrm>
          <a:prstGeom prst="rect">
            <a:avLst/>
          </a:prstGeom>
          <a:gradFill flip="none" rotWithShape="1">
            <a:gsLst>
              <a:gs pos="0">
                <a:schemeClr val="accent5">
                  <a:shade val="51000"/>
                  <a:satMod val="130000"/>
                </a:schemeClr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sp>
      <p:sp>
        <p:nvSpPr>
          <p:cNvPr id="22" name="CustomShape 9">
            <a:extLst>
              <a:ext uri="{FF2B5EF4-FFF2-40B4-BE49-F238E27FC236}">
                <a16:creationId xmlns="" xmlns:a16="http://schemas.microsoft.com/office/drawing/2014/main" id="{9AE635FE-6B46-4644-B777-6308262EDC86}"/>
              </a:ext>
            </a:extLst>
          </p:cNvPr>
          <p:cNvSpPr/>
          <p:nvPr/>
        </p:nvSpPr>
        <p:spPr>
          <a:xfrm>
            <a:off x="760056" y="1780903"/>
            <a:ext cx="7351854" cy="74324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ru-RU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Open Sans"/>
                <a:ea typeface="Open Sans"/>
              </a:rPr>
              <a:t>КОМПЛЕКСНЫЙ ПОДХОД</a:t>
            </a:r>
            <a:endParaRPr lang="ru-RU" b="1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Open Sans"/>
              <a:ea typeface="Open Sans"/>
            </a:endParaRPr>
          </a:p>
          <a:p>
            <a:pPr algn="ctr"/>
            <a:r>
              <a:rPr lang="ru-RU" sz="12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Open Sans"/>
                <a:ea typeface="Open Sans"/>
              </a:rPr>
              <a:t>Комбинация средств вторичной профилактики позволяет снизить риск развития повторных ССЗ на 80%</a:t>
            </a: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CustomShape 3">
            <a:extLst>
              <a:ext uri="{FF2B5EF4-FFF2-40B4-BE49-F238E27FC236}">
                <a16:creationId xmlns="" xmlns:a16="http://schemas.microsoft.com/office/drawing/2014/main" id="{BC815721-0404-48CE-B677-46C482857A2B}"/>
              </a:ext>
            </a:extLst>
          </p:cNvPr>
          <p:cNvSpPr/>
          <p:nvPr/>
        </p:nvSpPr>
        <p:spPr>
          <a:xfrm>
            <a:off x="777347" y="2635099"/>
            <a:ext cx="3147344" cy="516719"/>
          </a:xfrm>
          <a:prstGeom prst="rect">
            <a:avLst/>
          </a:prstGeom>
          <a:ln/>
          <a:effectLst>
            <a:glow rad="101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sp>
      <p:sp>
        <p:nvSpPr>
          <p:cNvPr id="42" name="CustomShape 11">
            <a:extLst>
              <a:ext uri="{FF2B5EF4-FFF2-40B4-BE49-F238E27FC236}">
                <a16:creationId xmlns="" xmlns:a16="http://schemas.microsoft.com/office/drawing/2014/main" id="{4B30773F-0CD6-4C13-8662-5BA3B8ACE74B}"/>
              </a:ext>
            </a:extLst>
          </p:cNvPr>
          <p:cNvSpPr/>
          <p:nvPr/>
        </p:nvSpPr>
        <p:spPr>
          <a:xfrm>
            <a:off x="999556" y="2734058"/>
            <a:ext cx="2702926" cy="40259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>
                <a:solidFill>
                  <a:srgbClr val="0061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Диспансеризация </a:t>
            </a:r>
          </a:p>
          <a:p>
            <a:endParaRPr lang="ru-RU" sz="1800" b="0" strike="noStrike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CustomShape 3">
            <a:extLst>
              <a:ext uri="{FF2B5EF4-FFF2-40B4-BE49-F238E27FC236}">
                <a16:creationId xmlns="" xmlns:a16="http://schemas.microsoft.com/office/drawing/2014/main" id="{FA2158AF-911A-4896-AB06-A1454A8879B1}"/>
              </a:ext>
            </a:extLst>
          </p:cNvPr>
          <p:cNvSpPr/>
          <p:nvPr/>
        </p:nvSpPr>
        <p:spPr>
          <a:xfrm>
            <a:off x="760056" y="3312950"/>
            <a:ext cx="3147344" cy="516719"/>
          </a:xfrm>
          <a:prstGeom prst="rect">
            <a:avLst/>
          </a:prstGeom>
          <a:ln/>
          <a:effectLst>
            <a:glow rad="101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sp>
      <p:sp>
        <p:nvSpPr>
          <p:cNvPr id="30" name="CustomShape 11">
            <a:extLst>
              <a:ext uri="{FF2B5EF4-FFF2-40B4-BE49-F238E27FC236}">
                <a16:creationId xmlns="" xmlns:a16="http://schemas.microsoft.com/office/drawing/2014/main" id="{7DEC2D16-BFA2-4E0A-BE21-A842DF569BCA}"/>
              </a:ext>
            </a:extLst>
          </p:cNvPr>
          <p:cNvSpPr/>
          <p:nvPr/>
        </p:nvSpPr>
        <p:spPr>
          <a:xfrm>
            <a:off x="757376" y="3434898"/>
            <a:ext cx="3223035" cy="40259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>
                <a:solidFill>
                  <a:srgbClr val="0061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Динамическое наблюдение </a:t>
            </a:r>
          </a:p>
          <a:p>
            <a:endParaRPr lang="ru-RU" sz="1800" b="0" strike="noStrike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CustomShape 3">
            <a:extLst>
              <a:ext uri="{FF2B5EF4-FFF2-40B4-BE49-F238E27FC236}">
                <a16:creationId xmlns="" xmlns:a16="http://schemas.microsoft.com/office/drawing/2014/main" id="{84B3DE74-19F3-4389-86A2-D999768880A7}"/>
              </a:ext>
            </a:extLst>
          </p:cNvPr>
          <p:cNvSpPr/>
          <p:nvPr/>
        </p:nvSpPr>
        <p:spPr>
          <a:xfrm>
            <a:off x="5137490" y="2620117"/>
            <a:ext cx="3147344" cy="516719"/>
          </a:xfrm>
          <a:prstGeom prst="rect">
            <a:avLst/>
          </a:prstGeom>
          <a:ln/>
          <a:effectLst>
            <a:glow rad="101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sp>
      <p:sp>
        <p:nvSpPr>
          <p:cNvPr id="36" name="CustomShape 11">
            <a:extLst>
              <a:ext uri="{FF2B5EF4-FFF2-40B4-BE49-F238E27FC236}">
                <a16:creationId xmlns="" xmlns:a16="http://schemas.microsoft.com/office/drawing/2014/main" id="{647D5BEC-3D84-4ACC-A8C6-E1DD648988DC}"/>
              </a:ext>
            </a:extLst>
          </p:cNvPr>
          <p:cNvSpPr/>
          <p:nvPr/>
        </p:nvSpPr>
        <p:spPr>
          <a:xfrm>
            <a:off x="5282562" y="2703733"/>
            <a:ext cx="2925135" cy="40259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>
                <a:solidFill>
                  <a:srgbClr val="0061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Медикаментозная терапия</a:t>
            </a:r>
            <a:endParaRPr lang="ru-RU" sz="1800" b="0" strike="noStrike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" name="CustomShape 3">
            <a:extLst>
              <a:ext uri="{FF2B5EF4-FFF2-40B4-BE49-F238E27FC236}">
                <a16:creationId xmlns="" xmlns:a16="http://schemas.microsoft.com/office/drawing/2014/main" id="{487AC68A-075E-4C9A-8D32-7EB044EB41FF}"/>
              </a:ext>
            </a:extLst>
          </p:cNvPr>
          <p:cNvSpPr/>
          <p:nvPr/>
        </p:nvSpPr>
        <p:spPr>
          <a:xfrm>
            <a:off x="5137490" y="3313401"/>
            <a:ext cx="3147344" cy="516719"/>
          </a:xfrm>
          <a:prstGeom prst="rect">
            <a:avLst/>
          </a:prstGeom>
          <a:ln/>
          <a:effectLst>
            <a:glow rad="101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sp>
      <p:sp>
        <p:nvSpPr>
          <p:cNvPr id="39" name="CustomShape 11">
            <a:extLst>
              <a:ext uri="{FF2B5EF4-FFF2-40B4-BE49-F238E27FC236}">
                <a16:creationId xmlns="" xmlns:a16="http://schemas.microsoft.com/office/drawing/2014/main" id="{CA1BD5B1-940A-4B33-B84C-3F481448BA66}"/>
              </a:ext>
            </a:extLst>
          </p:cNvPr>
          <p:cNvSpPr/>
          <p:nvPr/>
        </p:nvSpPr>
        <p:spPr>
          <a:xfrm>
            <a:off x="5137490" y="3417604"/>
            <a:ext cx="3223035" cy="40259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>
                <a:solidFill>
                  <a:srgbClr val="0061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Немедикаментозная терапия</a:t>
            </a:r>
          </a:p>
          <a:p>
            <a:endParaRPr lang="ru-RU" sz="1800" b="0" strike="noStrike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CustomShape 3">
            <a:extLst>
              <a:ext uri="{FF2B5EF4-FFF2-40B4-BE49-F238E27FC236}">
                <a16:creationId xmlns="" xmlns:a16="http://schemas.microsoft.com/office/drawing/2014/main" id="{0547040D-8DF4-4EAE-AAC5-4C836093A013}"/>
              </a:ext>
            </a:extLst>
          </p:cNvPr>
          <p:cNvSpPr/>
          <p:nvPr/>
        </p:nvSpPr>
        <p:spPr>
          <a:xfrm>
            <a:off x="2087592" y="4017121"/>
            <a:ext cx="5089585" cy="516719"/>
          </a:xfrm>
          <a:prstGeom prst="rect">
            <a:avLst/>
          </a:prstGeom>
          <a:ln/>
          <a:effectLst>
            <a:glow rad="101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sp>
      <p:sp>
        <p:nvSpPr>
          <p:cNvPr id="43" name="CustomShape 11">
            <a:extLst>
              <a:ext uri="{FF2B5EF4-FFF2-40B4-BE49-F238E27FC236}">
                <a16:creationId xmlns="" xmlns:a16="http://schemas.microsoft.com/office/drawing/2014/main" id="{15BB392E-8C96-409B-8E3E-2E0E2F4C5E97}"/>
              </a:ext>
            </a:extLst>
          </p:cNvPr>
          <p:cNvSpPr/>
          <p:nvPr/>
        </p:nvSpPr>
        <p:spPr>
          <a:xfrm>
            <a:off x="2087591" y="4081767"/>
            <a:ext cx="5089586" cy="40259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>
                <a:solidFill>
                  <a:srgbClr val="0061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Контроль эффективности проводимого лечения</a:t>
            </a:r>
          </a:p>
          <a:p>
            <a:endParaRPr lang="ru-RU" sz="1800" b="0" strike="noStrike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cxnSp>
        <p:nvCxnSpPr>
          <p:cNvPr id="3" name="Соединитель: уступ 2">
            <a:extLst>
              <a:ext uri="{FF2B5EF4-FFF2-40B4-BE49-F238E27FC236}">
                <a16:creationId xmlns="" xmlns:a16="http://schemas.microsoft.com/office/drawing/2014/main" id="{86A99DD1-B3F6-424A-9EC4-B8EE98F9DDF9}"/>
              </a:ext>
            </a:extLst>
          </p:cNvPr>
          <p:cNvCxnSpPr>
            <a:stCxn id="21" idx="1"/>
            <a:endCxn id="41" idx="1"/>
          </p:cNvCxnSpPr>
          <p:nvPr/>
        </p:nvCxnSpPr>
        <p:spPr>
          <a:xfrm rot="10800000" flipH="1" flipV="1">
            <a:off x="660907" y="2127187"/>
            <a:ext cx="116439" cy="766272"/>
          </a:xfrm>
          <a:prstGeom prst="bentConnector3">
            <a:avLst>
              <a:gd name="adj1" fmla="val -196326"/>
            </a:avLst>
          </a:prstGeom>
          <a:ln>
            <a:tailEnd type="triangle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Соединитель: уступ 5">
            <a:extLst>
              <a:ext uri="{FF2B5EF4-FFF2-40B4-BE49-F238E27FC236}">
                <a16:creationId xmlns="" xmlns:a16="http://schemas.microsoft.com/office/drawing/2014/main" id="{83040EA2-C3EE-4A52-87DA-6A3D324C47DB}"/>
              </a:ext>
            </a:extLst>
          </p:cNvPr>
          <p:cNvCxnSpPr>
            <a:stCxn id="21" idx="1"/>
            <a:endCxn id="28" idx="1"/>
          </p:cNvCxnSpPr>
          <p:nvPr/>
        </p:nvCxnSpPr>
        <p:spPr>
          <a:xfrm rot="10800000" flipH="1" flipV="1">
            <a:off x="660908" y="2127186"/>
            <a:ext cx="99148" cy="1444123"/>
          </a:xfrm>
          <a:prstGeom prst="bentConnector3">
            <a:avLst>
              <a:gd name="adj1" fmla="val -230564"/>
            </a:avLst>
          </a:prstGeom>
          <a:ln>
            <a:tailEnd type="triangle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Соединитель: уступ 7">
            <a:extLst>
              <a:ext uri="{FF2B5EF4-FFF2-40B4-BE49-F238E27FC236}">
                <a16:creationId xmlns="" xmlns:a16="http://schemas.microsoft.com/office/drawing/2014/main" id="{40CEBBEB-DE40-4792-824D-F50DEE5B5982}"/>
              </a:ext>
            </a:extLst>
          </p:cNvPr>
          <p:cNvCxnSpPr>
            <a:stCxn id="21" idx="3"/>
            <a:endCxn id="35" idx="3"/>
          </p:cNvCxnSpPr>
          <p:nvPr/>
        </p:nvCxnSpPr>
        <p:spPr>
          <a:xfrm flipH="1">
            <a:off x="8284834" y="2127187"/>
            <a:ext cx="129583" cy="751290"/>
          </a:xfrm>
          <a:prstGeom prst="bentConnector3">
            <a:avLst>
              <a:gd name="adj1" fmla="val -176412"/>
            </a:avLst>
          </a:prstGeom>
          <a:ln>
            <a:tailEnd type="triangle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Соединитель: уступ 9">
            <a:extLst>
              <a:ext uri="{FF2B5EF4-FFF2-40B4-BE49-F238E27FC236}">
                <a16:creationId xmlns="" xmlns:a16="http://schemas.microsoft.com/office/drawing/2014/main" id="{38F7F188-91DA-4506-9568-51EE393FB26E}"/>
              </a:ext>
            </a:extLst>
          </p:cNvPr>
          <p:cNvCxnSpPr>
            <a:cxnSpLocks/>
            <a:stCxn id="21" idx="3"/>
            <a:endCxn id="38" idx="3"/>
          </p:cNvCxnSpPr>
          <p:nvPr/>
        </p:nvCxnSpPr>
        <p:spPr>
          <a:xfrm flipH="1">
            <a:off x="8284834" y="2127187"/>
            <a:ext cx="129583" cy="1444574"/>
          </a:xfrm>
          <a:prstGeom prst="bentConnector3">
            <a:avLst>
              <a:gd name="adj1" fmla="val -176412"/>
            </a:avLst>
          </a:prstGeom>
          <a:ln>
            <a:tailEnd type="triangle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Соединитель: уступ 11">
            <a:extLst>
              <a:ext uri="{FF2B5EF4-FFF2-40B4-BE49-F238E27FC236}">
                <a16:creationId xmlns="" xmlns:a16="http://schemas.microsoft.com/office/drawing/2014/main" id="{81151B19-241B-41F1-A46B-2CFAFE5D3E84}"/>
              </a:ext>
            </a:extLst>
          </p:cNvPr>
          <p:cNvCxnSpPr>
            <a:stCxn id="21" idx="1"/>
            <a:endCxn id="40" idx="1"/>
          </p:cNvCxnSpPr>
          <p:nvPr/>
        </p:nvCxnSpPr>
        <p:spPr>
          <a:xfrm rot="10800000" flipH="1" flipV="1">
            <a:off x="660908" y="2127187"/>
            <a:ext cx="1426684" cy="2148294"/>
          </a:xfrm>
          <a:prstGeom prst="bentConnector3">
            <a:avLst>
              <a:gd name="adj1" fmla="val -16023"/>
            </a:avLst>
          </a:prstGeom>
          <a:ln>
            <a:tailEnd type="triangle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Соединитель: уступ 13">
            <a:extLst>
              <a:ext uri="{FF2B5EF4-FFF2-40B4-BE49-F238E27FC236}">
                <a16:creationId xmlns="" xmlns:a16="http://schemas.microsoft.com/office/drawing/2014/main" id="{18E7D162-789F-40EE-9C68-C99410E97871}"/>
              </a:ext>
            </a:extLst>
          </p:cNvPr>
          <p:cNvCxnSpPr>
            <a:stCxn id="21" idx="3"/>
            <a:endCxn id="40" idx="3"/>
          </p:cNvCxnSpPr>
          <p:nvPr/>
        </p:nvCxnSpPr>
        <p:spPr>
          <a:xfrm flipH="1">
            <a:off x="7177177" y="2127187"/>
            <a:ext cx="1237240" cy="2148294"/>
          </a:xfrm>
          <a:prstGeom prst="bentConnector3">
            <a:avLst>
              <a:gd name="adj1" fmla="val -18477"/>
            </a:avLst>
          </a:prstGeom>
          <a:ln>
            <a:tailEnd type="triangle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CustomShape 1">
            <a:extLst>
              <a:ext uri="{FF2B5EF4-FFF2-40B4-BE49-F238E27FC236}">
                <a16:creationId xmlns="" xmlns:a16="http://schemas.microsoft.com/office/drawing/2014/main" id="{60C8078F-9341-4559-9E60-E47A98785945}"/>
              </a:ext>
            </a:extLst>
          </p:cNvPr>
          <p:cNvSpPr/>
          <p:nvPr/>
        </p:nvSpPr>
        <p:spPr>
          <a:xfrm>
            <a:off x="6833880" y="5877720"/>
            <a:ext cx="205596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7B381991-0AED-4705-896D-0ED2710F99AC}" type="slidenum">
              <a:rPr lang="ru-RU" sz="1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Open Sans"/>
                <a:ea typeface="Open Sans"/>
              </a:rPr>
              <a:pPr algn="r">
                <a:lnSpc>
                  <a:spcPct val="100000"/>
                </a:lnSpc>
              </a:pPr>
              <a:t>13</a:t>
            </a:fld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Прямоугольник 13"/>
          <p:cNvSpPr txBox="1">
            <a:spLocks noChangeArrowheads="1"/>
          </p:cNvSpPr>
          <p:nvPr/>
        </p:nvSpPr>
        <p:spPr bwMode="auto">
          <a:xfrm>
            <a:off x="149019" y="819970"/>
            <a:ext cx="4209786" cy="75502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12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Цель: предупреждение развития осложнения </a:t>
            </a:r>
            <a:r>
              <a:rPr lang="ru-RU" sz="1200" b="1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сердечно-сосудистой</a:t>
            </a:r>
            <a:r>
              <a:rPr lang="ru-RU" sz="12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заболеваемости в рамках первичной медико-санитарной помощи</a:t>
            </a:r>
            <a:endParaRPr lang="ru-RU" sz="12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7" name="Прямоугольник 13"/>
          <p:cNvSpPr txBox="1">
            <a:spLocks noChangeArrowheads="1"/>
          </p:cNvSpPr>
          <p:nvPr/>
        </p:nvSpPr>
        <p:spPr bwMode="auto">
          <a:xfrm>
            <a:off x="4680100" y="819970"/>
            <a:ext cx="4307559" cy="7565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5400" algn="ctr">
            <a:solidFill>
              <a:srgbClr val="0070C0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ru-RU" sz="12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Цель: своевременная и эффективная профилактика осложнений в рамках специализированной помощи</a:t>
            </a:r>
            <a:endParaRPr lang="ru-RU" sz="12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45" name="Группа 44"/>
          <p:cNvGrpSpPr/>
          <p:nvPr/>
        </p:nvGrpSpPr>
        <p:grpSpPr>
          <a:xfrm>
            <a:off x="1043077" y="4758104"/>
            <a:ext cx="7056406" cy="552657"/>
            <a:chOff x="1089514" y="3573749"/>
            <a:chExt cx="3268543" cy="817135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46" name="Прямоугольник 45"/>
            <p:cNvSpPr/>
            <p:nvPr/>
          </p:nvSpPr>
          <p:spPr>
            <a:xfrm>
              <a:off x="1089514" y="3573749"/>
              <a:ext cx="3268543" cy="817135"/>
            </a:xfrm>
            <a:prstGeom prst="rect">
              <a:avLst/>
            </a:prstGeom>
            <a:grpFill/>
          </p:spPr>
          <p:style>
            <a:lnRef idx="1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7" name="Прямоугольник 46"/>
            <p:cNvSpPr/>
            <p:nvPr/>
          </p:nvSpPr>
          <p:spPr>
            <a:xfrm>
              <a:off x="1089514" y="3573749"/>
              <a:ext cx="3268543" cy="81713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2456" tIns="92456" rIns="92456" bIns="92456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solidFill>
                    <a:schemeClr val="bg1"/>
                  </a:solidFill>
                </a:rPr>
                <a:t>Снижение смертности от ССЗ;</a:t>
              </a:r>
            </a:p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solidFill>
                    <a:schemeClr val="bg1"/>
                  </a:solidFill>
                </a:rPr>
                <a:t>продление трудоспособного периода</a:t>
              </a:r>
            </a:p>
          </p:txBody>
        </p:sp>
      </p:grpSp>
      <p:sp>
        <p:nvSpPr>
          <p:cNvPr id="64" name="Стрелка: вправо 3">
            <a:extLst>
              <a:ext uri="{FF2B5EF4-FFF2-40B4-BE49-F238E27FC236}">
                <a16:creationId xmlns="" xmlns:a16="http://schemas.microsoft.com/office/drawing/2014/main" id="{B08D3DF9-2A9B-4A46-B894-672C36AEC9E2}"/>
              </a:ext>
            </a:extLst>
          </p:cNvPr>
          <p:cNvSpPr/>
          <p:nvPr/>
        </p:nvSpPr>
        <p:spPr>
          <a:xfrm rot="5400000">
            <a:off x="4265165" y="4508284"/>
            <a:ext cx="341635" cy="306865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0399078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3567" y="138024"/>
            <a:ext cx="8240126" cy="1780070"/>
          </a:xfrm>
        </p:spPr>
        <p:txBody>
          <a:bodyPr/>
          <a:lstStyle/>
          <a:p>
            <a:pPr lvl="0" algn="ctr"/>
            <a:r>
              <a:rPr lang="ru-RU" sz="2000" b="1" dirty="0">
                <a:solidFill>
                  <a:srgbClr val="0061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Целевая комплексная программа по снижению заболеваемости и предотвращению смертности от болезней системы кровообращения работников ОАО «РЖД» </a:t>
            </a:r>
            <a:r>
              <a:rPr lang="ru-RU" sz="2000" b="1" dirty="0" smtClean="0">
                <a:solidFill>
                  <a:srgbClr val="0061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2000" b="1" dirty="0" smtClean="0">
                <a:solidFill>
                  <a:srgbClr val="0061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339718" y="2128672"/>
            <a:ext cx="8605874" cy="3052928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Цель программы: </a:t>
            </a:r>
          </a:p>
          <a:p>
            <a:pPr algn="just">
              <a:lnSpc>
                <a:spcPct val="100000"/>
              </a:lnSpc>
            </a:pPr>
            <a:endParaRPr lang="ru-RU" sz="2000" b="1" dirty="0" smtClean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00000"/>
              </a:lnSpc>
              <a:buFont typeface="Wingdings" pitchFamily="2" charset="2"/>
              <a:buChar char="ü"/>
            </a:pP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Оптимизация системы оказания медицинской помощи при болезнях системы кровообращения у работников ОАО «РЖД»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ü"/>
            </a:pPr>
            <a:endParaRPr lang="ru-RU" sz="1800" dirty="0" smtClean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00000"/>
              </a:lnSpc>
              <a:buFont typeface="Wingdings" pitchFamily="2" charset="2"/>
              <a:buChar char="ü"/>
            </a:pP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Снижение заболеваемости и предотвращение смертности от болезней системы кровообращения, а также случаев внезапной смерти работников ОАО «РЖД»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ü"/>
            </a:pP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Сохранение и укрепление здоровья и профессионального долголетия работников ОАО «РЖД» на принципах приверженности здоровому образу жизни и профилактики заболеваний.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ü"/>
            </a:pP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Динамический контроль состояния здоровья и повторные регулярные курсы профилактических мероприятий.</a:t>
            </a:r>
            <a:endParaRPr lang="ru-RU" sz="1800" dirty="0" smtClean="0"/>
          </a:p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endParaRPr lang="ru-RU" sz="1800" dirty="0" smtClean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endParaRPr lang="ru-RU" sz="20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304800" y="261256"/>
            <a:ext cx="8692551" cy="5214257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ru-RU" sz="2000" b="1" dirty="0">
                <a:solidFill>
                  <a:srgbClr val="0061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Задачи программы</a:t>
            </a:r>
            <a:r>
              <a:rPr lang="ru-RU" sz="2000" b="1" dirty="0" smtClean="0">
                <a:solidFill>
                  <a:srgbClr val="0061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  <a:p>
            <a:pPr algn="ctr">
              <a:lnSpc>
                <a:spcPct val="150000"/>
              </a:lnSpc>
            </a:pPr>
            <a:endParaRPr lang="ru-RU" sz="2400" b="1" dirty="0">
              <a:solidFill>
                <a:srgbClr val="00618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00000"/>
              </a:lnSpc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Выявление факторов риска развития болезней системы кровообращения и проведение мероприятий, направленных на их коррекцию в медицинских учреждениях ОАО «РЖД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»;</a:t>
            </a:r>
          </a:p>
          <a:p>
            <a:pPr algn="just">
              <a:lnSpc>
                <a:spcPct val="100000"/>
              </a:lnSpc>
            </a:pPr>
            <a:endParaRPr lang="ru-RU" sz="1600" dirty="0" smtClean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00000"/>
              </a:lnSpc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Формирование установки на здоровый образ жизни у работников ОАО «РЖД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»;</a:t>
            </a:r>
          </a:p>
          <a:p>
            <a:pPr algn="just">
              <a:lnSpc>
                <a:spcPct val="100000"/>
              </a:lnSpc>
            </a:pPr>
            <a:endParaRPr lang="ru-RU" sz="1600" dirty="0" smtClean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00000"/>
              </a:lnSpc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Оптимизация системы диагностики болезней системы кровообращения у работников ОАО «РЖД»;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Повышение доступности, качества и эффективности лечения и реабилитации пациентов с БСК путем улучшения организации оказания медицинской помощи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;</a:t>
            </a:r>
          </a:p>
          <a:p>
            <a:pPr algn="just">
              <a:lnSpc>
                <a:spcPct val="100000"/>
              </a:lnSpc>
            </a:pPr>
            <a:endParaRPr lang="ru-RU" sz="1600" dirty="0" smtClean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00000"/>
              </a:lnSpc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Дооснащение медицинских учреждений ОАО «РЖД» необходимым оборудованием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;</a:t>
            </a:r>
          </a:p>
          <a:p>
            <a:pPr algn="just">
              <a:lnSpc>
                <a:spcPct val="100000"/>
              </a:lnSpc>
            </a:pPr>
            <a:endParaRPr lang="ru-RU" sz="1600" dirty="0" smtClean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00000"/>
              </a:lnSpc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Развитие и повышение доступности кардиохирургической медицинской помощи при ИБС, ОКС, НРС ОАО «РЖД»;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Участие в национальных мероприятиях по формированию у населения здорового образа жизни, профилактике ССЗ.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b="1" dirty="0">
                <a:solidFill>
                  <a:srgbClr val="0061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Программа снижения смертности от </a:t>
            </a:r>
            <a:r>
              <a:rPr lang="ru-RU" sz="2000" b="1" dirty="0" err="1">
                <a:solidFill>
                  <a:srgbClr val="0061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сердечно-сосудистых</a:t>
            </a:r>
            <a:r>
              <a:rPr lang="ru-RU" sz="2000" b="1" dirty="0">
                <a:solidFill>
                  <a:srgbClr val="0061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заболеваний работников ОАО «РЖД» на Свердловской железной дороге </a:t>
            </a:r>
            <a:br>
              <a:rPr lang="ru-RU" sz="2000" b="1" dirty="0">
                <a:solidFill>
                  <a:srgbClr val="0061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2000" b="1" dirty="0" smtClean="0">
                <a:solidFill>
                  <a:srgbClr val="0061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ru-RU" sz="2000" b="1" dirty="0">
              <a:solidFill>
                <a:srgbClr val="00618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457200" y="1132114"/>
            <a:ext cx="8316686" cy="4626429"/>
          </a:xfrm>
        </p:spPr>
        <p:txBody>
          <a:bodyPr/>
          <a:lstStyle/>
          <a:p>
            <a:pPr marL="514350" indent="-514350" algn="just">
              <a:lnSpc>
                <a:spcPct val="100000"/>
              </a:lnSpc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Организационно-методические мероприятия:</a:t>
            </a:r>
          </a:p>
          <a:p>
            <a:pPr marL="514350" indent="-514350" algn="just">
              <a:lnSpc>
                <a:spcPct val="100000"/>
              </a:lnSpc>
            </a:pPr>
            <a:endParaRPr lang="ru-RU" sz="1600" b="1" dirty="0" smtClean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14350" indent="-514350" algn="just">
              <a:lnSpc>
                <a:spcPct val="100000"/>
              </a:lnSpc>
              <a:buFontTx/>
              <a:buChar char="-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создание постоянно действующей экспертной рабочей группы по снижению заболеваемости и предотвращению смертности от БСК; </a:t>
            </a:r>
          </a:p>
          <a:p>
            <a:pPr marL="514350" indent="-514350" algn="just">
              <a:lnSpc>
                <a:spcPct val="100000"/>
              </a:lnSpc>
              <a:buFontTx/>
              <a:buChar char="-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анализ деятельности по оказанию медицинской помощи пациентам с патологией органов кровообращения; </a:t>
            </a:r>
          </a:p>
          <a:p>
            <a:pPr marL="514350" indent="-514350" algn="just">
              <a:lnSpc>
                <a:spcPct val="100000"/>
              </a:lnSpc>
              <a:buFontTx/>
              <a:buChar char="-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проведение служебного расследования случаев внезапной смерти; </a:t>
            </a:r>
          </a:p>
          <a:p>
            <a:pPr marL="514350" indent="-514350" algn="just">
              <a:lnSpc>
                <a:spcPct val="100000"/>
              </a:lnSpc>
              <a:buFontTx/>
              <a:buChar char="-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экспертиза качества оказываемой медицинской помощи и лечения пациентов с </a:t>
            </a:r>
            <a:r>
              <a:rPr lang="ru-RU" sz="1600" dirty="0" err="1" smtClean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сердечно-сосудистой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патологией.</a:t>
            </a:r>
          </a:p>
          <a:p>
            <a:pPr marL="514350" indent="-514350" algn="just">
              <a:lnSpc>
                <a:spcPct val="100000"/>
              </a:lnSpc>
              <a:buFontTx/>
              <a:buChar char="-"/>
            </a:pPr>
            <a:endParaRPr lang="ru-RU" sz="1600" dirty="0" smtClean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14350" indent="-514350" algn="just">
              <a:lnSpc>
                <a:spcPct val="100000"/>
              </a:lnSpc>
            </a:pP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Научно-образовательная работа:</a:t>
            </a:r>
          </a:p>
          <a:p>
            <a:pPr marL="514350" indent="-514350" algn="just">
              <a:lnSpc>
                <a:spcPct val="100000"/>
              </a:lnSpc>
            </a:pPr>
            <a:endParaRPr lang="ru-RU" sz="1600" b="1" dirty="0" smtClean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14350" indent="-514350" algn="just">
              <a:lnSpc>
                <a:spcPct val="100000"/>
              </a:lnSpc>
              <a:buFontTx/>
              <a:buChar char="-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обеспечение врачей нормативной и методической документацией;</a:t>
            </a:r>
          </a:p>
          <a:p>
            <a:pPr marL="514350" indent="-514350" algn="just">
              <a:lnSpc>
                <a:spcPct val="100000"/>
              </a:lnSpc>
              <a:buFontTx/>
              <a:buChar char="-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обучение на циклах повышения квалификации; </a:t>
            </a:r>
          </a:p>
          <a:p>
            <a:pPr marL="514350" indent="-514350" algn="just">
              <a:lnSpc>
                <a:spcPct val="100000"/>
              </a:lnSpc>
              <a:buFontTx/>
              <a:buChar char="-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участие специалистов клиник «</a:t>
            </a:r>
            <a:r>
              <a:rPr lang="ru-RU" sz="1600" dirty="0" err="1" smtClean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РЖД-Медицина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» в научно-практических тематических конференциях.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293915" y="304801"/>
            <a:ext cx="8392526" cy="5277000"/>
          </a:xfrm>
        </p:spPr>
        <p:txBody>
          <a:bodyPr/>
          <a:lstStyle/>
          <a:p>
            <a:pPr marL="514350" indent="-514350" algn="just">
              <a:lnSpc>
                <a:spcPct val="150000"/>
              </a:lnSpc>
              <a:buNone/>
            </a:pPr>
            <a:r>
              <a:rPr lang="ru-RU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Лечебно-диагностические мероприятия: </a:t>
            </a:r>
          </a:p>
          <a:p>
            <a:pPr algn="just">
              <a:lnSpc>
                <a:spcPct val="100000"/>
              </a:lnSpc>
              <a:buNone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формирование групп риска по патологии </a:t>
            </a:r>
            <a:r>
              <a:rPr lang="ru-RU" sz="1600" dirty="0" err="1" smtClean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сердечно-сосудистой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системы при прохождении комиссии ВЭК, диспансеризации взрослого населения; </a:t>
            </a:r>
          </a:p>
          <a:p>
            <a:pPr marL="271463" indent="-271463" algn="just">
              <a:lnSpc>
                <a:spcPct val="100000"/>
              </a:lnSpc>
              <a:buNone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 проведение </a:t>
            </a:r>
            <a:r>
              <a:rPr lang="ru-RU" sz="1600" dirty="0" err="1" smtClean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малоинвазивных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1600" dirty="0" err="1" smtClean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эндоваскулярных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методов лечения ИБС; </a:t>
            </a:r>
          </a:p>
          <a:p>
            <a:pPr marL="271463" indent="-271463" algn="just">
              <a:lnSpc>
                <a:spcPct val="100000"/>
              </a:lnSpc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  мониторинг факторов риска ССЗ;</a:t>
            </a:r>
          </a:p>
          <a:p>
            <a:pPr marL="271463" indent="-271463" algn="just">
              <a:lnSpc>
                <a:spcPct val="100000"/>
              </a:lnSpc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  ранняя диагностика </a:t>
            </a:r>
            <a:r>
              <a:rPr lang="ru-RU" sz="1600" dirty="0" err="1" smtClean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гиперлипидемии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и атеросклероза, определение уровня глюкозы;</a:t>
            </a:r>
          </a:p>
          <a:p>
            <a:pPr marL="271463" indent="-271463" algn="just">
              <a:lnSpc>
                <a:spcPct val="100000"/>
              </a:lnSpc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  обследование пациентов с отягощенным наследственным анамнезом; </a:t>
            </a:r>
          </a:p>
          <a:p>
            <a:pPr marL="271463" indent="-271463" algn="just">
              <a:lnSpc>
                <a:spcPct val="100000"/>
              </a:lnSpc>
              <a:buFontTx/>
              <a:buChar char="-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анализ и разбор случаев расхождения диагнозов, отказов от госпитализации. </a:t>
            </a:r>
          </a:p>
          <a:p>
            <a:pPr marL="271463" indent="-271463" algn="just">
              <a:lnSpc>
                <a:spcPct val="100000"/>
              </a:lnSpc>
              <a:buFontTx/>
              <a:buChar char="-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своевременного назначения медикаментозного лечения.</a:t>
            </a:r>
          </a:p>
          <a:p>
            <a:pPr marL="514350" indent="-514350" algn="just">
              <a:lnSpc>
                <a:spcPct val="100000"/>
              </a:lnSpc>
              <a:buFontTx/>
              <a:buChar char="-"/>
            </a:pPr>
            <a:endParaRPr lang="ru-RU" sz="1600" dirty="0" smtClean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14350" indent="-514350" algn="just">
              <a:lnSpc>
                <a:spcPct val="150000"/>
              </a:lnSpc>
              <a:buNone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Профилактические мероприятия:</a:t>
            </a:r>
          </a:p>
          <a:p>
            <a:pPr marL="514350" indent="-514350" algn="just">
              <a:lnSpc>
                <a:spcPct val="150000"/>
              </a:lnSpc>
              <a:buNone/>
            </a:pPr>
            <a:endParaRPr lang="ru-RU" sz="1600" b="1" dirty="0" smtClean="0">
              <a:solidFill>
                <a:schemeClr val="tx2">
                  <a:lumMod val="60000"/>
                  <a:lumOff val="4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14350" indent="-514350" algn="just">
              <a:lnSpc>
                <a:spcPct val="100000"/>
              </a:lnSpc>
              <a:buFontTx/>
              <a:buChar char="-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школы здоровья по гипертонической болезни, метаболическому синдрому;</a:t>
            </a:r>
          </a:p>
          <a:p>
            <a:pPr marL="514350" indent="-514350" algn="just">
              <a:lnSpc>
                <a:spcPct val="100000"/>
              </a:lnSpc>
              <a:buFontTx/>
              <a:buChar char="-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обучение пациентов с ИБС правилам само- и взаимопомощи;</a:t>
            </a:r>
          </a:p>
          <a:p>
            <a:pPr marL="514350" indent="-514350" algn="just">
              <a:lnSpc>
                <a:spcPct val="100000"/>
              </a:lnSpc>
              <a:buFontTx/>
              <a:buChar char="-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проведение совместных рейдов цехового врача терапевта и представителя предприятия для изучения условий труда работника.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Рисунок 2" descr="РДМО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30520" y="3463157"/>
            <a:ext cx="1643062" cy="1643062"/>
          </a:xfrm>
        </p:spPr>
      </p:pic>
      <p:sp>
        <p:nvSpPr>
          <p:cNvPr id="25" name="Номер слайда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CD9AF1-4CD9-4CCB-B9D7-6B8A46FFDDA4}" type="slidenum">
              <a:rPr lang="ru-RU"/>
              <a:pPr>
                <a:defRPr/>
              </a:pPr>
              <a:t>18</a:t>
            </a:fld>
            <a:endParaRPr lang="ru-RU"/>
          </a:p>
        </p:txBody>
      </p:sp>
      <p:sp>
        <p:nvSpPr>
          <p:cNvPr id="22534" name="Заголовок 11"/>
          <p:cNvSpPr>
            <a:spLocks noGrp="1"/>
          </p:cNvSpPr>
          <p:nvPr>
            <p:ph type="title" idx="4294967295"/>
          </p:nvPr>
        </p:nvSpPr>
        <p:spPr>
          <a:xfrm>
            <a:off x="290513" y="285750"/>
            <a:ext cx="8534400" cy="758825"/>
          </a:xfrm>
        </p:spPr>
        <p:txBody>
          <a:bodyPr/>
          <a:lstStyle/>
          <a:p>
            <a:pPr algn="ctr" eaLnBrk="1" hangingPunct="1"/>
            <a:r>
              <a:rPr lang="ru-RU" sz="2000" b="1" dirty="0">
                <a:solidFill>
                  <a:srgbClr val="0061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Структурные подразделения ЧУЗ «КБ «</a:t>
            </a:r>
            <a:r>
              <a:rPr lang="ru-RU" sz="2000" b="1" dirty="0" err="1">
                <a:solidFill>
                  <a:srgbClr val="0061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РЖД-Медицина</a:t>
            </a:r>
            <a:r>
              <a:rPr lang="ru-RU" sz="2000" b="1" dirty="0">
                <a:solidFill>
                  <a:srgbClr val="0061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» г. Пермь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42814" y="4892587"/>
            <a:ext cx="245672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accent3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Стационар  </a:t>
            </a:r>
            <a:endParaRPr lang="ru-RU" sz="1200" b="1" dirty="0">
              <a:solidFill>
                <a:schemeClr val="accent3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01061" y="1139139"/>
            <a:ext cx="21984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accent3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Кабинеты </a:t>
            </a:r>
            <a:r>
              <a:rPr lang="ru-RU" sz="1200" b="1" dirty="0" err="1" smtClean="0">
                <a:solidFill>
                  <a:schemeClr val="accent3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предрейсовых</a:t>
            </a:r>
            <a:r>
              <a:rPr lang="ru-RU" sz="1200" b="1" dirty="0" smtClean="0">
                <a:solidFill>
                  <a:schemeClr val="accent3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осмотров (23)</a:t>
            </a:r>
            <a:endParaRPr lang="ru-RU" sz="1200" b="1" dirty="0">
              <a:solidFill>
                <a:schemeClr val="accent3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24734" y="3613490"/>
            <a:ext cx="2519266" cy="64633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accent3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Отделение восстановительного лечения и реабилитации </a:t>
            </a:r>
            <a:endParaRPr lang="ru-RU" sz="1200" b="1" dirty="0">
              <a:solidFill>
                <a:schemeClr val="accent3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6" name="Рисунок 12" descr="НУЗ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41013" y="3141688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1" name="TextBox 20"/>
          <p:cNvSpPr txBox="1"/>
          <p:nvPr/>
        </p:nvSpPr>
        <p:spPr>
          <a:xfrm>
            <a:off x="271791" y="4119804"/>
            <a:ext cx="19570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Поликлиники № 1, 2, 3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Цеховая служба</a:t>
            </a:r>
            <a:endParaRPr lang="ru-RU" sz="1200" b="1" dirty="0">
              <a:solidFill>
                <a:schemeClr val="accent3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4" name="Рисунок 12" descr="НУЗ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44832" y="1061265"/>
            <a:ext cx="1214438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26"/>
          <p:cNvSpPr txBox="1"/>
          <p:nvPr/>
        </p:nvSpPr>
        <p:spPr>
          <a:xfrm>
            <a:off x="1544626" y="2375631"/>
            <a:ext cx="92885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accent3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ВЭК</a:t>
            </a:r>
            <a:endParaRPr lang="ru-RU" sz="1200" b="1" dirty="0">
              <a:solidFill>
                <a:schemeClr val="accent3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655797" y="2064700"/>
            <a:ext cx="2021522" cy="64633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accent3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Лаборатория </a:t>
            </a:r>
            <a:r>
              <a:rPr lang="ru-RU" sz="1200" b="1" dirty="0" err="1" smtClean="0">
                <a:solidFill>
                  <a:schemeClr val="accent3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психофизилогического</a:t>
            </a:r>
            <a:r>
              <a:rPr lang="ru-RU" sz="1200" b="1" dirty="0" smtClean="0">
                <a:solidFill>
                  <a:schemeClr val="accent3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обеспечения</a:t>
            </a:r>
            <a:endParaRPr lang="ru-RU" sz="1200" b="1" dirty="0">
              <a:solidFill>
                <a:schemeClr val="accent3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0" name="Рисунок 12" descr="НУЗ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9051" y="1736498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6" name="Рисунок 12" descr="НУЗ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5364" y="3141688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7" name="Рисунок 12" descr="НУЗ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55779" y="1822459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Двойная стрелка влево/вправо 1"/>
          <p:cNvSpPr/>
          <p:nvPr/>
        </p:nvSpPr>
        <p:spPr>
          <a:xfrm rot="20967360">
            <a:off x="3025393" y="1597998"/>
            <a:ext cx="672860" cy="276999"/>
          </a:xfrm>
          <a:prstGeom prst="leftRightArrow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Двойная стрелка влево/вправо 38"/>
          <p:cNvSpPr/>
          <p:nvPr/>
        </p:nvSpPr>
        <p:spPr>
          <a:xfrm rot="1351426">
            <a:off x="2669298" y="4442969"/>
            <a:ext cx="672860" cy="276999"/>
          </a:xfrm>
          <a:prstGeom prst="leftRightArrow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Двойная стрелка влево/вправо 40"/>
          <p:cNvSpPr/>
          <p:nvPr/>
        </p:nvSpPr>
        <p:spPr>
          <a:xfrm rot="16200000">
            <a:off x="1538399" y="2985497"/>
            <a:ext cx="672860" cy="276999"/>
          </a:xfrm>
          <a:prstGeom prst="leftRightArrow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Двойная стрелка влево/вправо 41"/>
          <p:cNvSpPr/>
          <p:nvPr/>
        </p:nvSpPr>
        <p:spPr>
          <a:xfrm rot="16200000">
            <a:off x="6470357" y="2985498"/>
            <a:ext cx="672860" cy="276999"/>
          </a:xfrm>
          <a:prstGeom prst="leftRightArrow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Двойная стрелка влево/вправо 43"/>
          <p:cNvSpPr/>
          <p:nvPr/>
        </p:nvSpPr>
        <p:spPr>
          <a:xfrm rot="20967360">
            <a:off x="5359430" y="4450138"/>
            <a:ext cx="672860" cy="276999"/>
          </a:xfrm>
          <a:prstGeom prst="leftRightArrow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Двойная стрелка влево/вправо 44"/>
          <p:cNvSpPr/>
          <p:nvPr/>
        </p:nvSpPr>
        <p:spPr>
          <a:xfrm rot="1351426">
            <a:off x="4928453" y="1657083"/>
            <a:ext cx="672860" cy="276999"/>
          </a:xfrm>
          <a:prstGeom prst="leftRightArrow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" name="Рисунок 6"/>
          <p:cNvPicPr/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360" y="0"/>
            <a:ext cx="9142560" cy="5174280"/>
          </a:xfrm>
          <a:prstGeom prst="rect">
            <a:avLst/>
          </a:prstGeom>
          <a:ln>
            <a:noFill/>
          </a:ln>
        </p:spPr>
      </p:pic>
      <p:sp>
        <p:nvSpPr>
          <p:cNvPr id="339" name="CustomShape 1"/>
          <p:cNvSpPr/>
          <p:nvPr/>
        </p:nvSpPr>
        <p:spPr>
          <a:xfrm>
            <a:off x="0" y="3191760"/>
            <a:ext cx="9142560" cy="1982520"/>
          </a:xfrm>
          <a:prstGeom prst="rect">
            <a:avLst/>
          </a:prstGeom>
          <a:solidFill>
            <a:srgbClr val="FFFFFF">
              <a:alpha val="64000"/>
            </a:srgbClr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0" name="CustomShape 2"/>
          <p:cNvSpPr/>
          <p:nvPr/>
        </p:nvSpPr>
        <p:spPr>
          <a:xfrm>
            <a:off x="623880" y="3321000"/>
            <a:ext cx="7885440" cy="1252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ru-RU" sz="3600" b="1" strike="noStrike" spc="-1">
                <a:solidFill>
                  <a:srgbClr val="00618D"/>
                </a:solidFill>
                <a:uFill>
                  <a:solidFill>
                    <a:srgbClr val="FFFFFF"/>
                  </a:solidFill>
                </a:uFill>
                <a:latin typeface="Open Sans"/>
                <a:ea typeface="Open Sans"/>
              </a:rPr>
              <a:t>Благодарю за внимание!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1" name="CustomShape 3"/>
          <p:cNvSpPr/>
          <p:nvPr/>
        </p:nvSpPr>
        <p:spPr>
          <a:xfrm>
            <a:off x="6833880" y="5877720"/>
            <a:ext cx="205596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31F3AB1E-F8DF-4E93-9703-D38DE71F9BBC}" type="slidenum">
              <a:rPr lang="ru-RU" sz="1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Open Sans"/>
                <a:ea typeface="Open Sans"/>
              </a:rPr>
              <a:pPr algn="r">
                <a:lnSpc>
                  <a:spcPct val="100000"/>
                </a:lnSpc>
              </a:pPr>
              <a:t>19</a:t>
            </a:fld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3603930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CustomShape 1"/>
          <p:cNvSpPr/>
          <p:nvPr/>
        </p:nvSpPr>
        <p:spPr>
          <a:xfrm>
            <a:off x="6833880" y="5877720"/>
            <a:ext cx="205596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7B381991-0AED-4705-896D-0ED2710F99AC}" type="slidenum">
              <a:rPr lang="ru-RU" sz="1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Open Sans"/>
                <a:ea typeface="Open Sans"/>
              </a:rPr>
              <a:pPr algn="r">
                <a:lnSpc>
                  <a:spcPct val="100000"/>
                </a:lnSpc>
              </a:pPr>
              <a:t>2</a:t>
            </a:fld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0" name="CustomShape 2"/>
          <p:cNvSpPr/>
          <p:nvPr/>
        </p:nvSpPr>
        <p:spPr>
          <a:xfrm>
            <a:off x="594054" y="284670"/>
            <a:ext cx="7885440" cy="38455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00618D"/>
                </a:solidFill>
                <a:uFill>
                  <a:solidFill>
                    <a:srgbClr val="FFFFFF"/>
                  </a:solidFill>
                </a:uFill>
                <a:latin typeface="Open Sans"/>
                <a:ea typeface="Open Sans"/>
              </a:rPr>
              <a:t>Статистика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1" name="CustomShape 3"/>
          <p:cNvSpPr/>
          <p:nvPr/>
        </p:nvSpPr>
        <p:spPr>
          <a:xfrm>
            <a:off x="2498040" y="3244320"/>
            <a:ext cx="183240" cy="36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2" name="CustomShape 4"/>
          <p:cNvSpPr/>
          <p:nvPr/>
        </p:nvSpPr>
        <p:spPr>
          <a:xfrm>
            <a:off x="3821400" y="3244320"/>
            <a:ext cx="183240" cy="36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4A1382F3-FD9F-418F-B5C5-CDF169E60CFA}"/>
              </a:ext>
            </a:extLst>
          </p:cNvPr>
          <p:cNvSpPr/>
          <p:nvPr/>
        </p:nvSpPr>
        <p:spPr>
          <a:xfrm>
            <a:off x="367128" y="1264447"/>
            <a:ext cx="8522712" cy="38215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spcBef>
                <a:spcPts val="14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61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Болезни </a:t>
            </a:r>
            <a:r>
              <a:rPr lang="ru-RU" sz="1600" dirty="0" smtClean="0">
                <a:solidFill>
                  <a:srgbClr val="0061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сердечно-сосудистой системы </a:t>
            </a:r>
            <a:r>
              <a:rPr lang="ru-RU" sz="1600" dirty="0">
                <a:solidFill>
                  <a:srgbClr val="0061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занимают лидирующие позиции в структуре инвалидизации и смертности </a:t>
            </a:r>
            <a:r>
              <a:rPr lang="ru-RU" sz="1600" dirty="0" smtClean="0">
                <a:solidFill>
                  <a:srgbClr val="0061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населения.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61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Смертность </a:t>
            </a:r>
            <a:r>
              <a:rPr lang="ru-RU" sz="1600" dirty="0">
                <a:solidFill>
                  <a:srgbClr val="0061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от сердечно-сосудистых заболеваний в России является одной из наиболее высоких в мире и составляет </a:t>
            </a:r>
            <a:r>
              <a:rPr lang="ru-RU" sz="1600" dirty="0" smtClean="0">
                <a:solidFill>
                  <a:srgbClr val="0061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1462,0 </a:t>
            </a:r>
            <a:r>
              <a:rPr lang="ru-RU" sz="1600" dirty="0">
                <a:solidFill>
                  <a:srgbClr val="0061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на 100 000 жителей в год (Национальные рекомендации по определению риска и профилактике ВСС 2017 </a:t>
            </a:r>
            <a:r>
              <a:rPr lang="ru-RU" sz="1600" dirty="0" smtClean="0">
                <a:solidFill>
                  <a:srgbClr val="0061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год).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61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Уровень </a:t>
            </a:r>
            <a:r>
              <a:rPr lang="ru-RU" sz="1600" dirty="0">
                <a:solidFill>
                  <a:srgbClr val="0061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сердечно-сосудистой смертности среди трудоспособного </a:t>
            </a:r>
            <a:r>
              <a:rPr lang="ru-RU" sz="1600" dirty="0" smtClean="0">
                <a:solidFill>
                  <a:srgbClr val="0061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населения России в 4 раза выше, чем в Европе </a:t>
            </a:r>
            <a:r>
              <a:rPr lang="ru-RU" sz="1600" dirty="0">
                <a:solidFill>
                  <a:srgbClr val="0061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(Беленков Ю.Н., </a:t>
            </a:r>
            <a:r>
              <a:rPr lang="ru-RU" sz="1600" dirty="0" err="1">
                <a:solidFill>
                  <a:srgbClr val="0061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Оганов</a:t>
            </a:r>
            <a:r>
              <a:rPr lang="ru-RU" sz="1600" dirty="0">
                <a:solidFill>
                  <a:srgbClr val="0061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Р.Г., </a:t>
            </a:r>
            <a:r>
              <a:rPr lang="ru-RU" sz="1600" dirty="0" smtClean="0">
                <a:solidFill>
                  <a:srgbClr val="0061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2016).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61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Основные </a:t>
            </a:r>
            <a:r>
              <a:rPr lang="ru-RU" sz="1600" dirty="0">
                <a:solidFill>
                  <a:srgbClr val="0061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причины смерти от сердечно-сосудистых заболеваний </a:t>
            </a:r>
            <a:r>
              <a:rPr lang="ru-RU" sz="1600" dirty="0" smtClean="0">
                <a:solidFill>
                  <a:srgbClr val="0061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прогрессирование </a:t>
            </a:r>
            <a:r>
              <a:rPr lang="ru-RU" sz="1600" dirty="0">
                <a:solidFill>
                  <a:srgbClr val="0061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хронической сердечной недостаточности  (54%) и внезапная сердечная смерть (ВСС) (46</a:t>
            </a:r>
            <a:r>
              <a:rPr lang="ru-RU" sz="1600" dirty="0" smtClean="0">
                <a:solidFill>
                  <a:srgbClr val="0061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%).</a:t>
            </a:r>
            <a:endParaRPr lang="ru-RU" sz="1600" dirty="0">
              <a:solidFill>
                <a:srgbClr val="00618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61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Согласно </a:t>
            </a:r>
            <a:r>
              <a:rPr lang="ru-RU" sz="1600" dirty="0">
                <a:solidFill>
                  <a:srgbClr val="0061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расчетным данным в РФ внезапно от сердечных причин ежегодно умирает 200 </a:t>
            </a:r>
            <a:r>
              <a:rPr lang="ru-RU" sz="1600" dirty="0" smtClean="0">
                <a:solidFill>
                  <a:srgbClr val="0061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000 - 250 </a:t>
            </a:r>
            <a:r>
              <a:rPr lang="ru-RU" sz="1600" dirty="0">
                <a:solidFill>
                  <a:srgbClr val="0061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000 человек (Национальные рекомендации по определению риска и профилактике ВСС 2017 год</a:t>
            </a:r>
            <a:r>
              <a:rPr lang="ru-RU" sz="1600" dirty="0" smtClean="0">
                <a:solidFill>
                  <a:srgbClr val="0061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).</a:t>
            </a:r>
            <a:endParaRPr lang="ru-RU" sz="1600" dirty="0">
              <a:solidFill>
                <a:srgbClr val="00618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ts val="2200"/>
              </a:lnSpc>
            </a:pPr>
            <a:endParaRPr lang="ru-RU" altLang="ru-RU" sz="1600" dirty="0">
              <a:solidFill>
                <a:srgbClr val="00618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02753" y="1277619"/>
            <a:ext cx="832460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61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 2017 году в России умерли 1,82 млн человек, что на 64 тыс. человек меньше, чем в 2016 году.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61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Показатель смертности составил 1243,0 на 100 тысяч населения, на 3,5% меньше, чем в 2016 году.</a:t>
            </a:r>
            <a:br>
              <a:rPr lang="ru-RU" sz="1600" dirty="0">
                <a:solidFill>
                  <a:srgbClr val="0061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600" dirty="0">
                <a:solidFill>
                  <a:srgbClr val="0061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 целом по регионам России  уровень смертности варьируется от 321,0 до 1742,0 на 100 тыс. населения.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61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Самая высокая смертность зафиксирована в регионах Центральной России, в Псковской области – 1742,0.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61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Наименьшая </a:t>
            </a:r>
            <a:r>
              <a:rPr lang="ru-RU" sz="1600" dirty="0">
                <a:solidFill>
                  <a:srgbClr val="0061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смертность зафиксирована в основном в регионах Северного Кавказа. Так, в Ингушетии показатель составил всего </a:t>
            </a:r>
            <a:r>
              <a:rPr lang="ru-RU" sz="1600" dirty="0" smtClean="0">
                <a:solidFill>
                  <a:srgbClr val="0061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321,0.</a:t>
            </a:r>
            <a:endParaRPr lang="ru-RU" sz="1600" dirty="0">
              <a:solidFill>
                <a:srgbClr val="00618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1047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CustomShape 1"/>
          <p:cNvSpPr/>
          <p:nvPr/>
        </p:nvSpPr>
        <p:spPr>
          <a:xfrm>
            <a:off x="6833880" y="5877720"/>
            <a:ext cx="205596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7B381991-0AED-4705-896D-0ED2710F99AC}" type="slidenum">
              <a:rPr lang="ru-RU" sz="1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Open Sans"/>
                <a:ea typeface="Open Sans"/>
              </a:rPr>
              <a:pPr algn="r">
                <a:lnSpc>
                  <a:spcPct val="100000"/>
                </a:lnSpc>
              </a:pPr>
              <a:t>4</a:t>
            </a:fld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0" name="CustomShape 2"/>
          <p:cNvSpPr/>
          <p:nvPr/>
        </p:nvSpPr>
        <p:spPr>
          <a:xfrm>
            <a:off x="628560" y="328094"/>
            <a:ext cx="7885440" cy="4190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00618D"/>
                </a:solidFill>
                <a:uFill>
                  <a:solidFill>
                    <a:srgbClr val="FFFFFF"/>
                  </a:solidFill>
                </a:uFill>
                <a:latin typeface="Open Sans"/>
                <a:ea typeface="Open Sans"/>
              </a:rPr>
              <a:t>Статистика </a:t>
            </a:r>
            <a:endParaRPr lang="ru-RU" sz="2000" b="1" spc="-1" dirty="0">
              <a:solidFill>
                <a:srgbClr val="00618D"/>
              </a:solidFill>
              <a:uFill>
                <a:solidFill>
                  <a:srgbClr val="FFFFFF"/>
                </a:solidFill>
              </a:uFill>
              <a:latin typeface="Open Sans"/>
              <a:ea typeface="Open Sans"/>
            </a:endParaRPr>
          </a:p>
        </p:txBody>
      </p:sp>
      <p:sp>
        <p:nvSpPr>
          <p:cNvPr id="171" name="CustomShape 3"/>
          <p:cNvSpPr/>
          <p:nvPr/>
        </p:nvSpPr>
        <p:spPr>
          <a:xfrm>
            <a:off x="2498040" y="3244320"/>
            <a:ext cx="183240" cy="36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2" name="CustomShape 4"/>
          <p:cNvSpPr/>
          <p:nvPr/>
        </p:nvSpPr>
        <p:spPr>
          <a:xfrm>
            <a:off x="3821400" y="3244320"/>
            <a:ext cx="183240" cy="36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aphicFrame>
        <p:nvGraphicFramePr>
          <p:cNvPr id="7" name="Диаграмма 6">
            <a:extLst>
              <a:ext uri="{FF2B5EF4-FFF2-40B4-BE49-F238E27FC236}">
                <a16:creationId xmlns="" xmlns:a16="http://schemas.microsoft.com/office/drawing/2014/main" id="{2768DD92-BB5A-4C7D-AB67-EEAC390D4BE5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1736936286"/>
              </p:ext>
            </p:extLst>
          </p:nvPr>
        </p:nvGraphicFramePr>
        <p:xfrm>
          <a:off x="350357" y="1802167"/>
          <a:ext cx="8282014" cy="3586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AD3409A0-13A3-4F81-874F-240D7FBFD93A}"/>
              </a:ext>
            </a:extLst>
          </p:cNvPr>
          <p:cNvSpPr/>
          <p:nvPr/>
        </p:nvSpPr>
        <p:spPr>
          <a:xfrm>
            <a:off x="133080" y="747154"/>
            <a:ext cx="911952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400" b="1" spc="-1" dirty="0">
                <a:solidFill>
                  <a:srgbClr val="00618D"/>
                </a:solidFill>
                <a:uFill>
                  <a:solidFill>
                    <a:srgbClr val="FFFFFF"/>
                  </a:solidFill>
                </a:uFill>
                <a:latin typeface="Open Sans"/>
                <a:ea typeface="Open Sans"/>
              </a:rPr>
              <a:t>Анализ показателей </a:t>
            </a:r>
            <a:r>
              <a:rPr lang="ru-RU" altLang="ru-RU" sz="1400" b="1" spc="-1" dirty="0" smtClean="0">
                <a:solidFill>
                  <a:srgbClr val="00618D"/>
                </a:solidFill>
                <a:uFill>
                  <a:solidFill>
                    <a:srgbClr val="FFFFFF"/>
                  </a:solidFill>
                </a:uFill>
                <a:latin typeface="Open Sans"/>
                <a:ea typeface="Open Sans"/>
              </a:rPr>
              <a:t>смертности</a:t>
            </a:r>
          </a:p>
          <a:p>
            <a:pPr algn="ctr"/>
            <a:r>
              <a:rPr lang="ru-RU" altLang="ru-RU" sz="1400" b="1" spc="-1" dirty="0" smtClean="0">
                <a:solidFill>
                  <a:srgbClr val="00618D"/>
                </a:solidFill>
                <a:uFill>
                  <a:solidFill>
                    <a:srgbClr val="FFFFFF"/>
                  </a:solidFill>
                </a:uFill>
                <a:latin typeface="Open Sans"/>
                <a:ea typeface="Open Sans"/>
              </a:rPr>
              <a:t>за  </a:t>
            </a:r>
            <a:r>
              <a:rPr lang="ru-RU" altLang="ru-RU" sz="1400" b="1" spc="-1" dirty="0">
                <a:solidFill>
                  <a:srgbClr val="00618D"/>
                </a:solidFill>
                <a:uFill>
                  <a:solidFill>
                    <a:srgbClr val="FFFFFF"/>
                  </a:solidFill>
                </a:uFill>
                <a:latin typeface="Open Sans"/>
                <a:ea typeface="Open Sans"/>
              </a:rPr>
              <a:t>2017 года в сравнении с аналогичным периодом 2016 года</a:t>
            </a:r>
            <a:br>
              <a:rPr lang="ru-RU" altLang="ru-RU" sz="1400" b="1" spc="-1" dirty="0">
                <a:solidFill>
                  <a:srgbClr val="00618D"/>
                </a:solidFill>
                <a:uFill>
                  <a:solidFill>
                    <a:srgbClr val="FFFFFF"/>
                  </a:solidFill>
                </a:uFill>
                <a:latin typeface="Open Sans"/>
                <a:ea typeface="Open Sans"/>
              </a:rPr>
            </a:br>
            <a:r>
              <a:rPr lang="ru-RU" altLang="ru-RU" sz="1400" b="1" spc="-1" dirty="0">
                <a:solidFill>
                  <a:srgbClr val="00618D"/>
                </a:solidFill>
                <a:uFill>
                  <a:solidFill>
                    <a:srgbClr val="FFFFFF"/>
                  </a:solidFill>
                </a:uFill>
                <a:latin typeface="Open Sans"/>
                <a:ea typeface="Open Sans"/>
              </a:rPr>
              <a:t>(показатель смертности от всех причин на 1000 населения)</a:t>
            </a:r>
            <a:endParaRPr lang="ru-RU" sz="1400" b="1" dirty="0"/>
          </a:p>
        </p:txBody>
      </p:sp>
    </p:spTree>
    <p:extLst>
      <p:ext uri="{BB962C8B-B14F-4D97-AF65-F5344CB8AC3E}">
        <p14:creationId xmlns="" xmlns:p14="http://schemas.microsoft.com/office/powerpoint/2010/main" val="119221106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328057" y="197303"/>
            <a:ext cx="6400800" cy="95016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42830" rIns="0" bIns="14283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AD5A55"/>
                </a:solidFill>
                <a:effectLst/>
                <a:latin typeface="Open Sans" panose="020B0606030504020204"/>
              </a:rPr>
              <a:t>Основные причины смертности в России в 2016-2017 гг.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AD5A55"/>
                </a:solidFill>
                <a:effectLst/>
                <a:latin typeface="Open Sans" panose="020B0606030504020204"/>
              </a:rPr>
              <a:t>(по данны</a:t>
            </a:r>
            <a:r>
              <a:rPr lang="ru-RU" altLang="ru-RU" sz="1600" b="1" dirty="0" smtClean="0">
                <a:solidFill>
                  <a:srgbClr val="AD5A55"/>
                </a:solidFill>
                <a:latin typeface="Open Sans" panose="020B0606030504020204"/>
              </a:rPr>
              <a:t>м Росстата)</a:t>
            </a:r>
            <a:endParaRPr kumimoji="0" lang="ru-RU" altLang="ru-RU" sz="1600" b="1" i="0" u="none" strike="noStrike" cap="none" normalizeH="0" baseline="0" dirty="0" smtClean="0">
              <a:ln>
                <a:noFill/>
              </a:ln>
              <a:solidFill>
                <a:srgbClr val="AD5A55"/>
              </a:solidFill>
              <a:effectLst/>
              <a:latin typeface="Open Sans" panose="020B0606030504020204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/>
              </a:rPr>
              <a:t>  </a:t>
            </a:r>
            <a:endParaRPr kumimoji="0" lang="ru-RU" altLang="ru-RU" sz="30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Open Sans" panose="020B0606030504020204"/>
            </a:endParaRPr>
          </a:p>
        </p:txBody>
      </p:sp>
      <p:pic>
        <p:nvPicPr>
          <p:cNvPr id="1026" name="Picture 2" descr="Основные причины смертности в России в 2016-2017 гг.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9342" y="1023257"/>
            <a:ext cx="7805057" cy="43216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1922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2000" b="1" dirty="0" smtClean="0">
                <a:solidFill>
                  <a:srgbClr val="00618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Причины смертности по нозологиям за 2017 год</a:t>
            </a:r>
            <a:br>
              <a:rPr lang="ru-RU" altLang="ru-RU" sz="2000" b="1" dirty="0" smtClean="0">
                <a:solidFill>
                  <a:srgbClr val="00618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endParaRPr lang="ru-RU" sz="2000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="" xmlns:p14="http://schemas.microsoft.com/office/powerpoint/2010/main" val="3472072510"/>
              </p:ext>
            </p:extLst>
          </p:nvPr>
        </p:nvGraphicFramePr>
        <p:xfrm>
          <a:off x="402771" y="947058"/>
          <a:ext cx="8316686" cy="4971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CustomShape 3">
            <a:extLst>
              <a:ext uri="{FF2B5EF4-FFF2-40B4-BE49-F238E27FC236}">
                <a16:creationId xmlns="" xmlns:a16="http://schemas.microsoft.com/office/drawing/2014/main" id="{346AA362-1230-4FAF-9A18-9B226A147DFA}"/>
              </a:ext>
            </a:extLst>
          </p:cNvPr>
          <p:cNvSpPr/>
          <p:nvPr/>
        </p:nvSpPr>
        <p:spPr>
          <a:xfrm>
            <a:off x="744884" y="2200565"/>
            <a:ext cx="3457002" cy="2373084"/>
          </a:xfrm>
          <a:prstGeom prst="rect">
            <a:avLst/>
          </a:prstGeom>
          <a:ln/>
          <a:effectLst>
            <a:glow rad="101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sp>
      <p:sp>
        <p:nvSpPr>
          <p:cNvPr id="177" name="CustomShape 3"/>
          <p:cNvSpPr/>
          <p:nvPr/>
        </p:nvSpPr>
        <p:spPr>
          <a:xfrm>
            <a:off x="4713514" y="2224267"/>
            <a:ext cx="3764089" cy="2360268"/>
          </a:xfrm>
          <a:prstGeom prst="rect">
            <a:avLst/>
          </a:prstGeom>
          <a:ln/>
          <a:effectLst>
            <a:glow rad="101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sp>
      <p:sp>
        <p:nvSpPr>
          <p:cNvPr id="179" name="CustomShape 5"/>
          <p:cNvSpPr/>
          <p:nvPr/>
        </p:nvSpPr>
        <p:spPr>
          <a:xfrm>
            <a:off x="628560" y="365040"/>
            <a:ext cx="7885440" cy="752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ctr"/>
            <a:r>
              <a:rPr lang="ru-RU" sz="2000" b="1" spc="-1" dirty="0">
                <a:solidFill>
                  <a:srgbClr val="00618D"/>
                </a:solidFill>
                <a:uFill>
                  <a:solidFill>
                    <a:srgbClr val="FFFFFF"/>
                  </a:solidFill>
                </a:uFill>
                <a:latin typeface="Open Sans"/>
                <a:ea typeface="Open Sans"/>
              </a:rPr>
              <a:t>Факторы риска ССЗ</a:t>
            </a:r>
          </a:p>
          <a:p>
            <a:pPr algn="ctr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5" name="CustomShape 11"/>
          <p:cNvSpPr/>
          <p:nvPr/>
        </p:nvSpPr>
        <p:spPr>
          <a:xfrm>
            <a:off x="646429" y="2187316"/>
            <a:ext cx="3721828" cy="238405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spc="-1" dirty="0">
                <a:solidFill>
                  <a:srgbClr val="003F80"/>
                </a:solidFill>
                <a:uFill>
                  <a:solidFill>
                    <a:srgbClr val="FFFFFF"/>
                  </a:solidFill>
                </a:uFill>
                <a:latin typeface="Open Sans"/>
                <a:ea typeface="DejaVu Sans"/>
              </a:rPr>
              <a:t>Артериальная гипертензия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0" strike="noStrike" spc="-1" dirty="0">
                <a:solidFill>
                  <a:srgbClr val="003F80"/>
                </a:solidFill>
                <a:uFill>
                  <a:solidFill>
                    <a:srgbClr val="FFFFFF"/>
                  </a:solidFill>
                </a:uFill>
                <a:latin typeface="Open Sans"/>
                <a:ea typeface="DejaVu Sans"/>
              </a:rPr>
              <a:t>Курение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spc="-1" dirty="0">
                <a:solidFill>
                  <a:srgbClr val="003F80"/>
                </a:solidFill>
                <a:uFill>
                  <a:solidFill>
                    <a:srgbClr val="FFFFFF"/>
                  </a:solidFill>
                </a:uFill>
                <a:latin typeface="Open Sans"/>
                <a:ea typeface="DejaVu Sans"/>
              </a:rPr>
              <a:t>Дислипидемия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spc="-1" dirty="0">
                <a:solidFill>
                  <a:srgbClr val="003F80"/>
                </a:solidFill>
                <a:uFill>
                  <a:solidFill>
                    <a:srgbClr val="FFFFFF"/>
                  </a:solidFill>
                </a:uFill>
                <a:latin typeface="Open Sans"/>
                <a:ea typeface="DejaVu Sans"/>
              </a:rPr>
              <a:t>Ожирение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spc="-1" dirty="0" smtClean="0">
                <a:solidFill>
                  <a:srgbClr val="003F80"/>
                </a:solidFill>
                <a:uFill>
                  <a:solidFill>
                    <a:srgbClr val="FFFFFF"/>
                  </a:solidFill>
                </a:uFill>
                <a:latin typeface="Open Sans"/>
                <a:ea typeface="DejaVu Sans"/>
              </a:rPr>
              <a:t>Несбалансированное питание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spc="-1" dirty="0" smtClean="0">
                <a:solidFill>
                  <a:srgbClr val="003F80"/>
                </a:solidFill>
                <a:uFill>
                  <a:solidFill>
                    <a:srgbClr val="FFFFFF"/>
                  </a:solidFill>
                </a:uFill>
                <a:latin typeface="Open Sans"/>
                <a:ea typeface="DejaVu Sans"/>
              </a:rPr>
              <a:t>Нарушение углеводного обмена</a:t>
            </a:r>
            <a:endParaRPr lang="ru-RU" sz="1400" spc="-1" dirty="0">
              <a:solidFill>
                <a:srgbClr val="003F80"/>
              </a:solidFill>
              <a:uFill>
                <a:solidFill>
                  <a:srgbClr val="FFFFFF"/>
                </a:solidFill>
              </a:uFill>
              <a:latin typeface="Open Sans"/>
              <a:ea typeface="DejaVu San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spc="-1" dirty="0" smtClean="0">
                <a:solidFill>
                  <a:srgbClr val="003F80"/>
                </a:solidFill>
                <a:uFill>
                  <a:solidFill>
                    <a:srgbClr val="FFFFFF"/>
                  </a:solidFill>
                </a:uFill>
                <a:latin typeface="Open Sans"/>
                <a:ea typeface="DejaVu Sans"/>
              </a:rPr>
              <a:t>Злоупотребление алкоголем</a:t>
            </a:r>
            <a:endParaRPr lang="ru-RU" sz="1400" spc="-1" dirty="0">
              <a:solidFill>
                <a:srgbClr val="003F80"/>
              </a:solidFill>
              <a:uFill>
                <a:solidFill>
                  <a:srgbClr val="FFFFFF"/>
                </a:solidFill>
              </a:uFill>
              <a:latin typeface="Open Sans"/>
              <a:ea typeface="DejaVu San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spc="-1" dirty="0" smtClean="0">
                <a:solidFill>
                  <a:srgbClr val="003F80"/>
                </a:solidFill>
                <a:uFill>
                  <a:solidFill>
                    <a:srgbClr val="FFFFFF"/>
                  </a:solidFill>
                </a:uFill>
                <a:latin typeface="Open Sans"/>
                <a:ea typeface="DejaVu Sans"/>
              </a:rPr>
              <a:t>Синдром </a:t>
            </a:r>
            <a:r>
              <a:rPr lang="ru-RU" sz="1400" spc="-1" dirty="0" err="1" smtClean="0">
                <a:solidFill>
                  <a:srgbClr val="003F80"/>
                </a:solidFill>
                <a:uFill>
                  <a:solidFill>
                    <a:srgbClr val="FFFFFF"/>
                  </a:solidFill>
                </a:uFill>
                <a:latin typeface="Open Sans"/>
                <a:ea typeface="DejaVu Sans"/>
              </a:rPr>
              <a:t>обструктивного</a:t>
            </a:r>
            <a:r>
              <a:rPr lang="ru-RU" sz="1400" spc="-1" dirty="0" smtClean="0">
                <a:solidFill>
                  <a:srgbClr val="003F80"/>
                </a:solidFill>
                <a:uFill>
                  <a:solidFill>
                    <a:srgbClr val="FFFFFF"/>
                  </a:solidFill>
                </a:uFill>
                <a:latin typeface="Open Sans"/>
                <a:ea typeface="DejaVu Sans"/>
              </a:rPr>
              <a:t> апноэ сна</a:t>
            </a:r>
            <a:endParaRPr lang="ru-RU" sz="1400" spc="-1" dirty="0">
              <a:solidFill>
                <a:srgbClr val="003F80"/>
              </a:solidFill>
              <a:uFill>
                <a:solidFill>
                  <a:srgbClr val="FFFFFF"/>
                </a:solidFill>
              </a:uFill>
              <a:latin typeface="Open Sans"/>
              <a:ea typeface="DejaVu San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spc="-1" dirty="0" smtClean="0">
                <a:solidFill>
                  <a:srgbClr val="003F80"/>
                </a:solidFill>
                <a:uFill>
                  <a:solidFill>
                    <a:srgbClr val="FFFFFF"/>
                  </a:solidFill>
                </a:uFill>
                <a:latin typeface="Open Sans"/>
                <a:ea typeface="DejaVu Sans"/>
              </a:rPr>
              <a:t>Фибрилляция предсердий</a:t>
            </a:r>
            <a:endParaRPr lang="ru-RU" sz="1400" spc="-1" dirty="0">
              <a:solidFill>
                <a:srgbClr val="003F80"/>
              </a:solidFill>
              <a:uFill>
                <a:solidFill>
                  <a:srgbClr val="FFFFFF"/>
                </a:solidFill>
              </a:uFill>
              <a:latin typeface="Open Sans"/>
              <a:ea typeface="DejaVu San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spc="-1" dirty="0">
                <a:solidFill>
                  <a:srgbClr val="003F80"/>
                </a:solidFill>
                <a:uFill>
                  <a:solidFill>
                    <a:srgbClr val="FFFFFF"/>
                  </a:solidFill>
                </a:uFill>
                <a:latin typeface="Open Sans"/>
                <a:ea typeface="DejaVu Sans"/>
              </a:rPr>
              <a:t>Психологический </a:t>
            </a:r>
            <a:r>
              <a:rPr lang="ru-RU" sz="1400" spc="-1" dirty="0" smtClean="0">
                <a:solidFill>
                  <a:srgbClr val="003F80"/>
                </a:solidFill>
                <a:uFill>
                  <a:solidFill>
                    <a:srgbClr val="FFFFFF"/>
                  </a:solidFill>
                </a:uFill>
                <a:latin typeface="Open Sans"/>
                <a:ea typeface="DejaVu Sans"/>
              </a:rPr>
              <a:t>стресс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spc="-1" dirty="0" smtClean="0">
                <a:solidFill>
                  <a:srgbClr val="003F80"/>
                </a:solidFill>
                <a:uFill>
                  <a:solidFill>
                    <a:srgbClr val="FFFFFF"/>
                  </a:solidFill>
                </a:uFill>
                <a:latin typeface="Open Sans"/>
                <a:ea typeface="DejaVu Sans"/>
              </a:rPr>
              <a:t>Низкая физическая активность</a:t>
            </a:r>
            <a:endParaRPr lang="ru-RU" sz="1400" spc="-1" dirty="0">
              <a:solidFill>
                <a:srgbClr val="003F80"/>
              </a:solidFill>
              <a:uFill>
                <a:solidFill>
                  <a:srgbClr val="FFFFFF"/>
                </a:solidFill>
              </a:uFill>
              <a:latin typeface="Open Sans"/>
              <a:ea typeface="DejaVu Sans"/>
            </a:endParaRPr>
          </a:p>
          <a:p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8" name="CustomShape 14"/>
          <p:cNvSpPr/>
          <p:nvPr/>
        </p:nvSpPr>
        <p:spPr>
          <a:xfrm>
            <a:off x="4778829" y="2247543"/>
            <a:ext cx="3690257" cy="218459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0" strike="noStrike" spc="-1" dirty="0" smtClean="0">
                <a:solidFill>
                  <a:srgbClr val="003F80"/>
                </a:solidFill>
                <a:uFill>
                  <a:solidFill>
                    <a:srgbClr val="FFFFFF"/>
                  </a:solidFill>
                </a:uFill>
                <a:latin typeface="Open Sans"/>
                <a:ea typeface="DejaVu Sans"/>
              </a:rPr>
              <a:t>Наследственность (ССЗ у родственников)</a:t>
            </a:r>
            <a:endParaRPr lang="ru-RU" sz="1400" b="0" strike="noStrike" spc="-1" dirty="0">
              <a:solidFill>
                <a:srgbClr val="003F80"/>
              </a:solidFill>
              <a:uFill>
                <a:solidFill>
                  <a:srgbClr val="FFFFFF"/>
                </a:solidFill>
              </a:uFill>
              <a:latin typeface="Open Sans"/>
              <a:ea typeface="DejaVu San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spc="-1" dirty="0">
                <a:solidFill>
                  <a:srgbClr val="003F80"/>
                </a:solidFill>
                <a:uFill>
                  <a:solidFill>
                    <a:srgbClr val="FFFFFF"/>
                  </a:solidFill>
                </a:uFill>
                <a:latin typeface="Open Sans"/>
                <a:ea typeface="DejaVu Sans"/>
              </a:rPr>
              <a:t>Возраст </a:t>
            </a:r>
            <a:r>
              <a:rPr lang="ru-RU" sz="1400" spc="-1" dirty="0" smtClean="0">
                <a:solidFill>
                  <a:srgbClr val="003F80"/>
                </a:solidFill>
                <a:uFill>
                  <a:solidFill>
                    <a:srgbClr val="FFFFFF"/>
                  </a:solidFill>
                </a:uFill>
                <a:latin typeface="Open Sans"/>
                <a:ea typeface="DejaVu Sans"/>
              </a:rPr>
              <a:t>( мужчины </a:t>
            </a:r>
            <a:r>
              <a:rPr lang="en-US" sz="1400" spc="-1" dirty="0" smtClean="0">
                <a:solidFill>
                  <a:srgbClr val="003F80"/>
                </a:solidFill>
                <a:uFill>
                  <a:solidFill>
                    <a:srgbClr val="FFFFFF"/>
                  </a:solidFill>
                </a:uFill>
                <a:latin typeface="Open Sans"/>
                <a:ea typeface="DejaVu Sans"/>
              </a:rPr>
              <a:t>&gt; 55 </a:t>
            </a:r>
            <a:r>
              <a:rPr lang="ru-RU" sz="1400" spc="-1" dirty="0" smtClean="0">
                <a:solidFill>
                  <a:srgbClr val="003F80"/>
                </a:solidFill>
                <a:uFill>
                  <a:solidFill>
                    <a:srgbClr val="FFFFFF"/>
                  </a:solidFill>
                </a:uFill>
                <a:latin typeface="Open Sans"/>
                <a:ea typeface="DejaVu Sans"/>
              </a:rPr>
              <a:t>лет, женщины </a:t>
            </a:r>
            <a:r>
              <a:rPr lang="en-US" sz="1400" spc="-1" dirty="0" smtClean="0">
                <a:solidFill>
                  <a:srgbClr val="003F80"/>
                </a:solidFill>
                <a:uFill>
                  <a:solidFill>
                    <a:srgbClr val="FFFFFF"/>
                  </a:solidFill>
                </a:uFill>
                <a:latin typeface="Open Sans"/>
                <a:ea typeface="DejaVu Sans"/>
              </a:rPr>
              <a:t>&gt;</a:t>
            </a:r>
            <a:r>
              <a:rPr lang="ru-RU" sz="1400" spc="-1" dirty="0" smtClean="0">
                <a:solidFill>
                  <a:srgbClr val="003F80"/>
                </a:solidFill>
                <a:uFill>
                  <a:solidFill>
                    <a:srgbClr val="FFFFFF"/>
                  </a:solidFill>
                </a:uFill>
                <a:latin typeface="Open Sans"/>
                <a:ea typeface="DejaVu Sans"/>
              </a:rPr>
              <a:t> 65 лет)</a:t>
            </a:r>
            <a:endParaRPr lang="ru-RU" sz="1400" spc="-1" dirty="0">
              <a:solidFill>
                <a:srgbClr val="003F80"/>
              </a:solidFill>
              <a:uFill>
                <a:solidFill>
                  <a:srgbClr val="FFFFFF"/>
                </a:solidFill>
              </a:uFill>
              <a:latin typeface="Open Sans"/>
              <a:ea typeface="DejaVu San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0" strike="noStrike" spc="-1" dirty="0" err="1">
                <a:solidFill>
                  <a:srgbClr val="003F80"/>
                </a:solidFill>
                <a:uFill>
                  <a:solidFill>
                    <a:srgbClr val="FFFFFF"/>
                  </a:solidFill>
                </a:uFill>
                <a:latin typeface="Open Sans"/>
                <a:ea typeface="DejaVu Sans"/>
              </a:rPr>
              <a:t>Гендерная</a:t>
            </a:r>
            <a:r>
              <a:rPr lang="ru-RU" sz="1400" b="0" strike="noStrike" spc="-1" dirty="0">
                <a:solidFill>
                  <a:srgbClr val="003F80"/>
                </a:solidFill>
                <a:uFill>
                  <a:solidFill>
                    <a:srgbClr val="FFFFFF"/>
                  </a:solidFill>
                </a:uFill>
                <a:latin typeface="Open Sans"/>
                <a:ea typeface="DejaVu Sans"/>
              </a:rPr>
              <a:t> </a:t>
            </a:r>
            <a:r>
              <a:rPr lang="ru-RU" sz="1400" b="0" strike="noStrike" spc="-1" dirty="0" smtClean="0">
                <a:solidFill>
                  <a:srgbClr val="003F80"/>
                </a:solidFill>
                <a:uFill>
                  <a:solidFill>
                    <a:srgbClr val="FFFFFF"/>
                  </a:solidFill>
                </a:uFill>
                <a:latin typeface="Open Sans"/>
                <a:ea typeface="DejaVu Sans"/>
              </a:rPr>
              <a:t>принадлежность (мужской пол)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spc="-1" dirty="0" smtClean="0">
                <a:solidFill>
                  <a:srgbClr val="003F8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Этническая принадлежность (негроидная раса)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9" name="Line 15"/>
          <p:cNvSpPr/>
          <p:nvPr/>
        </p:nvSpPr>
        <p:spPr>
          <a:xfrm>
            <a:off x="0" y="0"/>
            <a:ext cx="360" cy="36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0" name="Line 16"/>
          <p:cNvSpPr/>
          <p:nvPr/>
        </p:nvSpPr>
        <p:spPr>
          <a:xfrm>
            <a:off x="0" y="0"/>
            <a:ext cx="360" cy="36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1" name="Line 17"/>
          <p:cNvSpPr/>
          <p:nvPr/>
        </p:nvSpPr>
        <p:spPr>
          <a:xfrm>
            <a:off x="0" y="0"/>
            <a:ext cx="360" cy="36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2" name="Line 18"/>
          <p:cNvSpPr/>
          <p:nvPr/>
        </p:nvSpPr>
        <p:spPr>
          <a:xfrm>
            <a:off x="0" y="0"/>
            <a:ext cx="360" cy="36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3" name="Line 19"/>
          <p:cNvSpPr/>
          <p:nvPr/>
        </p:nvSpPr>
        <p:spPr>
          <a:xfrm>
            <a:off x="0" y="0"/>
            <a:ext cx="360" cy="36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4" name="Line 20"/>
          <p:cNvSpPr/>
          <p:nvPr/>
        </p:nvSpPr>
        <p:spPr>
          <a:xfrm>
            <a:off x="0" y="0"/>
            <a:ext cx="360" cy="36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5" name="Line 21"/>
          <p:cNvSpPr/>
          <p:nvPr/>
        </p:nvSpPr>
        <p:spPr>
          <a:xfrm>
            <a:off x="0" y="0"/>
            <a:ext cx="360" cy="36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6" name="Line 22"/>
          <p:cNvSpPr/>
          <p:nvPr/>
        </p:nvSpPr>
        <p:spPr>
          <a:xfrm>
            <a:off x="0" y="0"/>
            <a:ext cx="360" cy="36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8" name="Line 23"/>
          <p:cNvSpPr/>
          <p:nvPr/>
        </p:nvSpPr>
        <p:spPr>
          <a:xfrm>
            <a:off x="0" y="0"/>
            <a:ext cx="360" cy="36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9" name="Line 24"/>
          <p:cNvSpPr/>
          <p:nvPr/>
        </p:nvSpPr>
        <p:spPr>
          <a:xfrm>
            <a:off x="0" y="0"/>
            <a:ext cx="360" cy="36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cxnSp>
        <p:nvCxnSpPr>
          <p:cNvPr id="3" name="Соединитель: уступ 2">
            <a:extLst>
              <a:ext uri="{FF2B5EF4-FFF2-40B4-BE49-F238E27FC236}">
                <a16:creationId xmlns="" xmlns:a16="http://schemas.microsoft.com/office/drawing/2014/main" id="{50FBC884-16FD-4BDC-A351-A5434014EAD5}"/>
              </a:ext>
            </a:extLst>
          </p:cNvPr>
          <p:cNvCxnSpPr>
            <a:cxnSpLocks/>
            <a:stCxn id="182" idx="1"/>
            <a:endCxn id="88" idx="1"/>
          </p:cNvCxnSpPr>
          <p:nvPr/>
        </p:nvCxnSpPr>
        <p:spPr>
          <a:xfrm rot="10800000" flipH="1" flipV="1">
            <a:off x="459202" y="1465909"/>
            <a:ext cx="285682" cy="1921197"/>
          </a:xfrm>
          <a:prstGeom prst="bentConnector3">
            <a:avLst>
              <a:gd name="adj1" fmla="val -80019"/>
            </a:avLst>
          </a:prstGeom>
          <a:ln>
            <a:solidFill>
              <a:schemeClr val="tx2"/>
            </a:solidFill>
            <a:tailEnd type="triangle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CustomShape 8"/>
          <p:cNvSpPr/>
          <p:nvPr/>
        </p:nvSpPr>
        <p:spPr>
          <a:xfrm>
            <a:off x="459202" y="1197054"/>
            <a:ext cx="3743640" cy="537712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sp>
      <p:sp>
        <p:nvSpPr>
          <p:cNvPr id="183" name="CustomShape 9"/>
          <p:cNvSpPr/>
          <p:nvPr/>
        </p:nvSpPr>
        <p:spPr>
          <a:xfrm>
            <a:off x="1026612" y="1066519"/>
            <a:ext cx="2961463" cy="591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Open Sans"/>
                <a:ea typeface="Open Sans"/>
              </a:rPr>
              <a:t>МОДИФИЦИРУЕМЫЕ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CustomShape 8">
            <a:extLst>
              <a:ext uri="{FF2B5EF4-FFF2-40B4-BE49-F238E27FC236}">
                <a16:creationId xmlns="" xmlns:a16="http://schemas.microsoft.com/office/drawing/2014/main" id="{E9238E6C-100E-4239-B658-E9DAF27B5083}"/>
              </a:ext>
            </a:extLst>
          </p:cNvPr>
          <p:cNvSpPr/>
          <p:nvPr/>
        </p:nvSpPr>
        <p:spPr>
          <a:xfrm>
            <a:off x="4679508" y="1197054"/>
            <a:ext cx="3948448" cy="537712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sp>
      <p:sp>
        <p:nvSpPr>
          <p:cNvPr id="44" name="CustomShape 9">
            <a:extLst>
              <a:ext uri="{FF2B5EF4-FFF2-40B4-BE49-F238E27FC236}">
                <a16:creationId xmlns="" xmlns:a16="http://schemas.microsoft.com/office/drawing/2014/main" id="{854A71BB-E8E8-4D63-A51A-934C87DA2BAC}"/>
              </a:ext>
            </a:extLst>
          </p:cNvPr>
          <p:cNvSpPr/>
          <p:nvPr/>
        </p:nvSpPr>
        <p:spPr>
          <a:xfrm>
            <a:off x="5223806" y="1066519"/>
            <a:ext cx="3135655" cy="752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Open Sans"/>
                <a:ea typeface="Open Sans"/>
              </a:rPr>
              <a:t>НЕМОДИФИЦИРУЕМЫЕ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cxnSp>
        <p:nvCxnSpPr>
          <p:cNvPr id="94" name="Соединитель: уступ 93">
            <a:extLst>
              <a:ext uri="{FF2B5EF4-FFF2-40B4-BE49-F238E27FC236}">
                <a16:creationId xmlns="" xmlns:a16="http://schemas.microsoft.com/office/drawing/2014/main" id="{35663016-C0B9-44CD-940B-AFC7AB76AF38}"/>
              </a:ext>
            </a:extLst>
          </p:cNvPr>
          <p:cNvCxnSpPr>
            <a:cxnSpLocks/>
            <a:stCxn id="43" idx="3"/>
            <a:endCxn id="177" idx="3"/>
          </p:cNvCxnSpPr>
          <p:nvPr/>
        </p:nvCxnSpPr>
        <p:spPr>
          <a:xfrm flipH="1">
            <a:off x="8477603" y="1465910"/>
            <a:ext cx="150353" cy="1938491"/>
          </a:xfrm>
          <a:prstGeom prst="bentConnector3">
            <a:avLst>
              <a:gd name="adj1" fmla="val -152042"/>
            </a:avLst>
          </a:prstGeom>
          <a:ln>
            <a:solidFill>
              <a:schemeClr val="tx2"/>
            </a:solidFill>
            <a:tailEnd type="triangle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CustomShape 1">
            <a:extLst>
              <a:ext uri="{FF2B5EF4-FFF2-40B4-BE49-F238E27FC236}">
                <a16:creationId xmlns="" xmlns:a16="http://schemas.microsoft.com/office/drawing/2014/main" id="{8E8A7F78-64F8-4B54-AD2B-2B8D1FAAF86A}"/>
              </a:ext>
            </a:extLst>
          </p:cNvPr>
          <p:cNvSpPr/>
          <p:nvPr/>
        </p:nvSpPr>
        <p:spPr>
          <a:xfrm>
            <a:off x="6833880" y="5877720"/>
            <a:ext cx="205596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7B381991-0AED-4705-896D-0ED2710F99AC}" type="slidenum">
              <a:rPr lang="ru-RU" sz="1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Open Sans"/>
                <a:ea typeface="Open Sans"/>
              </a:rPr>
              <a:pPr algn="r">
                <a:lnSpc>
                  <a:spcPct val="100000"/>
                </a:lnSpc>
              </a:pPr>
              <a:t>7</a:t>
            </a:fld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Прямоугольник 23"/>
          <p:cNvSpPr/>
          <p:nvPr/>
        </p:nvSpPr>
        <p:spPr>
          <a:xfrm rot="10800000" flipV="1">
            <a:off x="594804" y="4718017"/>
            <a:ext cx="78389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400" dirty="0" smtClean="0">
                <a:solidFill>
                  <a:srgbClr val="0061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Изменение образа жизни и коррекция уровней факторов риска может замедлить развитие заболевания как до, так и после появления клинических симптомов.</a:t>
            </a:r>
            <a:r>
              <a:rPr lang="ru-RU" sz="1400" dirty="0" smtClean="0"/>
              <a:t> 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CustomShape 5"/>
          <p:cNvSpPr/>
          <p:nvPr/>
        </p:nvSpPr>
        <p:spPr>
          <a:xfrm>
            <a:off x="628560" y="365040"/>
            <a:ext cx="7885440" cy="752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r>
              <a:rPr lang="ru-RU" altLang="ru-RU" sz="2000" b="1" spc="-1" dirty="0" smtClean="0">
                <a:solidFill>
                  <a:srgbClr val="00618D"/>
                </a:solidFill>
                <a:uFill>
                  <a:solidFill>
                    <a:srgbClr val="FFFFFF"/>
                  </a:solidFill>
                </a:uFill>
                <a:latin typeface="Open Sans"/>
                <a:ea typeface="Open Sans"/>
              </a:rPr>
              <a:t>Удельный вес факторов </a:t>
            </a:r>
            <a:r>
              <a:rPr lang="ru-RU" altLang="ru-RU" sz="2000" b="1" spc="-1" dirty="0">
                <a:solidFill>
                  <a:srgbClr val="00618D"/>
                </a:solidFill>
                <a:uFill>
                  <a:solidFill>
                    <a:srgbClr val="FFFFFF"/>
                  </a:solidFill>
                </a:uFill>
                <a:latin typeface="Open Sans"/>
                <a:ea typeface="Open Sans"/>
              </a:rPr>
              <a:t>риска преждевременной смертности в </a:t>
            </a:r>
            <a:r>
              <a:rPr lang="ru-RU" altLang="ru-RU" sz="2000" b="1" spc="-1" dirty="0" smtClean="0">
                <a:solidFill>
                  <a:srgbClr val="00618D"/>
                </a:solidFill>
                <a:uFill>
                  <a:solidFill>
                    <a:srgbClr val="FFFFFF"/>
                  </a:solidFill>
                </a:uFill>
                <a:latin typeface="Open Sans"/>
                <a:ea typeface="Open Sans"/>
              </a:rPr>
              <a:t>РФ (%)</a:t>
            </a:r>
            <a:endParaRPr lang="ru-RU" sz="2000" b="1" spc="-1" dirty="0">
              <a:solidFill>
                <a:srgbClr val="00618D"/>
              </a:solidFill>
              <a:uFill>
                <a:solidFill>
                  <a:srgbClr val="FFFFFF"/>
                </a:solidFill>
              </a:uFill>
              <a:latin typeface="Open Sans"/>
              <a:ea typeface="Open Sans"/>
            </a:endParaRPr>
          </a:p>
        </p:txBody>
      </p:sp>
      <p:sp>
        <p:nvSpPr>
          <p:cNvPr id="189" name="Line 15"/>
          <p:cNvSpPr/>
          <p:nvPr/>
        </p:nvSpPr>
        <p:spPr>
          <a:xfrm>
            <a:off x="0" y="0"/>
            <a:ext cx="360" cy="36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0" name="Line 16"/>
          <p:cNvSpPr/>
          <p:nvPr/>
        </p:nvSpPr>
        <p:spPr>
          <a:xfrm>
            <a:off x="0" y="0"/>
            <a:ext cx="360" cy="36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1" name="Line 17"/>
          <p:cNvSpPr/>
          <p:nvPr/>
        </p:nvSpPr>
        <p:spPr>
          <a:xfrm>
            <a:off x="0" y="0"/>
            <a:ext cx="360" cy="36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2" name="Line 18"/>
          <p:cNvSpPr/>
          <p:nvPr/>
        </p:nvSpPr>
        <p:spPr>
          <a:xfrm>
            <a:off x="0" y="0"/>
            <a:ext cx="360" cy="36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3" name="Line 19"/>
          <p:cNvSpPr/>
          <p:nvPr/>
        </p:nvSpPr>
        <p:spPr>
          <a:xfrm>
            <a:off x="0" y="0"/>
            <a:ext cx="360" cy="36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4" name="Line 20"/>
          <p:cNvSpPr/>
          <p:nvPr/>
        </p:nvSpPr>
        <p:spPr>
          <a:xfrm>
            <a:off x="0" y="0"/>
            <a:ext cx="360" cy="36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5" name="Line 21"/>
          <p:cNvSpPr/>
          <p:nvPr/>
        </p:nvSpPr>
        <p:spPr>
          <a:xfrm>
            <a:off x="0" y="0"/>
            <a:ext cx="360" cy="36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6" name="Line 22"/>
          <p:cNvSpPr/>
          <p:nvPr/>
        </p:nvSpPr>
        <p:spPr>
          <a:xfrm>
            <a:off x="0" y="0"/>
            <a:ext cx="360" cy="36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8" name="Line 23"/>
          <p:cNvSpPr/>
          <p:nvPr/>
        </p:nvSpPr>
        <p:spPr>
          <a:xfrm>
            <a:off x="0" y="0"/>
            <a:ext cx="360" cy="36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9" name="Line 24"/>
          <p:cNvSpPr/>
          <p:nvPr/>
        </p:nvSpPr>
        <p:spPr>
          <a:xfrm>
            <a:off x="0" y="0"/>
            <a:ext cx="360" cy="36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aphicFrame>
        <p:nvGraphicFramePr>
          <p:cNvPr id="16" name="Диаграмма 15">
            <a:extLst>
              <a:ext uri="{FF2B5EF4-FFF2-40B4-BE49-F238E27FC236}">
                <a16:creationId xmlns="" xmlns:a16="http://schemas.microsoft.com/office/drawing/2014/main" id="{151DCA1F-C82F-456F-86BD-5CABBDE86068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3837708610"/>
              </p:ext>
            </p:extLst>
          </p:nvPr>
        </p:nvGraphicFramePr>
        <p:xfrm>
          <a:off x="83192" y="1117800"/>
          <a:ext cx="8806648" cy="4426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CustomShape 1">
            <a:extLst>
              <a:ext uri="{FF2B5EF4-FFF2-40B4-BE49-F238E27FC236}">
                <a16:creationId xmlns="" xmlns:a16="http://schemas.microsoft.com/office/drawing/2014/main" id="{ADF38936-237E-4CE9-8957-B232A23AEB5B}"/>
              </a:ext>
            </a:extLst>
          </p:cNvPr>
          <p:cNvSpPr/>
          <p:nvPr/>
        </p:nvSpPr>
        <p:spPr>
          <a:xfrm>
            <a:off x="6833880" y="5877720"/>
            <a:ext cx="205596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7B381991-0AED-4705-896D-0ED2710F99AC}" type="slidenum">
              <a:rPr lang="ru-RU" sz="1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Open Sans"/>
                <a:ea typeface="Open Sans"/>
              </a:rPr>
              <a:pPr algn="r">
                <a:lnSpc>
                  <a:spcPct val="100000"/>
                </a:lnSpc>
              </a:pPr>
              <a:t>8</a:t>
            </a:fld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831035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CustomShape 5"/>
          <p:cNvSpPr/>
          <p:nvPr/>
        </p:nvSpPr>
        <p:spPr>
          <a:xfrm>
            <a:off x="628560" y="365040"/>
            <a:ext cx="7885440" cy="752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r>
              <a:rPr lang="ru-RU" altLang="ru-RU" sz="2400" b="1" dirty="0">
                <a:solidFill>
                  <a:srgbClr val="0061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Производственные факторы риска ССЗ</a:t>
            </a:r>
            <a:endParaRPr lang="ru-RU" sz="1800" b="1" strike="noStrike" spc="-1" dirty="0">
              <a:solidFill>
                <a:srgbClr val="00618D"/>
              </a:solidFill>
              <a:uFill>
                <a:solidFill>
                  <a:srgbClr val="FFFFFF"/>
                </a:solidFill>
              </a:u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9" name="Line 15"/>
          <p:cNvSpPr/>
          <p:nvPr/>
        </p:nvSpPr>
        <p:spPr>
          <a:xfrm>
            <a:off x="0" y="0"/>
            <a:ext cx="360" cy="36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0" name="Line 16"/>
          <p:cNvSpPr/>
          <p:nvPr/>
        </p:nvSpPr>
        <p:spPr>
          <a:xfrm>
            <a:off x="0" y="0"/>
            <a:ext cx="360" cy="36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1" name="Line 17"/>
          <p:cNvSpPr/>
          <p:nvPr/>
        </p:nvSpPr>
        <p:spPr>
          <a:xfrm>
            <a:off x="0" y="0"/>
            <a:ext cx="360" cy="36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2" name="Line 18"/>
          <p:cNvSpPr/>
          <p:nvPr/>
        </p:nvSpPr>
        <p:spPr>
          <a:xfrm>
            <a:off x="0" y="0"/>
            <a:ext cx="360" cy="36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3" name="Line 19"/>
          <p:cNvSpPr/>
          <p:nvPr/>
        </p:nvSpPr>
        <p:spPr>
          <a:xfrm>
            <a:off x="0" y="0"/>
            <a:ext cx="360" cy="36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4" name="Line 20"/>
          <p:cNvSpPr/>
          <p:nvPr/>
        </p:nvSpPr>
        <p:spPr>
          <a:xfrm>
            <a:off x="0" y="0"/>
            <a:ext cx="360" cy="36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5" name="Line 21"/>
          <p:cNvSpPr/>
          <p:nvPr/>
        </p:nvSpPr>
        <p:spPr>
          <a:xfrm>
            <a:off x="0" y="0"/>
            <a:ext cx="360" cy="36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6" name="Line 22"/>
          <p:cNvSpPr/>
          <p:nvPr/>
        </p:nvSpPr>
        <p:spPr>
          <a:xfrm>
            <a:off x="0" y="0"/>
            <a:ext cx="360" cy="36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8" name="Line 23"/>
          <p:cNvSpPr/>
          <p:nvPr/>
        </p:nvSpPr>
        <p:spPr>
          <a:xfrm>
            <a:off x="0" y="0"/>
            <a:ext cx="360" cy="36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9" name="Line 24"/>
          <p:cNvSpPr/>
          <p:nvPr/>
        </p:nvSpPr>
        <p:spPr>
          <a:xfrm>
            <a:off x="0" y="0"/>
            <a:ext cx="360" cy="36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" name="CustomShape 3">
            <a:extLst>
              <a:ext uri="{FF2B5EF4-FFF2-40B4-BE49-F238E27FC236}">
                <a16:creationId xmlns="" xmlns:a16="http://schemas.microsoft.com/office/drawing/2014/main" id="{D01F00F9-3324-498E-8299-19E12743724B}"/>
              </a:ext>
            </a:extLst>
          </p:cNvPr>
          <p:cNvSpPr/>
          <p:nvPr/>
        </p:nvSpPr>
        <p:spPr>
          <a:xfrm>
            <a:off x="569386" y="1897534"/>
            <a:ext cx="3523272" cy="1352665"/>
          </a:xfrm>
          <a:prstGeom prst="rect">
            <a:avLst/>
          </a:prstGeom>
          <a:ln/>
          <a:effectLst>
            <a:glow rad="101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sp>
      <p:sp>
        <p:nvSpPr>
          <p:cNvPr id="17" name="CustomShape 3">
            <a:extLst>
              <a:ext uri="{FF2B5EF4-FFF2-40B4-BE49-F238E27FC236}">
                <a16:creationId xmlns="" xmlns:a16="http://schemas.microsoft.com/office/drawing/2014/main" id="{B2831463-D3CE-4F64-B240-1013A68301EB}"/>
              </a:ext>
            </a:extLst>
          </p:cNvPr>
          <p:cNvSpPr/>
          <p:nvPr/>
        </p:nvSpPr>
        <p:spPr>
          <a:xfrm>
            <a:off x="4810940" y="1897534"/>
            <a:ext cx="3671280" cy="1352665"/>
          </a:xfrm>
          <a:prstGeom prst="rect">
            <a:avLst/>
          </a:prstGeom>
          <a:ln/>
          <a:effectLst>
            <a:glow rad="101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sp>
      <p:sp>
        <p:nvSpPr>
          <p:cNvPr id="18" name="CustomShape 11">
            <a:extLst>
              <a:ext uri="{FF2B5EF4-FFF2-40B4-BE49-F238E27FC236}">
                <a16:creationId xmlns="" xmlns:a16="http://schemas.microsoft.com/office/drawing/2014/main" id="{82455F92-FB1F-4749-B35B-5BE45F31BC27}"/>
              </a:ext>
            </a:extLst>
          </p:cNvPr>
          <p:cNvSpPr/>
          <p:nvPr/>
        </p:nvSpPr>
        <p:spPr>
          <a:xfrm>
            <a:off x="622654" y="2114196"/>
            <a:ext cx="3526920" cy="20757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spc="-1" dirty="0">
                <a:solidFill>
                  <a:srgbClr val="003F80"/>
                </a:solidFill>
                <a:uFill>
                  <a:solidFill>
                    <a:srgbClr val="FFFFFF"/>
                  </a:solidFill>
                </a:uFill>
                <a:latin typeface="Open Sans"/>
                <a:ea typeface="DejaVu Sans"/>
              </a:rPr>
              <a:t>Шум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spc="-1" dirty="0">
                <a:solidFill>
                  <a:srgbClr val="003F80"/>
                </a:solidFill>
                <a:uFill>
                  <a:solidFill>
                    <a:srgbClr val="FFFFFF"/>
                  </a:solidFill>
                </a:uFill>
                <a:latin typeface="Open Sans"/>
                <a:ea typeface="DejaVu Sans"/>
              </a:rPr>
              <a:t>Вибрация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spc="-1" dirty="0">
                <a:solidFill>
                  <a:srgbClr val="003F80"/>
                </a:solidFill>
                <a:uFill>
                  <a:solidFill>
                    <a:srgbClr val="FFFFFF"/>
                  </a:solidFill>
                </a:uFill>
                <a:latin typeface="Open Sans"/>
                <a:ea typeface="DejaVu Sans"/>
              </a:rPr>
              <a:t>Наличие вредных примесей и углекислоты в воздухе</a:t>
            </a:r>
          </a:p>
          <a:p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CustomShape 14">
            <a:extLst>
              <a:ext uri="{FF2B5EF4-FFF2-40B4-BE49-F238E27FC236}">
                <a16:creationId xmlns="" xmlns:a16="http://schemas.microsoft.com/office/drawing/2014/main" id="{264913E8-1810-4C0C-8BA4-4F207EFA22BE}"/>
              </a:ext>
            </a:extLst>
          </p:cNvPr>
          <p:cNvSpPr/>
          <p:nvPr/>
        </p:nvSpPr>
        <p:spPr>
          <a:xfrm>
            <a:off x="5011634" y="2023666"/>
            <a:ext cx="2950920" cy="107055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spc="-1" dirty="0">
                <a:solidFill>
                  <a:srgbClr val="003F80"/>
                </a:solidFill>
                <a:uFill>
                  <a:solidFill>
                    <a:srgbClr val="FFFFFF"/>
                  </a:solidFill>
                </a:uFill>
                <a:latin typeface="Open Sans"/>
                <a:ea typeface="DejaVu Sans"/>
              </a:rPr>
              <a:t>Нерегулярный режим питания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spc="-1" dirty="0">
                <a:solidFill>
                  <a:srgbClr val="003F80"/>
                </a:solidFill>
                <a:uFill>
                  <a:solidFill>
                    <a:srgbClr val="FFFFFF"/>
                  </a:solidFill>
                </a:uFill>
                <a:latin typeface="Open Sans"/>
                <a:ea typeface="DejaVu Sans"/>
              </a:rPr>
              <a:t>Перемена климатических условий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0" strike="noStrike" spc="-1" dirty="0">
                <a:solidFill>
                  <a:srgbClr val="003F80"/>
                </a:solidFill>
                <a:uFill>
                  <a:solidFill>
                    <a:srgbClr val="FFFFFF"/>
                  </a:solidFill>
                </a:uFill>
                <a:latin typeface="Open Sans"/>
                <a:ea typeface="DejaVu Sans"/>
              </a:rPr>
              <a:t>Ночной тр</a:t>
            </a:r>
            <a:r>
              <a:rPr lang="ru-RU" sz="1400" spc="-1" dirty="0">
                <a:solidFill>
                  <a:srgbClr val="003F80"/>
                </a:solidFill>
                <a:uFill>
                  <a:solidFill>
                    <a:srgbClr val="FFFFFF"/>
                  </a:solidFill>
                </a:uFill>
                <a:latin typeface="Open Sans"/>
                <a:ea typeface="DejaVu Sans"/>
              </a:rPr>
              <a:t>уд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cxnSp>
        <p:nvCxnSpPr>
          <p:cNvPr id="20" name="Соединитель: уступ 19">
            <a:extLst>
              <a:ext uri="{FF2B5EF4-FFF2-40B4-BE49-F238E27FC236}">
                <a16:creationId xmlns="" xmlns:a16="http://schemas.microsoft.com/office/drawing/2014/main" id="{EC7C8DC0-9E07-496C-8B92-695A05E1788A}"/>
              </a:ext>
            </a:extLst>
          </p:cNvPr>
          <p:cNvCxnSpPr>
            <a:cxnSpLocks/>
            <a:stCxn id="21" idx="1"/>
            <a:endCxn id="16" idx="1"/>
          </p:cNvCxnSpPr>
          <p:nvPr/>
        </p:nvCxnSpPr>
        <p:spPr>
          <a:xfrm rot="10800000" flipH="1" flipV="1">
            <a:off x="459202" y="1465909"/>
            <a:ext cx="110184" cy="1107957"/>
          </a:xfrm>
          <a:prstGeom prst="bentConnector3">
            <a:avLst>
              <a:gd name="adj1" fmla="val -207471"/>
            </a:avLst>
          </a:prstGeom>
          <a:ln>
            <a:solidFill>
              <a:schemeClr val="tx2"/>
            </a:solidFill>
            <a:tailEnd type="triangle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ustomShape 8">
            <a:extLst>
              <a:ext uri="{FF2B5EF4-FFF2-40B4-BE49-F238E27FC236}">
                <a16:creationId xmlns="" xmlns:a16="http://schemas.microsoft.com/office/drawing/2014/main" id="{B2C0D899-6443-4A8C-8BC3-B3EE61671295}"/>
              </a:ext>
            </a:extLst>
          </p:cNvPr>
          <p:cNvSpPr/>
          <p:nvPr/>
        </p:nvSpPr>
        <p:spPr>
          <a:xfrm>
            <a:off x="459202" y="1197054"/>
            <a:ext cx="3743640" cy="537712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sp>
      <p:sp>
        <p:nvSpPr>
          <p:cNvPr id="22" name="CustomShape 9">
            <a:extLst>
              <a:ext uri="{FF2B5EF4-FFF2-40B4-BE49-F238E27FC236}">
                <a16:creationId xmlns="" xmlns:a16="http://schemas.microsoft.com/office/drawing/2014/main" id="{9AE635FE-6B46-4644-B777-6308262EDC86}"/>
              </a:ext>
            </a:extLst>
          </p:cNvPr>
          <p:cNvSpPr/>
          <p:nvPr/>
        </p:nvSpPr>
        <p:spPr>
          <a:xfrm>
            <a:off x="1026612" y="1066519"/>
            <a:ext cx="2961463" cy="591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Open Sans"/>
                <a:ea typeface="Open Sans"/>
              </a:rPr>
              <a:t>ФИЗИЧЕСКИЕ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CustomShape 8">
            <a:extLst>
              <a:ext uri="{FF2B5EF4-FFF2-40B4-BE49-F238E27FC236}">
                <a16:creationId xmlns="" xmlns:a16="http://schemas.microsoft.com/office/drawing/2014/main" id="{E3BD0D56-4E67-409F-B312-BF332CB552FF}"/>
              </a:ext>
            </a:extLst>
          </p:cNvPr>
          <p:cNvSpPr/>
          <p:nvPr/>
        </p:nvSpPr>
        <p:spPr>
          <a:xfrm>
            <a:off x="4679508" y="1197054"/>
            <a:ext cx="3948448" cy="537712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sp>
      <p:sp>
        <p:nvSpPr>
          <p:cNvPr id="24" name="CustomShape 9">
            <a:extLst>
              <a:ext uri="{FF2B5EF4-FFF2-40B4-BE49-F238E27FC236}">
                <a16:creationId xmlns="" xmlns:a16="http://schemas.microsoft.com/office/drawing/2014/main" id="{2510946B-77DE-44FA-B3C8-A4A13BAD8214}"/>
              </a:ext>
            </a:extLst>
          </p:cNvPr>
          <p:cNvSpPr/>
          <p:nvPr/>
        </p:nvSpPr>
        <p:spPr>
          <a:xfrm>
            <a:off x="5223806" y="1066519"/>
            <a:ext cx="3135655" cy="752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Open Sans"/>
                <a:ea typeface="Open Sans"/>
              </a:rPr>
              <a:t>БИОЛОГИЧЕСКИЕ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cxnSp>
        <p:nvCxnSpPr>
          <p:cNvPr id="25" name="Соединитель: уступ 24">
            <a:extLst>
              <a:ext uri="{FF2B5EF4-FFF2-40B4-BE49-F238E27FC236}">
                <a16:creationId xmlns="" xmlns:a16="http://schemas.microsoft.com/office/drawing/2014/main" id="{0E46A963-3508-44DF-9E93-4345DF748210}"/>
              </a:ext>
            </a:extLst>
          </p:cNvPr>
          <p:cNvCxnSpPr>
            <a:cxnSpLocks/>
            <a:stCxn id="23" idx="3"/>
            <a:endCxn id="17" idx="3"/>
          </p:cNvCxnSpPr>
          <p:nvPr/>
        </p:nvCxnSpPr>
        <p:spPr>
          <a:xfrm flipH="1">
            <a:off x="8482220" y="1465910"/>
            <a:ext cx="145736" cy="1107957"/>
          </a:xfrm>
          <a:prstGeom prst="bentConnector3">
            <a:avLst>
              <a:gd name="adj1" fmla="val -156859"/>
            </a:avLst>
          </a:prstGeom>
          <a:ln>
            <a:solidFill>
              <a:schemeClr val="tx2"/>
            </a:solidFill>
            <a:tailEnd type="triangle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ustomShape 8">
            <a:extLst>
              <a:ext uri="{FF2B5EF4-FFF2-40B4-BE49-F238E27FC236}">
                <a16:creationId xmlns="" xmlns:a16="http://schemas.microsoft.com/office/drawing/2014/main" id="{8129B306-E78B-4F86-B4A9-1858B250B4D8}"/>
              </a:ext>
            </a:extLst>
          </p:cNvPr>
          <p:cNvSpPr/>
          <p:nvPr/>
        </p:nvSpPr>
        <p:spPr>
          <a:xfrm>
            <a:off x="2506033" y="3469005"/>
            <a:ext cx="3948448" cy="537712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sp>
      <p:sp>
        <p:nvSpPr>
          <p:cNvPr id="32" name="CustomShape 9">
            <a:extLst>
              <a:ext uri="{FF2B5EF4-FFF2-40B4-BE49-F238E27FC236}">
                <a16:creationId xmlns="" xmlns:a16="http://schemas.microsoft.com/office/drawing/2014/main" id="{98AC8D78-CEC4-4FA8-82D7-5ECE7453300E}"/>
              </a:ext>
            </a:extLst>
          </p:cNvPr>
          <p:cNvSpPr/>
          <p:nvPr/>
        </p:nvSpPr>
        <p:spPr>
          <a:xfrm>
            <a:off x="3167586" y="3310882"/>
            <a:ext cx="3135655" cy="752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Open Sans"/>
                <a:ea typeface="Open Sans"/>
              </a:rPr>
              <a:t>ПСИХОЛОГИЧЕСКИЕ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CustomShape 3">
            <a:extLst>
              <a:ext uri="{FF2B5EF4-FFF2-40B4-BE49-F238E27FC236}">
                <a16:creationId xmlns="" xmlns:a16="http://schemas.microsoft.com/office/drawing/2014/main" id="{3E1D5151-FB9F-4B6F-B588-28C0A25998FD}"/>
              </a:ext>
            </a:extLst>
          </p:cNvPr>
          <p:cNvSpPr/>
          <p:nvPr/>
        </p:nvSpPr>
        <p:spPr>
          <a:xfrm>
            <a:off x="2547468" y="4259124"/>
            <a:ext cx="3865577" cy="964799"/>
          </a:xfrm>
          <a:prstGeom prst="rect">
            <a:avLst/>
          </a:prstGeom>
          <a:ln/>
          <a:effectLst>
            <a:glow rad="101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sp>
      <p:sp>
        <p:nvSpPr>
          <p:cNvPr id="40" name="CustomShape 14">
            <a:extLst>
              <a:ext uri="{FF2B5EF4-FFF2-40B4-BE49-F238E27FC236}">
                <a16:creationId xmlns="" xmlns:a16="http://schemas.microsoft.com/office/drawing/2014/main" id="{7A391EF0-1DBF-4846-92AB-EEF4D5B40D57}"/>
              </a:ext>
            </a:extLst>
          </p:cNvPr>
          <p:cNvSpPr/>
          <p:nvPr/>
        </p:nvSpPr>
        <p:spPr>
          <a:xfrm>
            <a:off x="2547468" y="4270554"/>
            <a:ext cx="3974479" cy="107055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85750" lvl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spc="-1" dirty="0">
                <a:solidFill>
                  <a:srgbClr val="003F80"/>
                </a:solidFill>
                <a:uFill>
                  <a:solidFill>
                    <a:srgbClr val="FFFFFF"/>
                  </a:solidFill>
                </a:uFill>
                <a:latin typeface="Open Sans"/>
                <a:ea typeface="DejaVu Sans"/>
              </a:rPr>
              <a:t>Нервно-эмоциональное перенапряжение</a:t>
            </a:r>
          </a:p>
          <a:p>
            <a:pPr marL="285750" lvl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spc="-1" dirty="0">
                <a:solidFill>
                  <a:srgbClr val="003F80"/>
                </a:solidFill>
                <a:uFill>
                  <a:solidFill>
                    <a:srgbClr val="FFFFFF"/>
                  </a:solidFill>
                </a:uFill>
                <a:latin typeface="Open Sans"/>
                <a:ea typeface="DejaVu Sans"/>
              </a:rPr>
              <a:t>Работа в условиях дефицита времени</a:t>
            </a:r>
          </a:p>
          <a:p>
            <a:pPr marL="285750" lvl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spc="-1" dirty="0">
                <a:solidFill>
                  <a:srgbClr val="003F80"/>
                </a:solidFill>
                <a:uFill>
                  <a:solidFill>
                    <a:srgbClr val="FFFFFF"/>
                  </a:solidFill>
                </a:uFill>
                <a:latin typeface="Open Sans"/>
                <a:ea typeface="DejaVu Sans"/>
              </a:rPr>
              <a:t>Внештатные ситуации</a:t>
            </a:r>
          </a:p>
        </p:txBody>
      </p:sp>
      <p:cxnSp>
        <p:nvCxnSpPr>
          <p:cNvPr id="26" name="Прямая со стрелкой 25">
            <a:extLst>
              <a:ext uri="{FF2B5EF4-FFF2-40B4-BE49-F238E27FC236}">
                <a16:creationId xmlns="" xmlns:a16="http://schemas.microsoft.com/office/drawing/2014/main" id="{C52AE278-F9E1-47B2-B124-08A60092CB17}"/>
              </a:ext>
            </a:extLst>
          </p:cNvPr>
          <p:cNvCxnSpPr>
            <a:cxnSpLocks/>
          </p:cNvCxnSpPr>
          <p:nvPr/>
        </p:nvCxnSpPr>
        <p:spPr>
          <a:xfrm>
            <a:off x="4372824" y="4006717"/>
            <a:ext cx="0" cy="275731"/>
          </a:xfrm>
          <a:prstGeom prst="straightConnector1">
            <a:avLst/>
          </a:prstGeom>
          <a:ln>
            <a:tailEnd type="triangle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CustomShape 1">
            <a:extLst>
              <a:ext uri="{FF2B5EF4-FFF2-40B4-BE49-F238E27FC236}">
                <a16:creationId xmlns="" xmlns:a16="http://schemas.microsoft.com/office/drawing/2014/main" id="{5904D90B-D696-44E5-B45B-58B11347C0A9}"/>
              </a:ext>
            </a:extLst>
          </p:cNvPr>
          <p:cNvSpPr/>
          <p:nvPr/>
        </p:nvSpPr>
        <p:spPr>
          <a:xfrm>
            <a:off x="6833880" y="5877720"/>
            <a:ext cx="205596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7B381991-0AED-4705-896D-0ED2710F99AC}" type="slidenum">
              <a:rPr lang="ru-RU" sz="1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Open Sans"/>
                <a:ea typeface="Open Sans"/>
              </a:rPr>
              <a:pPr algn="r">
                <a:lnSpc>
                  <a:spcPct val="100000"/>
                </a:lnSpc>
              </a:pPr>
              <a:t>9</a:t>
            </a:fld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4435112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13944</TotalTime>
  <Words>1118</Words>
  <Application>Microsoft Office PowerPoint</Application>
  <PresentationFormat>Экран (4:3)</PresentationFormat>
  <Paragraphs>198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Office Theme</vt:lpstr>
      <vt:lpstr>Office Theme</vt:lpstr>
      <vt:lpstr>Office Theme</vt:lpstr>
      <vt:lpstr>Слайд 1</vt:lpstr>
      <vt:lpstr>Слайд 2</vt:lpstr>
      <vt:lpstr>Слайд 3</vt:lpstr>
      <vt:lpstr>Слайд 4</vt:lpstr>
      <vt:lpstr>Слайд 5</vt:lpstr>
      <vt:lpstr>Причины смертности по нозологиям за 2017 год </vt:lpstr>
      <vt:lpstr>Слайд 7</vt:lpstr>
      <vt:lpstr>Слайд 8</vt:lpstr>
      <vt:lpstr>Слайд 9</vt:lpstr>
      <vt:lpstr>Слайд 10</vt:lpstr>
      <vt:lpstr>Слайд 11</vt:lpstr>
      <vt:lpstr>Популяционная стратегия</vt:lpstr>
      <vt:lpstr>Слайд 13</vt:lpstr>
      <vt:lpstr>Целевая комплексная программа по снижению заболеваемости и предотвращению смертности от болезней системы кровообращения работников ОАО «РЖД»  </vt:lpstr>
      <vt:lpstr>Слайд 15</vt:lpstr>
      <vt:lpstr>Программа снижения смертности от сердечно-сосудистых заболеваний работников ОАО «РЖД» на Свердловской железной дороге   </vt:lpstr>
      <vt:lpstr>Слайд 17</vt:lpstr>
      <vt:lpstr>Структурные подразделения ЧУЗ «КБ «РЖД-Медицина» г. Пермь</vt:lpstr>
      <vt:lpstr>Слайд 19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РЖД-Медицина</dc:creator>
  <dc:description/>
  <cp:lastModifiedBy>Лузина Светлана Владимировна</cp:lastModifiedBy>
  <cp:revision>537</cp:revision>
  <dcterms:created xsi:type="dcterms:W3CDTF">2016-12-07T16:45:12Z</dcterms:created>
  <dcterms:modified xsi:type="dcterms:W3CDTF">2018-11-19T12:09:11Z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Company">
    <vt:lpwstr>SPecialiST RePack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7</vt:i4>
  </property>
  <property fmtid="{D5CDD505-2E9C-101B-9397-08002B2CF9AE}" pid="9" name="PresentationFormat">
    <vt:lpwstr>Экран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11</vt:i4>
  </property>
</Properties>
</file>