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3" r:id="rId37"/>
    <p:sldId id="291" r:id="rId38"/>
    <p:sldId id="292" r:id="rId3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88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624365-84E3-7549-B977-AFFD4E5D6FA6}" type="doc">
      <dgm:prSet loTypeId="urn:microsoft.com/office/officeart/2005/8/layout/list1" loCatId="" qsTypeId="urn:microsoft.com/office/officeart/2005/8/quickstyle/simple3" qsCatId="simple" csTypeId="urn:microsoft.com/office/officeart/2005/8/colors/accent1_2#1" csCatId="accent1" phldr="1"/>
      <dgm:spPr/>
      <dgm:t>
        <a:bodyPr/>
        <a:lstStyle/>
        <a:p>
          <a:endParaRPr lang="ru-RU"/>
        </a:p>
      </dgm:t>
    </dgm:pt>
    <dgm:pt modelId="{E2A97C3F-B3EC-2445-800E-CB694EEF4B54}">
      <dgm:prSet phldrT="[Текст]" custT="1"/>
      <dgm:spPr>
        <a:xfrm>
          <a:off x="1392758" y="508884"/>
          <a:ext cx="5000090" cy="867462"/>
        </a:xfr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lIns="36000" rIns="36000"/>
        <a:lstStyle/>
        <a:p>
          <a:r>
            <a:rPr kumimoji="0" lang="ru-RU" altLang="ru-RU" sz="2400" b="0" i="0" u="none" strike="noStrike" cap="none" normalizeH="0" baseline="0" dirty="0">
              <a:ln>
                <a:noFill/>
              </a:ln>
              <a:solidFill>
                <a:schemeClr val="tx1"/>
              </a:solidFill>
              <a:effectLst/>
              <a:latin typeface="+mn-lt"/>
              <a:cs typeface="Arial" pitchFamily="34" charset="0"/>
            </a:rPr>
            <a:t>Франция, Испания, Дания , Нидерланды, Швейцария</a:t>
          </a:r>
          <a:endParaRPr lang="ru-RU" sz="2400" dirty="0">
            <a:solidFill>
              <a:sysClr val="windowText" lastClr="000000"/>
            </a:solidFill>
            <a:latin typeface="+mn-lt"/>
            <a:ea typeface="+mn-ea"/>
            <a:cs typeface="Arial"/>
          </a:endParaRPr>
        </a:p>
      </dgm:t>
    </dgm:pt>
    <dgm:pt modelId="{4DC5E95D-DC0D-BF42-9891-21420F34DC3F}" type="parTrans" cxnId="{58B60B9A-5142-054C-9F07-D231DD8B6F2F}">
      <dgm:prSet/>
      <dgm:spPr/>
      <dgm:t>
        <a:bodyPr/>
        <a:lstStyle/>
        <a:p>
          <a:endParaRPr lang="ru-RU"/>
        </a:p>
      </dgm:t>
    </dgm:pt>
    <dgm:pt modelId="{E14F1D95-2DED-A940-A66E-58AF4E7D2891}" type="sibTrans" cxnId="{58B60B9A-5142-054C-9F07-D231DD8B6F2F}">
      <dgm:prSet/>
      <dgm:spPr/>
      <dgm:t>
        <a:bodyPr/>
        <a:lstStyle/>
        <a:p>
          <a:endParaRPr lang="ru-RU"/>
        </a:p>
      </dgm:t>
    </dgm:pt>
    <dgm:pt modelId="{FB57E0DA-697E-1842-ABF4-39F824494ED5}">
      <dgm:prSet phldrT="[Текст]" custT="1"/>
      <dgm:spPr>
        <a:xfrm>
          <a:off x="1378752" y="1714187"/>
          <a:ext cx="5014096" cy="1795798"/>
        </a:xfrm>
        <a:solidFill>
          <a:srgbClr val="A80000">
            <a:alpha val="81961"/>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lnSpc>
              <a:spcPct val="100000"/>
            </a:lnSpc>
          </a:pPr>
          <a:r>
            <a:rPr kumimoji="0" lang="ru-RU" altLang="ru-RU" sz="2400" b="0" i="0" u="none" strike="noStrike" cap="none" normalizeH="0" baseline="0" dirty="0">
              <a:ln>
                <a:noFill/>
              </a:ln>
              <a:solidFill>
                <a:schemeClr val="tx1"/>
              </a:solidFill>
              <a:effectLst/>
              <a:latin typeface="+mn-lt"/>
              <a:cs typeface="Arial" pitchFamily="34" charset="0"/>
            </a:rPr>
            <a:t>Молдова, Кыргызстан, Македония, </a:t>
          </a:r>
          <a:endParaRPr kumimoji="0" lang="ru-RU" altLang="ru-RU" sz="2400" b="0" i="0" u="none" strike="noStrike" cap="none" normalizeH="0" baseline="0" dirty="0" smtClean="0">
            <a:ln>
              <a:noFill/>
            </a:ln>
            <a:solidFill>
              <a:schemeClr val="tx1"/>
            </a:solidFill>
            <a:effectLst/>
            <a:latin typeface="+mn-lt"/>
            <a:cs typeface="Arial" pitchFamily="34" charset="0"/>
          </a:endParaRPr>
        </a:p>
        <a:p>
          <a:pPr algn="ctr">
            <a:lnSpc>
              <a:spcPct val="100000"/>
            </a:lnSpc>
          </a:pPr>
          <a:r>
            <a:rPr kumimoji="0" lang="ru-RU" altLang="ru-RU" sz="2400" b="0" i="0" u="none" strike="noStrike" cap="none" normalizeH="0" baseline="0" dirty="0" smtClean="0">
              <a:ln>
                <a:noFill/>
              </a:ln>
              <a:solidFill>
                <a:schemeClr val="tx1"/>
              </a:solidFill>
              <a:effectLst/>
              <a:latin typeface="+mn-lt"/>
              <a:cs typeface="Arial" pitchFamily="34" charset="0"/>
            </a:rPr>
            <a:t>Украина</a:t>
          </a:r>
          <a:r>
            <a:rPr kumimoji="0" lang="ru-RU" altLang="ru-RU" sz="2400" b="0" i="0" u="none" strike="noStrike" cap="none" normalizeH="0" baseline="0" dirty="0">
              <a:ln>
                <a:noFill/>
              </a:ln>
              <a:solidFill>
                <a:schemeClr val="tx1"/>
              </a:solidFill>
              <a:effectLst/>
              <a:latin typeface="+mn-lt"/>
              <a:cs typeface="Arial" pitchFamily="34" charset="0"/>
            </a:rPr>
            <a:t>, Узбекистан и Туркменистан</a:t>
          </a:r>
          <a:endParaRPr lang="ru-RU" sz="2400" dirty="0">
            <a:solidFill>
              <a:schemeClr val="tx1"/>
            </a:solidFill>
            <a:latin typeface="+mn-lt"/>
            <a:ea typeface="+mn-ea"/>
            <a:cs typeface="Arial"/>
          </a:endParaRPr>
        </a:p>
      </dgm:t>
    </dgm:pt>
    <dgm:pt modelId="{2EFDB8E8-3A04-8B43-9167-003956975765}" type="parTrans" cxnId="{3B1B00C8-EF31-AA49-81A6-38BDFED67574}">
      <dgm:prSet/>
      <dgm:spPr/>
      <dgm:t>
        <a:bodyPr/>
        <a:lstStyle/>
        <a:p>
          <a:endParaRPr lang="ru-RU"/>
        </a:p>
      </dgm:t>
    </dgm:pt>
    <dgm:pt modelId="{8C85584C-9204-5848-B237-6567297C4295}" type="sibTrans" cxnId="{3B1B00C8-EF31-AA49-81A6-38BDFED67574}">
      <dgm:prSet/>
      <dgm:spPr/>
      <dgm:t>
        <a:bodyPr/>
        <a:lstStyle/>
        <a:p>
          <a:endParaRPr lang="ru-RU"/>
        </a:p>
      </dgm:t>
    </dgm:pt>
    <dgm:pt modelId="{956A08D9-DFC9-CF42-A045-6B7249AE3812}" type="pres">
      <dgm:prSet presAssocID="{D1624365-84E3-7549-B977-AFFD4E5D6FA6}" presName="linear" presStyleCnt="0">
        <dgm:presLayoutVars>
          <dgm:dir/>
          <dgm:animLvl val="lvl"/>
          <dgm:resizeHandles val="exact"/>
        </dgm:presLayoutVars>
      </dgm:prSet>
      <dgm:spPr/>
      <dgm:t>
        <a:bodyPr/>
        <a:lstStyle/>
        <a:p>
          <a:endParaRPr lang="ru-RU"/>
        </a:p>
      </dgm:t>
    </dgm:pt>
    <dgm:pt modelId="{B2DCB5F1-E308-1445-9CF5-186F6B32E686}" type="pres">
      <dgm:prSet presAssocID="{E2A97C3F-B3EC-2445-800E-CB694EEF4B54}" presName="parentLin" presStyleCnt="0"/>
      <dgm:spPr/>
    </dgm:pt>
    <dgm:pt modelId="{7ED3E07D-4344-134F-B87B-253C227EE1D7}" type="pres">
      <dgm:prSet presAssocID="{E2A97C3F-B3EC-2445-800E-CB694EEF4B54}" presName="parentLeftMargin" presStyleLbl="node1" presStyleIdx="0" presStyleCnt="2"/>
      <dgm:spPr>
        <a:prstGeom prst="roundRect">
          <a:avLst/>
        </a:prstGeom>
      </dgm:spPr>
      <dgm:t>
        <a:bodyPr/>
        <a:lstStyle/>
        <a:p>
          <a:endParaRPr lang="ru-RU"/>
        </a:p>
      </dgm:t>
    </dgm:pt>
    <dgm:pt modelId="{9F56F0FF-FBB9-204C-BD29-97974F365B75}" type="pres">
      <dgm:prSet presAssocID="{E2A97C3F-B3EC-2445-800E-CB694EEF4B54}" presName="parentText" presStyleLbl="node1" presStyleIdx="0" presStyleCnt="2" custScaleX="99065" custScaleY="92888" custLinFactX="32046" custLinFactNeighborX="100000" custLinFactNeighborY="49312">
        <dgm:presLayoutVars>
          <dgm:chMax val="0"/>
          <dgm:bulletEnabled val="1"/>
        </dgm:presLayoutVars>
      </dgm:prSet>
      <dgm:spPr/>
      <dgm:t>
        <a:bodyPr/>
        <a:lstStyle/>
        <a:p>
          <a:endParaRPr lang="ru-RU"/>
        </a:p>
      </dgm:t>
    </dgm:pt>
    <dgm:pt modelId="{E7FB66C7-188F-7F4B-ACF4-95BB02EE4C53}" type="pres">
      <dgm:prSet presAssocID="{E2A97C3F-B3EC-2445-800E-CB694EEF4B54}" presName="negativeSpace" presStyleCnt="0"/>
      <dgm:spPr/>
    </dgm:pt>
    <dgm:pt modelId="{C02269E2-B983-5540-BCA6-5FA0ECA781B2}" type="pres">
      <dgm:prSet presAssocID="{E2A97C3F-B3EC-2445-800E-CB694EEF4B54}" presName="childText" presStyleLbl="conFgAcc1" presStyleIdx="0" presStyleCnt="2" custScaleY="121291" custLinFactNeighborX="155">
        <dgm:presLayoutVars>
          <dgm:bulletEnabled val="1"/>
        </dgm:presLayoutVars>
      </dgm:prSet>
      <dgm:spPr>
        <a:xfrm>
          <a:off x="0" y="302839"/>
          <a:ext cx="6392848" cy="980598"/>
        </a:xfrm>
        <a:prstGeom prst="rect">
          <a:avLst/>
        </a:prstGeom>
        <a:gradFill flip="none" rotWithShape="1">
          <a:gsLst>
            <a:gs pos="0">
              <a:srgbClr val="00FF00">
                <a:alpha val="61000"/>
              </a:srgbClr>
            </a:gs>
            <a:gs pos="100000">
              <a:srgbClr val="FFFFFF">
                <a:alpha val="90000"/>
              </a:srgbClr>
            </a:gs>
          </a:gsLst>
          <a:path path="rect">
            <a:fillToRect l="100000" t="100000"/>
          </a:path>
          <a:tileRect r="-100000" b="-100000"/>
        </a:gradFill>
        <a:ln w="9525" cap="flat" cmpd="sng" algn="ctr">
          <a:solidFill>
            <a:srgbClr val="80B606">
              <a:hueOff val="0"/>
              <a:satOff val="0"/>
              <a:lumOff val="0"/>
              <a:alphaOff val="0"/>
            </a:srgbClr>
          </a:solidFill>
          <a:prstDash val="solid"/>
        </a:ln>
        <a:effectLst/>
      </dgm:spPr>
    </dgm:pt>
    <dgm:pt modelId="{77680F27-C031-5740-9D28-1BAB34D5E5C4}" type="pres">
      <dgm:prSet presAssocID="{E14F1D95-2DED-A940-A66E-58AF4E7D2891}" presName="spaceBetweenRectangles" presStyleCnt="0"/>
      <dgm:spPr/>
    </dgm:pt>
    <dgm:pt modelId="{F6263475-A7E1-E64E-84EA-5791353FD912}" type="pres">
      <dgm:prSet presAssocID="{FB57E0DA-697E-1842-ABF4-39F824494ED5}" presName="parentLin" presStyleCnt="0"/>
      <dgm:spPr/>
    </dgm:pt>
    <dgm:pt modelId="{6724BE8C-61CF-8C4D-A879-2EE3C2B2CC9D}" type="pres">
      <dgm:prSet presAssocID="{FB57E0DA-697E-1842-ABF4-39F824494ED5}" presName="parentLeftMargin" presStyleLbl="node1" presStyleIdx="0" presStyleCnt="2"/>
      <dgm:spPr>
        <a:prstGeom prst="roundRect">
          <a:avLst/>
        </a:prstGeom>
      </dgm:spPr>
      <dgm:t>
        <a:bodyPr/>
        <a:lstStyle/>
        <a:p>
          <a:endParaRPr lang="ru-RU"/>
        </a:p>
      </dgm:t>
    </dgm:pt>
    <dgm:pt modelId="{B1433688-16F9-8848-936B-73040005A3B8}" type="pres">
      <dgm:prSet presAssocID="{FB57E0DA-697E-1842-ABF4-39F824494ED5}" presName="parentText" presStyleLbl="node1" presStyleIdx="1" presStyleCnt="2" custScaleX="98021" custScaleY="113206" custLinFactX="30521" custLinFactNeighborX="100000" custLinFactNeighborY="12505">
        <dgm:presLayoutVars>
          <dgm:chMax val="0"/>
          <dgm:bulletEnabled val="1"/>
        </dgm:presLayoutVars>
      </dgm:prSet>
      <dgm:spPr/>
      <dgm:t>
        <a:bodyPr/>
        <a:lstStyle/>
        <a:p>
          <a:endParaRPr lang="ru-RU"/>
        </a:p>
      </dgm:t>
    </dgm:pt>
    <dgm:pt modelId="{A9851B54-97FF-6043-B7D4-DA31FBD248D2}" type="pres">
      <dgm:prSet presAssocID="{FB57E0DA-697E-1842-ABF4-39F824494ED5}" presName="negativeSpace" presStyleCnt="0"/>
      <dgm:spPr/>
    </dgm:pt>
    <dgm:pt modelId="{A98C8138-0D38-2340-8C8F-A935CA1A78A7}" type="pres">
      <dgm:prSet presAssocID="{FB57E0DA-697E-1842-ABF4-39F824494ED5}" presName="childText" presStyleLbl="conFgAcc1" presStyleIdx="1" presStyleCnt="2" custScaleY="129483" custLinFactY="-88" custLinFactNeighborY="-100000">
        <dgm:presLayoutVars>
          <dgm:bulletEnabled val="1"/>
        </dgm:presLayoutVars>
      </dgm:prSet>
      <dgm:spPr>
        <a:xfrm>
          <a:off x="0" y="1758066"/>
          <a:ext cx="6392848" cy="1465954"/>
        </a:xfrm>
        <a:prstGeom prst="rect">
          <a:avLst/>
        </a:prstGeom>
        <a:gradFill flip="none" rotWithShape="1">
          <a:gsLst>
            <a:gs pos="61000">
              <a:srgbClr val="FF0000">
                <a:alpha val="45000"/>
              </a:srgbClr>
            </a:gs>
            <a:gs pos="99000">
              <a:srgbClr val="FFFFFF">
                <a:alpha val="45000"/>
              </a:srgbClr>
            </a:gs>
          </a:gsLst>
          <a:path path="rect">
            <a:fillToRect l="100000" t="100000"/>
          </a:path>
          <a:tileRect r="-100000" b="-100000"/>
        </a:gradFill>
        <a:ln w="9525" cap="flat" cmpd="sng" algn="ctr">
          <a:solidFill>
            <a:srgbClr val="80B606">
              <a:hueOff val="0"/>
              <a:satOff val="0"/>
              <a:lumOff val="0"/>
              <a:alphaOff val="0"/>
            </a:srgbClr>
          </a:solidFill>
          <a:prstDash val="solid"/>
        </a:ln>
        <a:effectLst/>
      </dgm:spPr>
    </dgm:pt>
  </dgm:ptLst>
  <dgm:cxnLst>
    <dgm:cxn modelId="{3B1B00C8-EF31-AA49-81A6-38BDFED67574}" srcId="{D1624365-84E3-7549-B977-AFFD4E5D6FA6}" destId="{FB57E0DA-697E-1842-ABF4-39F824494ED5}" srcOrd="1" destOrd="0" parTransId="{2EFDB8E8-3A04-8B43-9167-003956975765}" sibTransId="{8C85584C-9204-5848-B237-6567297C4295}"/>
    <dgm:cxn modelId="{58B60B9A-5142-054C-9F07-D231DD8B6F2F}" srcId="{D1624365-84E3-7549-B977-AFFD4E5D6FA6}" destId="{E2A97C3F-B3EC-2445-800E-CB694EEF4B54}" srcOrd="0" destOrd="0" parTransId="{4DC5E95D-DC0D-BF42-9891-21420F34DC3F}" sibTransId="{E14F1D95-2DED-A940-A66E-58AF4E7D2891}"/>
    <dgm:cxn modelId="{76CCC07A-65BF-4FC7-A8C2-9F9A618ECF29}" type="presOf" srcId="{D1624365-84E3-7549-B977-AFFD4E5D6FA6}" destId="{956A08D9-DFC9-CF42-A045-6B7249AE3812}" srcOrd="0" destOrd="0" presId="urn:microsoft.com/office/officeart/2005/8/layout/list1"/>
    <dgm:cxn modelId="{D2C023DB-8FF8-47FE-A5D6-20CB9551285B}" type="presOf" srcId="{E2A97C3F-B3EC-2445-800E-CB694EEF4B54}" destId="{9F56F0FF-FBB9-204C-BD29-97974F365B75}" srcOrd="1" destOrd="0" presId="urn:microsoft.com/office/officeart/2005/8/layout/list1"/>
    <dgm:cxn modelId="{FC369987-FF15-40E1-AD15-AAFB4580CC22}" type="presOf" srcId="{E2A97C3F-B3EC-2445-800E-CB694EEF4B54}" destId="{7ED3E07D-4344-134F-B87B-253C227EE1D7}" srcOrd="0" destOrd="0" presId="urn:microsoft.com/office/officeart/2005/8/layout/list1"/>
    <dgm:cxn modelId="{2992F2B9-8127-4CBC-88D3-C5C424F28354}" type="presOf" srcId="{FB57E0DA-697E-1842-ABF4-39F824494ED5}" destId="{B1433688-16F9-8848-936B-73040005A3B8}" srcOrd="1" destOrd="0" presId="urn:microsoft.com/office/officeart/2005/8/layout/list1"/>
    <dgm:cxn modelId="{E98AB513-8D39-4B2A-9CF1-A060FC7C39F1}" type="presOf" srcId="{FB57E0DA-697E-1842-ABF4-39F824494ED5}" destId="{6724BE8C-61CF-8C4D-A879-2EE3C2B2CC9D}" srcOrd="0" destOrd="0" presId="urn:microsoft.com/office/officeart/2005/8/layout/list1"/>
    <dgm:cxn modelId="{FEA01D2E-F6F1-4368-835E-CAA0571FCEE8}" type="presParOf" srcId="{956A08D9-DFC9-CF42-A045-6B7249AE3812}" destId="{B2DCB5F1-E308-1445-9CF5-186F6B32E686}" srcOrd="0" destOrd="0" presId="urn:microsoft.com/office/officeart/2005/8/layout/list1"/>
    <dgm:cxn modelId="{A565750D-8C56-4A11-A9A6-4C4F537F18E9}" type="presParOf" srcId="{B2DCB5F1-E308-1445-9CF5-186F6B32E686}" destId="{7ED3E07D-4344-134F-B87B-253C227EE1D7}" srcOrd="0" destOrd="0" presId="urn:microsoft.com/office/officeart/2005/8/layout/list1"/>
    <dgm:cxn modelId="{DDCBE773-1863-46E6-894A-E2B0C84E2DC3}" type="presParOf" srcId="{B2DCB5F1-E308-1445-9CF5-186F6B32E686}" destId="{9F56F0FF-FBB9-204C-BD29-97974F365B75}" srcOrd="1" destOrd="0" presId="urn:microsoft.com/office/officeart/2005/8/layout/list1"/>
    <dgm:cxn modelId="{28C6B821-28AF-44BB-8FAB-F92630487AB9}" type="presParOf" srcId="{956A08D9-DFC9-CF42-A045-6B7249AE3812}" destId="{E7FB66C7-188F-7F4B-ACF4-95BB02EE4C53}" srcOrd="1" destOrd="0" presId="urn:microsoft.com/office/officeart/2005/8/layout/list1"/>
    <dgm:cxn modelId="{7BE011FA-1F89-43B3-8FF5-0B831F662182}" type="presParOf" srcId="{956A08D9-DFC9-CF42-A045-6B7249AE3812}" destId="{C02269E2-B983-5540-BCA6-5FA0ECA781B2}" srcOrd="2" destOrd="0" presId="urn:microsoft.com/office/officeart/2005/8/layout/list1"/>
    <dgm:cxn modelId="{4ABEC9D5-60FD-4413-943B-B161459EB373}" type="presParOf" srcId="{956A08D9-DFC9-CF42-A045-6B7249AE3812}" destId="{77680F27-C031-5740-9D28-1BAB34D5E5C4}" srcOrd="3" destOrd="0" presId="urn:microsoft.com/office/officeart/2005/8/layout/list1"/>
    <dgm:cxn modelId="{23E38E8A-E115-4827-8797-828FE4ABD2C0}" type="presParOf" srcId="{956A08D9-DFC9-CF42-A045-6B7249AE3812}" destId="{F6263475-A7E1-E64E-84EA-5791353FD912}" srcOrd="4" destOrd="0" presId="urn:microsoft.com/office/officeart/2005/8/layout/list1"/>
    <dgm:cxn modelId="{161B7C76-46F9-4396-AD81-B38270EA95F5}" type="presParOf" srcId="{F6263475-A7E1-E64E-84EA-5791353FD912}" destId="{6724BE8C-61CF-8C4D-A879-2EE3C2B2CC9D}" srcOrd="0" destOrd="0" presId="urn:microsoft.com/office/officeart/2005/8/layout/list1"/>
    <dgm:cxn modelId="{8C1D5ACA-3752-4189-8A80-7CEDCBED2FD7}" type="presParOf" srcId="{F6263475-A7E1-E64E-84EA-5791353FD912}" destId="{B1433688-16F9-8848-936B-73040005A3B8}" srcOrd="1" destOrd="0" presId="urn:microsoft.com/office/officeart/2005/8/layout/list1"/>
    <dgm:cxn modelId="{39BA847A-73F1-4535-91A8-0206D2319BD8}" type="presParOf" srcId="{956A08D9-DFC9-CF42-A045-6B7249AE3812}" destId="{A9851B54-97FF-6043-B7D4-DA31FBD248D2}" srcOrd="5" destOrd="0" presId="urn:microsoft.com/office/officeart/2005/8/layout/list1"/>
    <dgm:cxn modelId="{6E59EB11-5F1A-4D92-8B1D-1450B914F2D7}" type="presParOf" srcId="{956A08D9-DFC9-CF42-A045-6B7249AE3812}" destId="{A98C8138-0D38-2340-8C8F-A935CA1A78A7}"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13316"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F86F861-6F6E-45E6-A1E3-7237454280F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CC22E226-ADF0-47BE-9863-0D29249DC764}" type="slidenum">
              <a:rPr lang="ru-RU" smtClean="0"/>
              <a:pPr/>
              <a:t>2</a:t>
            </a:fld>
            <a:endParaRPr lang="ru-RU" smtClean="0"/>
          </a:p>
        </p:txBody>
      </p:sp>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xfrm>
            <a:off x="914400" y="4343400"/>
            <a:ext cx="5029200" cy="4114800"/>
          </a:xfrm>
          <a:noFill/>
          <a:ln/>
        </p:spPr>
        <p:txBody>
          <a:bodyPr/>
          <a:lstStyle/>
          <a:p>
            <a:pPr eaLnBrk="1" hangingPunct="1">
              <a:spcBef>
                <a:spcPct val="0"/>
              </a:spcBef>
            </a:pPr>
            <a:endParaRPr lang="ru-RU" smtClean="0"/>
          </a:p>
        </p:txBody>
      </p:sp>
      <p:sp>
        <p:nvSpPr>
          <p:cNvPr id="1638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7A4CA0C-E481-4E2E-8B35-3051F3D07BFB}" type="slidenum">
              <a:rPr lang="ru-RU" sz="1200">
                <a:latin typeface="Times New Roman" pitchFamily="18" charset="0"/>
              </a:rPr>
              <a:pPr algn="r" eaLnBrk="0" hangingPunct="0"/>
              <a:t>2</a:t>
            </a:fld>
            <a:endParaRPr lang="ru-RU"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7757A1F2-6ADE-4236-9616-4D48DA07A4A8}" type="slidenum">
              <a:rPr lang="ru-RU" smtClean="0"/>
              <a:pPr/>
              <a:t>3</a:t>
            </a:fld>
            <a:endParaRPr lang="ru-RU" smtClean="0"/>
          </a:p>
        </p:txBody>
      </p:sp>
      <p:sp>
        <p:nvSpPr>
          <p:cNvPr id="18434" name="Образ слайда 1"/>
          <p:cNvSpPr>
            <a:spLocks noGrp="1" noRot="1" noChangeAspect="1" noTextEdit="1"/>
          </p:cNvSpPr>
          <p:nvPr>
            <p:ph type="sldImg"/>
          </p:nvPr>
        </p:nvSpPr>
        <p:spPr>
          <a:ln/>
        </p:spPr>
      </p:sp>
      <p:sp>
        <p:nvSpPr>
          <p:cNvPr id="18435" name="Заметки 2"/>
          <p:cNvSpPr>
            <a:spLocks noGrp="1"/>
          </p:cNvSpPr>
          <p:nvPr>
            <p:ph type="body" idx="1"/>
          </p:nvPr>
        </p:nvSpPr>
        <p:spPr>
          <a:xfrm>
            <a:off x="914400" y="4344988"/>
            <a:ext cx="5029200" cy="868362"/>
          </a:xfrm>
          <a:noFill/>
          <a:ln/>
        </p:spPr>
        <p:txBody>
          <a:bodyPr/>
          <a:lstStyle/>
          <a:p>
            <a:pPr eaLnBrk="1" hangingPunct="1">
              <a:spcBef>
                <a:spcPct val="0"/>
              </a:spcBef>
            </a:pPr>
            <a:r>
              <a:rPr lang="en-US" altLang="ru-RU" smtClean="0"/>
              <a:t>The Program is supported by IAS/Pfizer Independent Gran for Learning &amp; Change</a:t>
            </a:r>
          </a:p>
          <a:p>
            <a:pPr eaLnBrk="1" hangingPunct="1">
              <a:spcBef>
                <a:spcPct val="0"/>
              </a:spcBef>
            </a:pPr>
            <a:r>
              <a:rPr lang="en-US" altLang="ru-RU" smtClean="0"/>
              <a:t>Un terms AstraZeneca research</a:t>
            </a:r>
          </a:p>
          <a:p>
            <a:pPr eaLnBrk="1" hangingPunct="1">
              <a:spcBef>
                <a:spcPct val="0"/>
              </a:spcBef>
            </a:pPr>
            <a:r>
              <a:rPr lang="en-US" altLang="ru-RU" smtClean="0"/>
              <a:t>And AMgen</a:t>
            </a:r>
            <a:endParaRPr lang="ru-RU" altLang="ru-RU" smtClean="0"/>
          </a:p>
        </p:txBody>
      </p:sp>
      <p:sp>
        <p:nvSpPr>
          <p:cNvPr id="18436" name="Номер слайда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954C7501-8038-4D35-AA74-8173B1F79D7D}" type="slidenum">
              <a:rPr lang="ru-RU" altLang="ru-RU" sz="1200">
                <a:latin typeface="Times New Roman" pitchFamily="18" charset="0"/>
              </a:rPr>
              <a:pPr algn="r" eaLnBrk="0" hangingPunct="0"/>
              <a:t>3</a:t>
            </a:fld>
            <a:endParaRPr lang="ru-RU" altLang="ru-RU"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804CE621-D6FC-4D59-818C-EA0ED088794F}" type="slidenum">
              <a:rPr lang="ru-RU" smtClean="0"/>
              <a:pPr/>
              <a:t>4</a:t>
            </a:fld>
            <a:endParaRPr lang="ru-RU" smtClean="0"/>
          </a:p>
        </p:txBody>
      </p:sp>
      <p:sp>
        <p:nvSpPr>
          <p:cNvPr id="204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B9E7F09-C14C-4095-8F5E-D6DEF4EEA5F4}" type="slidenum">
              <a:rPr lang="ru-RU" sz="1200"/>
              <a:pPr algn="r"/>
              <a:t>4</a:t>
            </a:fld>
            <a:endParaRPr lang="ru-RU" sz="1200"/>
          </a:p>
        </p:txBody>
      </p:sp>
      <p:sp>
        <p:nvSpPr>
          <p:cNvPr id="20483"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2647" tIns="46324" rIns="92647" bIns="46324" anchor="b"/>
          <a:lstStyle/>
          <a:p>
            <a:pPr algn="r" eaLnBrk="0" hangingPunct="0"/>
            <a:fld id="{B672E640-2099-42DC-81A4-47186A451407}" type="slidenum">
              <a:rPr lang="ru-RU" sz="1200">
                <a:latin typeface="Times New Roman" pitchFamily="18" charset="0"/>
              </a:rPr>
              <a:pPr algn="r" eaLnBrk="0" hangingPunct="0"/>
              <a:t>4</a:t>
            </a:fld>
            <a:endParaRPr lang="ru-RU" sz="1200">
              <a:latin typeface="Times New Roman" pitchFamily="18" charset="0"/>
            </a:endParaRPr>
          </a:p>
        </p:txBody>
      </p:sp>
      <p:sp>
        <p:nvSpPr>
          <p:cNvPr id="20484" name="Rectangle 2"/>
          <p:cNvSpPr>
            <a:spLocks noGrp="1" noRot="1" noChangeAspect="1" noChangeArrowheads="1" noTextEdit="1"/>
          </p:cNvSpPr>
          <p:nvPr>
            <p:ph type="sldImg"/>
          </p:nvPr>
        </p:nvSpPr>
        <p:spPr>
          <a:xfrm>
            <a:off x="1173163" y="720725"/>
            <a:ext cx="4516437" cy="3387725"/>
          </a:xfrm>
          <a:ln/>
        </p:spPr>
      </p:sp>
      <p:sp>
        <p:nvSpPr>
          <p:cNvPr id="297987" name="Rectangle 3"/>
          <p:cNvSpPr>
            <a:spLocks noGrp="1" noChangeArrowheads="1"/>
          </p:cNvSpPr>
          <p:nvPr>
            <p:ph type="body" idx="1"/>
          </p:nvPr>
        </p:nvSpPr>
        <p:spPr>
          <a:xfrm>
            <a:off x="912813" y="4329113"/>
            <a:ext cx="5032375" cy="4106862"/>
          </a:xfrm>
        </p:spPr>
        <p:txBody>
          <a:bodyPr lIns="92647" tIns="46324" rIns="92647" bIns="46324">
            <a:normAutofit/>
          </a:bodyPr>
          <a:lstStyle/>
          <a:p>
            <a:pPr algn="just" eaLnBrk="1" hangingPunct="1">
              <a:defRPr/>
            </a:pPr>
            <a:r>
              <a:rPr lang="ru-RU"/>
              <a:t>Несмотря на существующие трудности профилактики НИЗ, службам здравоохранения необходимо усилить свою деятельность по профилактике заболеваний</a:t>
            </a:r>
            <a:r>
              <a:rPr lang="ru-RU">
                <a:effectLst>
                  <a:outerShdw blurRad="38100" dist="38100" dir="2700000" algn="tl">
                    <a:srgbClr val="C0C0C0"/>
                  </a:outerShdw>
                </a:effectLst>
              </a:rPr>
              <a:t>.</a:t>
            </a:r>
            <a:r>
              <a:rPr lang="ru-RU"/>
              <a:t> Это обосновано тем, что только улучшение диагностики и лечения НИЗ сопровождается увеличением числа больных (так как полностью избавиться от этих заболеваний невозможно), а, следовательно, и к увеличению затрат на здравоохранение. Этот порочный круг можно разорвать с помощью профилактики заболеваний.</a:t>
            </a:r>
          </a:p>
        </p:txBody>
      </p:sp>
      <p:sp>
        <p:nvSpPr>
          <p:cNvPr id="297988" name="Text Box 4"/>
          <p:cNvSpPr txBox="1">
            <a:spLocks noChangeArrowheads="1"/>
          </p:cNvSpPr>
          <p:nvPr/>
        </p:nvSpPr>
        <p:spPr bwMode="auto">
          <a:xfrm>
            <a:off x="1279525" y="3806825"/>
            <a:ext cx="242888" cy="315913"/>
          </a:xfrm>
          <a:prstGeom prst="rect">
            <a:avLst/>
          </a:prstGeom>
          <a:noFill/>
          <a:ln w="9525">
            <a:noFill/>
            <a:miter lim="800000"/>
            <a:headEnd/>
            <a:tailEnd/>
          </a:ln>
          <a:effectLst/>
        </p:spPr>
        <p:txBody>
          <a:bodyPr wrap="none" lIns="92647" tIns="46324" rIns="92647" bIns="46324">
            <a:spAutoFit/>
          </a:bodyPr>
          <a:lstStyle/>
          <a:p>
            <a:pPr eaLnBrk="0" hangingPunct="0">
              <a:defRPr/>
            </a:pPr>
            <a:r>
              <a:rPr lang="ru-RU" sz="1600" b="1" dirty="0">
                <a:solidFill>
                  <a:srgbClr val="CC0000"/>
                </a:solidFill>
                <a:effectLst>
                  <a:outerShdw blurRad="38100" dist="38100" dir="2700000" algn="tl">
                    <a:srgbClr val="C0C0C0"/>
                  </a:outerShdw>
                </a:effectLst>
                <a:latin typeface="Times New Roman" pitchFamily="18" charset="0"/>
                <a:cs typeface="Arial" pitchFamily="34" charset="0"/>
              </a:rPr>
              <a:t> </a:t>
            </a:r>
            <a:endParaRPr lang="ru-RU" sz="2400" dirty="0">
              <a:latin typeface="Times New Roman" pitchFamily="18"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CD558181-F77D-4F74-A915-D144FD94C827}" type="slidenum">
              <a:rPr lang="ru-RU" smtClean="0"/>
              <a:pPr/>
              <a:t>12</a:t>
            </a:fld>
            <a:endParaRPr lang="ru-RU" smtClean="0"/>
          </a:p>
        </p:txBody>
      </p:sp>
      <p:sp>
        <p:nvSpPr>
          <p:cNvPr id="51202"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29B8C334-9D5F-4599-9771-9D43FB450A10}" type="slidenum">
              <a:rPr lang="en-GB" sz="1200">
                <a:latin typeface="Times New Roman" pitchFamily="18" charset="0"/>
              </a:rPr>
              <a:pPr algn="r" eaLnBrk="0" hangingPunct="0"/>
              <a:t>12</a:t>
            </a:fld>
            <a:endParaRPr lang="en-GB" sz="120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14400" y="4343400"/>
            <a:ext cx="5029200" cy="4114800"/>
          </a:xfrm>
          <a:noFill/>
          <a:ln/>
        </p:spPr>
        <p:txBody>
          <a:bodyPr/>
          <a:lstStyle/>
          <a:p>
            <a:pPr eaLnBrk="1" hangingPunct="1"/>
            <a:r>
              <a:rPr lang="en-GB" sz="800" smtClean="0">
                <a:latin typeface="Verdana" pitchFamily="34" charset="0"/>
              </a:rPr>
              <a:t>The World Health Report 2002</a:t>
            </a:r>
            <a:r>
              <a:rPr lang="en-GB" sz="800" baseline="30000" smtClean="0">
                <a:latin typeface="Verdana" pitchFamily="34" charset="0"/>
              </a:rPr>
              <a:t>1</a:t>
            </a:r>
            <a:r>
              <a:rPr lang="en-GB" sz="800" smtClean="0">
                <a:latin typeface="Verdana" pitchFamily="34" charset="0"/>
              </a:rPr>
              <a:t> reported that the top 10 global risk factors for premature death are: childhood and maternal underweight; unsafe sex; high blood pressure; tobacco; alcohol; unsafe water, sanitation and hygiene; high cholesterol; indoor smoke from solid fuels; iron deficiency and overweight/obesity. Together, they account for one-third of global loss of healthy life years (DALY; disability-adjusted life years) annually and about 40 per cent of the 56 million deaths that occur worldwide. The burden from many of the risks is borne almost exclusively by the developing world, while other risks have already become global. </a:t>
            </a:r>
          </a:p>
          <a:p>
            <a:pPr eaLnBrk="1" hangingPunct="1"/>
            <a:r>
              <a:rPr lang="en-GB" sz="800" smtClean="0">
                <a:latin typeface="Verdana" pitchFamily="34" charset="0"/>
              </a:rPr>
              <a:t>The report predicts that unless action is taken, by the year 2020 there will be nine million deaths caused by tobacco, compared to almost five million a year now; five million deaths attributable to overweight and obesity, compared to three million now; that the number of healthy life years lost by underweight children will be 110 million, which, although lower than 130 million now, is still unacceptably high.</a:t>
            </a:r>
          </a:p>
          <a:p>
            <a:pPr eaLnBrk="1" hangingPunct="1"/>
            <a:r>
              <a:rPr lang="en-GB" sz="800" smtClean="0">
                <a:latin typeface="Verdana" pitchFamily="34" charset="0"/>
              </a:rPr>
              <a:t>High cholesterol is estimated to cause about 4.4 million deaths (7.9% of total) and a loss of 40.4 million DALYs (2.8% of total), although its effects often overlap with high blood pressure. This amounts to 18% of strokes and 56% of global ischaemic heart disease.</a:t>
            </a:r>
          </a:p>
          <a:p>
            <a:pPr eaLnBrk="1" hangingPunct="1"/>
            <a:endParaRPr lang="en-GB" sz="800" smtClean="0">
              <a:latin typeface="Verdana" pitchFamily="34" charset="0"/>
            </a:endParaRPr>
          </a:p>
          <a:p>
            <a:pPr eaLnBrk="1" hangingPunct="1"/>
            <a:endParaRPr lang="en-GB" sz="800" smtClean="0">
              <a:latin typeface="Verdana" pitchFamily="34" charset="0"/>
            </a:endParaRPr>
          </a:p>
          <a:p>
            <a:pPr eaLnBrk="1" hangingPunct="1"/>
            <a:r>
              <a:rPr lang="en-GB" sz="800" b="1" smtClean="0">
                <a:latin typeface="Verdana" pitchFamily="34" charset="0"/>
              </a:rPr>
              <a:t>Reference</a:t>
            </a:r>
          </a:p>
          <a:p>
            <a:pPr eaLnBrk="1" hangingPunct="1"/>
            <a:r>
              <a:rPr lang="en-GB" sz="800" smtClean="0">
                <a:latin typeface="Verdana" pitchFamily="34" charset="0"/>
              </a:rPr>
              <a:t>1. World Health Organization. The World Health Report 2002.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2D15923E-D7E9-49A9-9C95-C25A5283AB9B}" type="slidenum">
              <a:rPr lang="ru-RU" smtClean="0"/>
              <a:pPr/>
              <a:t>16</a:t>
            </a:fld>
            <a:endParaRPr lang="ru-RU" smtClean="0"/>
          </a:p>
        </p:txBody>
      </p:sp>
      <p:sp>
        <p:nvSpPr>
          <p:cNvPr id="34818" name="Rectangle 1031"/>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457200"/>
            <a:fld id="{6ADC58FF-722C-4D91-9CD6-811EE8288674}" type="slidenum">
              <a:rPr lang="ru-RU" sz="1200">
                <a:latin typeface="Calibri" pitchFamily="34" charset="0"/>
              </a:rPr>
              <a:pPr algn="r" defTabSz="457200"/>
              <a:t>16</a:t>
            </a:fld>
            <a:endParaRPr lang="ru-RU" sz="1200">
              <a:latin typeface="Calibri" pitchFamily="34" charset="0"/>
            </a:endParaRPr>
          </a:p>
        </p:txBody>
      </p:sp>
      <p:sp>
        <p:nvSpPr>
          <p:cNvPr id="348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457200"/>
            <a:fld id="{77E955B4-60C5-4462-A4EA-5122951D347D}" type="slidenum">
              <a:rPr lang="ru-RU" sz="1200">
                <a:latin typeface="Calibri" pitchFamily="34" charset="0"/>
              </a:rPr>
              <a:pPr algn="r" defTabSz="457200"/>
              <a:t>16</a:t>
            </a:fld>
            <a:endParaRPr lang="ru-RU" sz="1200">
              <a:latin typeface="Calibri" pitchFamily="34" charset="0"/>
            </a:endParaRPr>
          </a:p>
        </p:txBody>
      </p:sp>
      <p:sp>
        <p:nvSpPr>
          <p:cNvPr id="34820" name="Rectangle 2"/>
          <p:cNvSpPr>
            <a:spLocks noGrp="1" noRot="1" noChangeAspect="1" noChangeArrowheads="1" noTextEdit="1"/>
          </p:cNvSpPr>
          <p:nvPr>
            <p:ph type="sldImg"/>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808655A7-25B6-4789-852E-9C6B9904D8D7}" type="slidenum">
              <a:rPr lang="ru-RU" smtClean="0"/>
              <a:pPr/>
              <a:t>20</a:t>
            </a:fld>
            <a:endParaRPr lang="ru-RU" smtClean="0"/>
          </a:p>
        </p:txBody>
      </p:sp>
      <p:sp>
        <p:nvSpPr>
          <p:cNvPr id="40962" name="Образ слайда 1"/>
          <p:cNvSpPr>
            <a:spLocks noGrp="1" noRot="1" noChangeAspect="1" noTextEdit="1"/>
          </p:cNvSpPr>
          <p:nvPr>
            <p:ph type="sldImg"/>
          </p:nvPr>
        </p:nvSpPr>
        <p:spPr>
          <a:ln/>
        </p:spPr>
      </p:sp>
      <p:sp>
        <p:nvSpPr>
          <p:cNvPr id="40963" name="Заметки 2"/>
          <p:cNvSpPr>
            <a:spLocks noGrp="1"/>
          </p:cNvSpPr>
          <p:nvPr>
            <p:ph type="body" idx="1"/>
          </p:nvPr>
        </p:nvSpPr>
        <p:spPr>
          <a:xfrm>
            <a:off x="914400" y="4343400"/>
            <a:ext cx="5029200" cy="1004888"/>
          </a:xfrm>
          <a:noFill/>
          <a:ln/>
        </p:spPr>
        <p:txBody>
          <a:bodyPr lIns="90000" tIns="46800" rIns="90000" bIns="46800">
            <a:spAutoFit/>
          </a:bodyPr>
          <a:lstStyle/>
          <a:p>
            <a:pPr eaLnBrk="1" hangingPunct="1"/>
            <a:r>
              <a:rPr lang="en-US" altLang="ru-RU" smtClean="0"/>
              <a:t>The independent Research Laboratory  INVITRO has provided the national atherosclerosis soceity the data Moscow adult population, including 18,000 consecutive  people who had lipid panel measurement during one randomly taken month in 2013. Levels of TC </a:t>
            </a:r>
            <a:r>
              <a:rPr lang="ru-RU" altLang="ru-RU" smtClean="0"/>
              <a:t>≥</a:t>
            </a:r>
            <a:r>
              <a:rPr lang="en-US" altLang="ru-RU" smtClean="0"/>
              <a:t>7.5 mmol/L were observed in 1505 individuals (9%)</a:t>
            </a:r>
            <a:endParaRPr lang="ru-RU" altLang="ru-RU" smtClean="0">
              <a:latin typeface="Calibri" pitchFamily="34" charset="0"/>
            </a:endParaRPr>
          </a:p>
        </p:txBody>
      </p:sp>
      <p:sp>
        <p:nvSpPr>
          <p:cNvPr id="40964" name="Номер слайда 3"/>
          <p:cNvSpPr txBox="1">
            <a:spLocks noGrp="1"/>
          </p:cNvSpPr>
          <p:nvPr/>
        </p:nvSpPr>
        <p:spPr bwMode="auto">
          <a:xfrm>
            <a:off x="3886200" y="8886825"/>
            <a:ext cx="2971800" cy="257175"/>
          </a:xfrm>
          <a:prstGeom prst="rect">
            <a:avLst/>
          </a:prstGeom>
          <a:noFill/>
          <a:ln w="9525">
            <a:noFill/>
            <a:miter lim="800000"/>
            <a:headEnd/>
            <a:tailEnd/>
          </a:ln>
        </p:spPr>
        <p:txBody>
          <a:bodyPr lIns="90000" tIns="46800" rIns="90000" bIns="46800" anchor="b">
            <a:spAutoFit/>
          </a:bodyPr>
          <a:lstStyle/>
          <a:p>
            <a:pPr algn="r" eaLnBrk="0" hangingPunct="0"/>
            <a:fld id="{25587A39-5313-4958-802F-6C43C6757545}" type="slidenum">
              <a:rPr lang="ru-RU" altLang="ru-RU" sz="1200">
                <a:latin typeface="Calibri" pitchFamily="34" charset="0"/>
              </a:rPr>
              <a:pPr algn="r" eaLnBrk="0" hangingPunct="0"/>
              <a:t>20</a:t>
            </a:fld>
            <a:endParaRPr lang="ru-RU" altLang="ru-RU"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F9C4C70F-A454-4278-AD39-FF9697C088F4}" type="slidenum">
              <a:rPr lang="ru-RU" smtClean="0"/>
              <a:pPr/>
              <a:t>22</a:t>
            </a:fld>
            <a:endParaRPr lang="ru-RU" smtClean="0"/>
          </a:p>
        </p:txBody>
      </p:sp>
      <p:sp>
        <p:nvSpPr>
          <p:cNvPr id="8"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4ABFD979-5F0A-4547-B734-BF883D206CB6}" type="slidenum">
              <a:rPr lang="ru-RU" sz="1200">
                <a:latin typeface="+mn-lt"/>
                <a:cs typeface="+mn-cs"/>
              </a:rPr>
              <a:pPr algn="r" fontAlgn="auto">
                <a:spcBef>
                  <a:spcPts val="0"/>
                </a:spcBef>
                <a:spcAft>
                  <a:spcPts val="0"/>
                </a:spcAft>
                <a:defRPr/>
              </a:pPr>
              <a:t>22</a:t>
            </a:fld>
            <a:endParaRPr lang="ru-RU" sz="1200">
              <a:latin typeface="+mn-lt"/>
              <a:cs typeface="+mn-cs"/>
            </a:endParaRPr>
          </a:p>
        </p:txBody>
      </p:sp>
      <p:sp>
        <p:nvSpPr>
          <p:cNvPr id="44035" name="Образ слайда 1"/>
          <p:cNvSpPr>
            <a:spLocks noGrp="1" noRot="1" noChangeAspect="1" noTextEdit="1"/>
          </p:cNvSpPr>
          <p:nvPr>
            <p:ph type="sldImg"/>
          </p:nvPr>
        </p:nvSpPr>
        <p:spPr>
          <a:ln/>
        </p:spPr>
      </p:sp>
      <p:sp>
        <p:nvSpPr>
          <p:cNvPr id="44036" name="Заметки 2"/>
          <p:cNvSpPr>
            <a:spLocks noGrp="1"/>
          </p:cNvSpPr>
          <p:nvPr>
            <p:ph type="body" idx="1"/>
          </p:nvPr>
        </p:nvSpPr>
        <p:spPr>
          <a:noFill/>
          <a:ln/>
        </p:spPr>
        <p:txBody>
          <a:bodyPr/>
          <a:lstStyle/>
          <a:p>
            <a:pPr eaLnBrk="1" hangingPunct="1">
              <a:spcBef>
                <a:spcPct val="0"/>
              </a:spcBef>
            </a:pPr>
            <a:r>
              <a:rPr lang="ru-RU" smtClean="0"/>
              <a:t>ИР вместе с повышенной симпатической активностью нарушают липидный обмен. Гиперин-сулинемия увеличивает синтез липопротеидов очень низкой плотности (ЛОНП), что способствует росту содержания триглицеридов. Факторы, увеличивающие синтез ЛОНП, также стимулируют образование липопротеидов средней плотности (ЛСП) и ЛНП. В ряде эпидемиологических работ была продемонстрирована обратная связь, существующая между концентрацией инсулина в плазме и липопротеидами высокой плотности (ЛВП) у людей с нормальным и избыточным весом.</a:t>
            </a:r>
          </a:p>
          <a:p>
            <a:pPr eaLnBrk="1" hangingPunct="1">
              <a:spcBef>
                <a:spcPct val="0"/>
              </a:spcBef>
            </a:pPr>
            <a:endParaRPr lang="ru-RU" smtClean="0"/>
          </a:p>
          <a:p>
            <a:pPr eaLnBrk="1" hangingPunct="1">
              <a:spcBef>
                <a:spcPct val="0"/>
              </a:spcBef>
            </a:pPr>
            <a:r>
              <a:rPr lang="ru-RU" smtClean="0"/>
              <a:t>Гипертрофия левого желудочка (ГЛЖ) - важный независимый ФР, свидетельствующий о ССЗ и высокой вероятности внезапной смерти (ВС). Многие факторы, характеризующие массу миокарда ЛЖ, уже определены, включая повышенную симпатическую активность и инсулин, однако феномен ГЛЖ нуждается в дальнейшем изучении. В работах, где исследовалось совместное влияние симпатической активности и инсулина на эхокардиографические параметры, были получены данные, свидетельствующие о том, что высокий уровень инсулина при возросшей симпатической активности - основной фактор, влияющий на возникновение ГЛЖ и ремоделирование ЛЖ у молодых пациентов [9]. Напротив, у людей с нормальным вегетативным тонусом и при отсутствии нарушений липидного и углеводного обменов, ведущим фактором увеличения толщины стенок ЛЖ и его массы служит гемодинамическая нагрузка, а влияние инсулина незначительно. Ускорить развитие ГЛЖ может взаимное влияние симпатической активности и ренин-ангиотензиновой системы, т.к. норадреналин и ангиотензин II обладают выраженными трофическими свойствами.</a:t>
            </a:r>
          </a:p>
          <a:p>
            <a:pPr eaLnBrk="1" hangingPunct="1">
              <a:spcBef>
                <a:spcPct val="0"/>
              </a:spcBef>
            </a:pPr>
            <a:endParaRPr lang="ru-RU" smtClean="0"/>
          </a:p>
          <a:p>
            <a:pPr eaLnBrk="1" hangingPunct="1">
              <a:spcBef>
                <a:spcPct val="0"/>
              </a:spcBef>
            </a:pPr>
            <a:endParaRPr lang="en-US" smtClean="0"/>
          </a:p>
        </p:txBody>
      </p:sp>
      <p:sp>
        <p:nvSpPr>
          <p:cNvPr id="44037"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C1F2C54-692A-40A4-852C-29273A07EBBD}" type="slidenum">
              <a:rPr lang="ru-RU" sz="1200"/>
              <a:pPr algn="r"/>
              <a:t>22</a:t>
            </a:fld>
            <a:endParaRPr lang="ru-RU"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BFD1DA3-6D89-4FEF-9EBD-B97069F963F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5657F3D-E624-4CF9-9481-B05E3F58801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192D59F-452E-4B97-A2C2-EC286A44797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78CAA96-F67F-40EB-9DE4-F51B28A6C62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1C76FE1-76BE-43CD-AEF9-600AB9B8476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5620ED1-EBEE-4B22-A284-D0972680678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17642C35-88D1-42F3-8E47-5D023B282B7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F4A7CFA4-CB5F-41BA-95EE-40C21883104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D41E0EA-30BE-40EF-AA99-5EA3CD0CA68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8196F02-8B8C-409E-B411-631D02F8343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402B349-32B1-4279-8988-32D9FF7364A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E0ECB0F-63E4-41BE-AC0D-E83800934DA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idx="4294967295"/>
          </p:nvPr>
        </p:nvSpPr>
        <p:spPr>
          <a:xfrm>
            <a:off x="1187450" y="1628775"/>
            <a:ext cx="7772400" cy="1470025"/>
          </a:xfrm>
        </p:spPr>
        <p:txBody>
          <a:bodyPr/>
          <a:lstStyle/>
          <a:p>
            <a:pPr eaLnBrk="1" hangingPunct="1"/>
            <a:r>
              <a:rPr lang="ru-RU" sz="4000" b="1" smtClean="0"/>
              <a:t> </a:t>
            </a:r>
            <a:r>
              <a:rPr lang="ru-RU" sz="4000" b="1" smtClean="0">
                <a:solidFill>
                  <a:srgbClr val="A107B1"/>
                </a:solidFill>
              </a:rPr>
              <a:t>Первичная профилактика – залог успеха в  снижении высокого сердечно-сосудистого риска: что должен знать любой врач первичного звена?</a:t>
            </a:r>
            <a:r>
              <a:rPr lang="ru-RU" sz="4000" b="1" smtClean="0"/>
              <a:t> </a:t>
            </a:r>
            <a:r>
              <a:rPr lang="ru-RU" sz="4000" smtClean="0"/>
              <a:t>  </a:t>
            </a:r>
          </a:p>
        </p:txBody>
      </p:sp>
      <p:sp>
        <p:nvSpPr>
          <p:cNvPr id="14338" name="Rectangle 3"/>
          <p:cNvSpPr>
            <a:spLocks noGrp="1" noChangeArrowheads="1"/>
          </p:cNvSpPr>
          <p:nvPr>
            <p:ph type="subTitle" idx="4294967295"/>
          </p:nvPr>
        </p:nvSpPr>
        <p:spPr>
          <a:xfrm>
            <a:off x="1295400" y="4876800"/>
            <a:ext cx="6400800" cy="1752600"/>
          </a:xfrm>
        </p:spPr>
        <p:txBody>
          <a:bodyPr/>
          <a:lstStyle/>
          <a:p>
            <a:pPr marL="0" indent="0" algn="ctr" eaLnBrk="1" hangingPunct="1">
              <a:buFontTx/>
              <a:buNone/>
            </a:pPr>
            <a:r>
              <a:rPr lang="ru-RU" smtClean="0">
                <a:solidFill>
                  <a:srgbClr val="CC6600"/>
                </a:solidFill>
              </a:rPr>
              <a:t>профессор </a:t>
            </a:r>
            <a:r>
              <a:rPr lang="ru-RU" b="1" smtClean="0">
                <a:solidFill>
                  <a:srgbClr val="CC6600"/>
                </a:solidFill>
              </a:rPr>
              <a:t>О.Г. Смоленская </a:t>
            </a:r>
            <a:r>
              <a:rPr lang="ru-RU" smtClean="0">
                <a:solidFill>
                  <a:srgbClr val="CC6600"/>
                </a:solidFill>
              </a:rPr>
              <a:t>(УГМУ   Екатеринбург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1258888" y="0"/>
            <a:ext cx="7885112" cy="1219200"/>
          </a:xfrm>
        </p:spPr>
        <p:txBody>
          <a:bodyPr/>
          <a:lstStyle/>
          <a:p>
            <a:pPr eaLnBrk="1" hangingPunct="1"/>
            <a:r>
              <a:rPr lang="en-US" altLang="ru-RU" sz="2800" smtClean="0">
                <a:solidFill>
                  <a:srgbClr val="0000E6"/>
                </a:solidFill>
              </a:rPr>
              <a:t>Риск смерти от сердечно</a:t>
            </a:r>
            <a:r>
              <a:rPr lang="ru-RU" altLang="ru-RU" sz="2800" smtClean="0">
                <a:solidFill>
                  <a:srgbClr val="0000E6"/>
                </a:solidFill>
              </a:rPr>
              <a:t> </a:t>
            </a:r>
            <a:r>
              <a:rPr lang="en-US" altLang="ru-RU" sz="2800" smtClean="0">
                <a:solidFill>
                  <a:srgbClr val="0000E6"/>
                </a:solidFill>
              </a:rPr>
              <a:t>-</a:t>
            </a:r>
            <a:r>
              <a:rPr lang="ru-RU" altLang="ru-RU" sz="2800" smtClean="0">
                <a:solidFill>
                  <a:srgbClr val="0000E6"/>
                </a:solidFill>
              </a:rPr>
              <a:t> </a:t>
            </a:r>
            <a:r>
              <a:rPr lang="en-US" altLang="ru-RU" sz="2800" smtClean="0">
                <a:solidFill>
                  <a:srgbClr val="0000E6"/>
                </a:solidFill>
              </a:rPr>
              <a:t>сосудистых заболеваний в течение 10 лет</a:t>
            </a:r>
            <a:r>
              <a:rPr lang="ru-RU" altLang="ru-RU" sz="2800" smtClean="0">
                <a:solidFill>
                  <a:srgbClr val="0000E6"/>
                </a:solidFill>
              </a:rPr>
              <a:t> </a:t>
            </a:r>
            <a:r>
              <a:rPr lang="en-US" altLang="ru-RU" sz="2800" smtClean="0">
                <a:solidFill>
                  <a:srgbClr val="0000E6"/>
                </a:solidFill>
              </a:rPr>
              <a:t>(индекс SCORE)</a:t>
            </a:r>
          </a:p>
        </p:txBody>
      </p:sp>
      <p:sp>
        <p:nvSpPr>
          <p:cNvPr id="26626" name="Rectangle 3"/>
          <p:cNvSpPr txBox="1">
            <a:spLocks noChangeArrowheads="1"/>
          </p:cNvSpPr>
          <p:nvPr/>
        </p:nvSpPr>
        <p:spPr bwMode="auto">
          <a:xfrm>
            <a:off x="1258888" y="1905000"/>
            <a:ext cx="7504112" cy="3962400"/>
          </a:xfrm>
          <a:prstGeom prst="rect">
            <a:avLst/>
          </a:prstGeom>
          <a:noFill/>
          <a:ln w="9525">
            <a:noFill/>
            <a:miter lim="800000"/>
            <a:headEnd/>
            <a:tailEnd/>
          </a:ln>
        </p:spPr>
        <p:txBody>
          <a:bodyPr/>
          <a:lstStyle/>
          <a:p>
            <a:pPr marL="342900" indent="-342900" eaLnBrk="0" hangingPunct="0">
              <a:spcBef>
                <a:spcPct val="60000"/>
              </a:spcBef>
              <a:buClr>
                <a:srgbClr val="FF8200"/>
              </a:buClr>
              <a:buSzPct val="75000"/>
              <a:buFont typeface="Wingdings" pitchFamily="2" charset="2"/>
              <a:buChar char="l"/>
            </a:pPr>
            <a:r>
              <a:rPr kumimoji="1" lang="en-US" altLang="ru-RU">
                <a:latin typeface="Georgia" pitchFamily="18" charset="0"/>
              </a:rPr>
              <a:t>Возраст</a:t>
            </a:r>
          </a:p>
          <a:p>
            <a:pPr marL="342900" indent="-342900" eaLnBrk="0" hangingPunct="0">
              <a:spcBef>
                <a:spcPct val="60000"/>
              </a:spcBef>
              <a:buClr>
                <a:srgbClr val="FF8200"/>
              </a:buClr>
              <a:buSzPct val="75000"/>
              <a:buFont typeface="Wingdings" pitchFamily="2" charset="2"/>
              <a:buChar char="l"/>
            </a:pPr>
            <a:r>
              <a:rPr kumimoji="1" lang="en-US" altLang="ru-RU">
                <a:latin typeface="Georgia" pitchFamily="18" charset="0"/>
              </a:rPr>
              <a:t>Пол</a:t>
            </a:r>
          </a:p>
          <a:p>
            <a:pPr marL="342900" indent="-342900" eaLnBrk="0" hangingPunct="0">
              <a:spcBef>
                <a:spcPct val="60000"/>
              </a:spcBef>
              <a:buClr>
                <a:srgbClr val="FF8200"/>
              </a:buClr>
              <a:buSzPct val="75000"/>
              <a:buFont typeface="Wingdings" pitchFamily="2" charset="2"/>
              <a:buChar char="l"/>
            </a:pPr>
            <a:r>
              <a:rPr kumimoji="1" lang="en-US" altLang="ru-RU">
                <a:latin typeface="Georgia" pitchFamily="18" charset="0"/>
              </a:rPr>
              <a:t>Курение</a:t>
            </a:r>
          </a:p>
          <a:p>
            <a:pPr marL="342900" indent="-342900" eaLnBrk="0" hangingPunct="0">
              <a:spcBef>
                <a:spcPct val="60000"/>
              </a:spcBef>
              <a:buClr>
                <a:srgbClr val="FF8200"/>
              </a:buClr>
              <a:buSzPct val="75000"/>
              <a:buFont typeface="Wingdings" pitchFamily="2" charset="2"/>
              <a:buChar char="l"/>
            </a:pPr>
            <a:r>
              <a:rPr kumimoji="1" lang="en-US" altLang="ru-RU">
                <a:latin typeface="Georgia" pitchFamily="18" charset="0"/>
              </a:rPr>
              <a:t>Систолическое АД</a:t>
            </a:r>
          </a:p>
          <a:p>
            <a:pPr marL="342900" indent="-342900" eaLnBrk="0" hangingPunct="0">
              <a:spcBef>
                <a:spcPct val="60000"/>
              </a:spcBef>
              <a:buClr>
                <a:srgbClr val="FF8200"/>
              </a:buClr>
              <a:buSzPct val="75000"/>
              <a:buFont typeface="Wingdings" pitchFamily="2" charset="2"/>
              <a:buChar char="l"/>
            </a:pPr>
            <a:r>
              <a:rPr kumimoji="1" lang="en-US" altLang="ru-RU">
                <a:latin typeface="Georgia" pitchFamily="18" charset="0"/>
              </a:rPr>
              <a:t>Общий холестерин</a:t>
            </a:r>
          </a:p>
        </p:txBody>
      </p:sp>
      <p:pic>
        <p:nvPicPr>
          <p:cNvPr id="26627" name="Picture 4" descr="score"/>
          <p:cNvPicPr>
            <a:picLocks noChangeAspect="1" noChangeArrowheads="1"/>
          </p:cNvPicPr>
          <p:nvPr/>
        </p:nvPicPr>
        <p:blipFill>
          <a:blip r:embed="rId2"/>
          <a:srcRect/>
          <a:stretch>
            <a:fillRect/>
          </a:stretch>
        </p:blipFill>
        <p:spPr bwMode="auto">
          <a:xfrm>
            <a:off x="4446588" y="1533525"/>
            <a:ext cx="4316412" cy="4343400"/>
          </a:xfrm>
          <a:prstGeom prst="rect">
            <a:avLst/>
          </a:prstGeom>
          <a:noFill/>
          <a:ln w="9525">
            <a:noFill/>
            <a:miter lim="800000"/>
            <a:headEnd/>
            <a:tailEnd/>
          </a:ln>
        </p:spPr>
      </p:pic>
      <p:sp>
        <p:nvSpPr>
          <p:cNvPr id="26628" name="Text Box 7"/>
          <p:cNvSpPr txBox="1">
            <a:spLocks noChangeArrowheads="1"/>
          </p:cNvSpPr>
          <p:nvPr/>
        </p:nvSpPr>
        <p:spPr bwMode="auto">
          <a:xfrm>
            <a:off x="4572000" y="6508750"/>
            <a:ext cx="4092575" cy="304800"/>
          </a:xfrm>
          <a:prstGeom prst="rect">
            <a:avLst/>
          </a:prstGeom>
          <a:noFill/>
          <a:ln w="25400">
            <a:noFill/>
            <a:miter lim="800000"/>
            <a:headEnd/>
            <a:tailEnd/>
          </a:ln>
        </p:spPr>
        <p:txBody>
          <a:bodyPr wrap="none">
            <a:spAutoFit/>
          </a:bodyPr>
          <a:lstStyle/>
          <a:p>
            <a:pPr eaLnBrk="0" hangingPunct="0"/>
            <a:r>
              <a:rPr kumimoji="1" lang="en-US" altLang="ru-RU" sz="1400" i="1">
                <a:latin typeface="Georgia" pitchFamily="18" charset="0"/>
              </a:rPr>
              <a:t>ESC Guidelines. Europ. Heart J., 2011, 32, 1769-1818</a:t>
            </a:r>
          </a:p>
        </p:txBody>
      </p:sp>
      <p:sp>
        <p:nvSpPr>
          <p:cNvPr id="26629" name="Rectangle 5"/>
          <p:cNvSpPr>
            <a:spLocks noChangeArrowheads="1"/>
          </p:cNvSpPr>
          <p:nvPr/>
        </p:nvSpPr>
        <p:spPr bwMode="auto">
          <a:xfrm>
            <a:off x="323850" y="4754563"/>
            <a:ext cx="228600" cy="284162"/>
          </a:xfrm>
          <a:prstGeom prst="rect">
            <a:avLst/>
          </a:prstGeom>
          <a:solidFill>
            <a:srgbClr val="900E0C"/>
          </a:solidFill>
          <a:ln w="25400">
            <a:solidFill>
              <a:schemeClr val="tx1"/>
            </a:solidFill>
            <a:miter lim="800000"/>
            <a:headEnd/>
            <a:tailEnd/>
          </a:ln>
        </p:spPr>
        <p:txBody>
          <a:bodyPr wrap="none" anchor="ctr"/>
          <a:lstStyle/>
          <a:p>
            <a:pPr eaLnBrk="0" hangingPunct="0"/>
            <a:endParaRPr kumimoji="1" lang="ru-RU" altLang="ru-RU" sz="2800">
              <a:latin typeface="Georgia" pitchFamily="18" charset="0"/>
            </a:endParaRPr>
          </a:p>
        </p:txBody>
      </p:sp>
      <p:sp>
        <p:nvSpPr>
          <p:cNvPr id="26630" name="Rectangle 6"/>
          <p:cNvSpPr>
            <a:spLocks noChangeArrowheads="1"/>
          </p:cNvSpPr>
          <p:nvPr/>
        </p:nvSpPr>
        <p:spPr bwMode="auto">
          <a:xfrm>
            <a:off x="323850" y="5013325"/>
            <a:ext cx="228600" cy="284163"/>
          </a:xfrm>
          <a:prstGeom prst="rect">
            <a:avLst/>
          </a:prstGeom>
          <a:solidFill>
            <a:srgbClr val="E11310"/>
          </a:solidFill>
          <a:ln w="25400">
            <a:solidFill>
              <a:schemeClr val="tx1"/>
            </a:solidFill>
            <a:miter lim="800000"/>
            <a:headEnd/>
            <a:tailEnd/>
          </a:ln>
        </p:spPr>
        <p:txBody>
          <a:bodyPr wrap="none" anchor="ctr"/>
          <a:lstStyle/>
          <a:p>
            <a:pPr eaLnBrk="0" hangingPunct="0"/>
            <a:endParaRPr kumimoji="1" lang="ru-RU" altLang="ru-RU" sz="2800">
              <a:latin typeface="Georgia" pitchFamily="18" charset="0"/>
            </a:endParaRPr>
          </a:p>
        </p:txBody>
      </p:sp>
      <p:sp>
        <p:nvSpPr>
          <p:cNvPr id="26631" name="Rectangle 7"/>
          <p:cNvSpPr>
            <a:spLocks noChangeArrowheads="1"/>
          </p:cNvSpPr>
          <p:nvPr/>
        </p:nvSpPr>
        <p:spPr bwMode="auto">
          <a:xfrm>
            <a:off x="323850" y="5300663"/>
            <a:ext cx="228600" cy="284162"/>
          </a:xfrm>
          <a:prstGeom prst="rect">
            <a:avLst/>
          </a:prstGeom>
          <a:solidFill>
            <a:srgbClr val="EF860C"/>
          </a:solidFill>
          <a:ln w="25400">
            <a:solidFill>
              <a:schemeClr val="tx1"/>
            </a:solidFill>
            <a:miter lim="800000"/>
            <a:headEnd/>
            <a:tailEnd/>
          </a:ln>
        </p:spPr>
        <p:txBody>
          <a:bodyPr wrap="none" anchor="ctr"/>
          <a:lstStyle/>
          <a:p>
            <a:pPr eaLnBrk="0" hangingPunct="0"/>
            <a:endParaRPr kumimoji="1" lang="ru-RU" altLang="ru-RU" sz="2800">
              <a:latin typeface="Georgia" pitchFamily="18" charset="0"/>
            </a:endParaRPr>
          </a:p>
        </p:txBody>
      </p:sp>
      <p:sp>
        <p:nvSpPr>
          <p:cNvPr id="26632" name="Rectangle 8"/>
          <p:cNvSpPr>
            <a:spLocks noChangeArrowheads="1"/>
          </p:cNvSpPr>
          <p:nvPr/>
        </p:nvSpPr>
        <p:spPr bwMode="auto">
          <a:xfrm>
            <a:off x="323850" y="5589588"/>
            <a:ext cx="228600" cy="284162"/>
          </a:xfrm>
          <a:prstGeom prst="rect">
            <a:avLst/>
          </a:prstGeom>
          <a:solidFill>
            <a:schemeClr val="tx2"/>
          </a:solidFill>
          <a:ln w="25400">
            <a:solidFill>
              <a:schemeClr val="tx1"/>
            </a:solidFill>
            <a:miter lim="800000"/>
            <a:headEnd/>
            <a:tailEnd/>
          </a:ln>
        </p:spPr>
        <p:txBody>
          <a:bodyPr wrap="none" anchor="ctr"/>
          <a:lstStyle/>
          <a:p>
            <a:pPr eaLnBrk="0" hangingPunct="0"/>
            <a:endParaRPr kumimoji="1" lang="ru-RU" altLang="ru-RU" sz="2800">
              <a:latin typeface="Georgia" pitchFamily="18" charset="0"/>
            </a:endParaRPr>
          </a:p>
        </p:txBody>
      </p:sp>
      <p:sp>
        <p:nvSpPr>
          <p:cNvPr id="26633" name="Text Box 10"/>
          <p:cNvSpPr txBox="1">
            <a:spLocks noChangeArrowheads="1"/>
          </p:cNvSpPr>
          <p:nvPr/>
        </p:nvSpPr>
        <p:spPr bwMode="auto">
          <a:xfrm>
            <a:off x="539750" y="4652963"/>
            <a:ext cx="2794000" cy="1600200"/>
          </a:xfrm>
          <a:prstGeom prst="rect">
            <a:avLst/>
          </a:prstGeom>
          <a:noFill/>
          <a:ln w="25400">
            <a:noFill/>
            <a:miter lim="800000"/>
            <a:headEnd/>
            <a:tailEnd/>
          </a:ln>
        </p:spPr>
        <p:txBody>
          <a:bodyPr>
            <a:spAutoFit/>
          </a:bodyPr>
          <a:lstStyle/>
          <a:p>
            <a:pPr eaLnBrk="0" hangingPunct="0">
              <a:lnSpc>
                <a:spcPct val="110000"/>
              </a:lnSpc>
            </a:pPr>
            <a:r>
              <a:rPr kumimoji="1" lang="en-US" altLang="ru-RU">
                <a:solidFill>
                  <a:srgbClr val="E11310"/>
                </a:solidFill>
                <a:latin typeface="Georgia" pitchFamily="18" charset="0"/>
              </a:rPr>
              <a:t>Очень высокий (≥10%)</a:t>
            </a:r>
          </a:p>
          <a:p>
            <a:pPr eaLnBrk="0" hangingPunct="0">
              <a:lnSpc>
                <a:spcPct val="110000"/>
              </a:lnSpc>
            </a:pPr>
            <a:r>
              <a:rPr kumimoji="1" lang="en-US" altLang="ru-RU">
                <a:solidFill>
                  <a:srgbClr val="E11310"/>
                </a:solidFill>
                <a:latin typeface="Georgia" pitchFamily="18" charset="0"/>
              </a:rPr>
              <a:t>Высокий (5-9%)</a:t>
            </a:r>
          </a:p>
          <a:p>
            <a:pPr eaLnBrk="0" hangingPunct="0">
              <a:lnSpc>
                <a:spcPct val="110000"/>
              </a:lnSpc>
            </a:pPr>
            <a:r>
              <a:rPr kumimoji="1" lang="en-US" altLang="ru-RU">
                <a:latin typeface="Georgia" pitchFamily="18" charset="0"/>
              </a:rPr>
              <a:t>Средний (3-4%)</a:t>
            </a:r>
          </a:p>
          <a:p>
            <a:pPr eaLnBrk="0" hangingPunct="0">
              <a:lnSpc>
                <a:spcPct val="110000"/>
              </a:lnSpc>
            </a:pPr>
            <a:r>
              <a:rPr kumimoji="1" lang="en-US" altLang="ru-RU">
                <a:latin typeface="Georgia" pitchFamily="18" charset="0"/>
              </a:rPr>
              <a:t>Средний (2%)</a:t>
            </a:r>
          </a:p>
          <a:p>
            <a:pPr eaLnBrk="0" hangingPunct="0">
              <a:lnSpc>
                <a:spcPct val="110000"/>
              </a:lnSpc>
            </a:pPr>
            <a:r>
              <a:rPr kumimoji="1" lang="en-US" altLang="ru-RU">
                <a:latin typeface="Georgia" pitchFamily="18" charset="0"/>
              </a:rPr>
              <a:t>Низкий (1%)</a:t>
            </a:r>
          </a:p>
        </p:txBody>
      </p:sp>
      <p:sp>
        <p:nvSpPr>
          <p:cNvPr id="26634" name="Rectangle 13"/>
          <p:cNvSpPr>
            <a:spLocks noChangeArrowheads="1"/>
          </p:cNvSpPr>
          <p:nvPr/>
        </p:nvSpPr>
        <p:spPr bwMode="auto">
          <a:xfrm>
            <a:off x="323850" y="5876925"/>
            <a:ext cx="228600" cy="284163"/>
          </a:xfrm>
          <a:prstGeom prst="rect">
            <a:avLst/>
          </a:prstGeom>
          <a:solidFill>
            <a:srgbClr val="0CED0E"/>
          </a:solidFill>
          <a:ln w="25400">
            <a:solidFill>
              <a:schemeClr val="tx1"/>
            </a:solidFill>
            <a:miter lim="800000"/>
            <a:headEnd/>
            <a:tailEnd/>
          </a:ln>
        </p:spPr>
        <p:txBody>
          <a:bodyPr wrap="none" anchor="ctr"/>
          <a:lstStyle/>
          <a:p>
            <a:pPr eaLnBrk="0" hangingPunct="0"/>
            <a:endParaRPr kumimoji="1" lang="ru-RU" altLang="ru-RU" sz="2800">
              <a:latin typeface="Georgia"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304800" y="381000"/>
            <a:ext cx="8534400" cy="6172200"/>
          </a:xfrm>
          <a:prstGeom prst="rect">
            <a:avLst/>
          </a:prstGeom>
          <a:noFill/>
          <a:ln w="9525">
            <a:noFill/>
            <a:miter lim="800000"/>
            <a:headEnd/>
            <a:tailEnd/>
          </a:ln>
        </p:spPr>
        <p:txBody>
          <a:bodyPr wrap="none" anchor="ctr"/>
          <a:lstStyle/>
          <a:p>
            <a:pPr eaLnBrk="0" hangingPunct="0"/>
            <a:endParaRPr lang="ru-RU" sz="2400">
              <a:latin typeface="Times New Roman" pitchFamily="18" charset="0"/>
            </a:endParaRPr>
          </a:p>
        </p:txBody>
      </p:sp>
      <p:sp>
        <p:nvSpPr>
          <p:cNvPr id="27650" name="Rectangle 3"/>
          <p:cNvSpPr>
            <a:spLocks noGrp="1" noChangeArrowheads="1"/>
          </p:cNvSpPr>
          <p:nvPr>
            <p:ph type="title" idx="4294967295"/>
          </p:nvPr>
        </p:nvSpPr>
        <p:spPr>
          <a:xfrm>
            <a:off x="1214438" y="0"/>
            <a:ext cx="7772400" cy="1143000"/>
          </a:xfrm>
        </p:spPr>
        <p:txBody>
          <a:bodyPr/>
          <a:lstStyle/>
          <a:p>
            <a:pPr algn="r" eaLnBrk="1" hangingPunct="1"/>
            <a:r>
              <a:rPr lang="ru-RU" sz="3600" smtClean="0">
                <a:solidFill>
                  <a:srgbClr val="7030A0"/>
                </a:solidFill>
              </a:rPr>
              <a:t>Факторы риска </a:t>
            </a:r>
            <a:br>
              <a:rPr lang="ru-RU" sz="3600" smtClean="0">
                <a:solidFill>
                  <a:srgbClr val="7030A0"/>
                </a:solidFill>
              </a:rPr>
            </a:br>
            <a:r>
              <a:rPr lang="ru-RU" sz="3600" smtClean="0">
                <a:solidFill>
                  <a:srgbClr val="7030A0"/>
                </a:solidFill>
              </a:rPr>
              <a:t>(вклад отдельных факторов)</a:t>
            </a:r>
          </a:p>
        </p:txBody>
      </p:sp>
      <p:sp>
        <p:nvSpPr>
          <p:cNvPr id="27651" name="Rectangle 4"/>
          <p:cNvSpPr>
            <a:spLocks noGrp="1" noChangeArrowheads="1"/>
          </p:cNvSpPr>
          <p:nvPr>
            <p:ph type="body" sz="half" idx="4294967295"/>
          </p:nvPr>
        </p:nvSpPr>
        <p:spPr>
          <a:xfrm>
            <a:off x="1143000" y="1643063"/>
            <a:ext cx="6454775" cy="4525962"/>
          </a:xfrm>
        </p:spPr>
        <p:txBody>
          <a:bodyPr/>
          <a:lstStyle/>
          <a:p>
            <a:pPr eaLnBrk="1" hangingPunct="1">
              <a:buFontTx/>
              <a:buNone/>
            </a:pPr>
            <a:r>
              <a:rPr lang="ru-RU" sz="2800" smtClean="0">
                <a:solidFill>
                  <a:srgbClr val="FF0000"/>
                </a:solidFill>
              </a:rPr>
              <a:t>                    ФР</a:t>
            </a:r>
          </a:p>
          <a:p>
            <a:pPr eaLnBrk="1" hangingPunct="1"/>
            <a:r>
              <a:rPr lang="ru-RU" sz="2400" smtClean="0">
                <a:solidFill>
                  <a:srgbClr val="FF0000"/>
                </a:solidFill>
              </a:rPr>
              <a:t>Курение (пассивное)</a:t>
            </a:r>
          </a:p>
          <a:p>
            <a:pPr eaLnBrk="1" hangingPunct="1"/>
            <a:r>
              <a:rPr lang="ru-RU" sz="2400" smtClean="0">
                <a:solidFill>
                  <a:srgbClr val="FF0000"/>
                </a:solidFill>
              </a:rPr>
              <a:t>Курение (</a:t>
            </a:r>
            <a:r>
              <a:rPr lang="en-US" sz="2400" smtClean="0">
                <a:solidFill>
                  <a:srgbClr val="FF0000"/>
                </a:solidFill>
              </a:rPr>
              <a:t>&gt; 10 </a:t>
            </a:r>
            <a:r>
              <a:rPr lang="ru-RU" sz="2400" smtClean="0">
                <a:solidFill>
                  <a:srgbClr val="FF0000"/>
                </a:solidFill>
              </a:rPr>
              <a:t>сигарет /день)</a:t>
            </a:r>
          </a:p>
          <a:p>
            <a:pPr eaLnBrk="1" hangingPunct="1"/>
            <a:r>
              <a:rPr lang="ru-RU" sz="2400" smtClean="0">
                <a:solidFill>
                  <a:srgbClr val="FF0000"/>
                </a:solidFill>
              </a:rPr>
              <a:t>АГ</a:t>
            </a:r>
          </a:p>
          <a:p>
            <a:pPr eaLnBrk="1" hangingPunct="1"/>
            <a:r>
              <a:rPr lang="ru-RU" sz="2400" smtClean="0">
                <a:solidFill>
                  <a:srgbClr val="FF0000"/>
                </a:solidFill>
              </a:rPr>
              <a:t>СД</a:t>
            </a:r>
          </a:p>
          <a:p>
            <a:pPr eaLnBrk="1" hangingPunct="1"/>
            <a:r>
              <a:rPr lang="ru-RU" sz="2400" smtClean="0">
                <a:solidFill>
                  <a:srgbClr val="FF0000"/>
                </a:solidFill>
              </a:rPr>
              <a:t>Центральное ожирение</a:t>
            </a:r>
          </a:p>
          <a:p>
            <a:pPr eaLnBrk="1" hangingPunct="1"/>
            <a:r>
              <a:rPr lang="ru-RU" sz="2400" smtClean="0">
                <a:solidFill>
                  <a:srgbClr val="FF0000"/>
                </a:solidFill>
              </a:rPr>
              <a:t>Курение и повышение </a:t>
            </a:r>
          </a:p>
          <a:p>
            <a:pPr eaLnBrk="1" hangingPunct="1">
              <a:buFontTx/>
              <a:buNone/>
            </a:pPr>
            <a:r>
              <a:rPr lang="ru-RU" sz="2400" smtClean="0">
                <a:solidFill>
                  <a:srgbClr val="FF0000"/>
                </a:solidFill>
              </a:rPr>
              <a:t>    глюкозы крови</a:t>
            </a:r>
          </a:p>
          <a:p>
            <a:pPr eaLnBrk="1" hangingPunct="1"/>
            <a:r>
              <a:rPr lang="ru-RU" sz="2400" smtClean="0">
                <a:solidFill>
                  <a:srgbClr val="FF0000"/>
                </a:solidFill>
              </a:rPr>
              <a:t>Вегетарианское питание</a:t>
            </a:r>
          </a:p>
          <a:p>
            <a:pPr eaLnBrk="1" hangingPunct="1"/>
            <a:endParaRPr lang="ru-RU" sz="2400" smtClean="0">
              <a:solidFill>
                <a:srgbClr val="FF0000"/>
              </a:solidFill>
            </a:endParaRPr>
          </a:p>
          <a:p>
            <a:pPr eaLnBrk="1" hangingPunct="1"/>
            <a:endParaRPr lang="ru-RU" sz="2400" smtClean="0">
              <a:solidFill>
                <a:srgbClr val="FF0000"/>
              </a:solidFill>
            </a:endParaRPr>
          </a:p>
          <a:p>
            <a:pPr eaLnBrk="1" hangingPunct="1"/>
            <a:endParaRPr lang="ru-RU" sz="2400" smtClean="0">
              <a:solidFill>
                <a:srgbClr val="FF0000"/>
              </a:solidFill>
            </a:endParaRPr>
          </a:p>
          <a:p>
            <a:pPr eaLnBrk="1" hangingPunct="1"/>
            <a:endParaRPr lang="ru-RU" sz="2800" smtClean="0">
              <a:solidFill>
                <a:srgbClr val="FF0000"/>
              </a:solidFill>
            </a:endParaRPr>
          </a:p>
        </p:txBody>
      </p:sp>
      <p:sp>
        <p:nvSpPr>
          <p:cNvPr id="27652" name="Rectangle 5"/>
          <p:cNvSpPr>
            <a:spLocks noGrp="1" noChangeArrowheads="1"/>
          </p:cNvSpPr>
          <p:nvPr>
            <p:ph type="body" sz="half" idx="4294967295"/>
          </p:nvPr>
        </p:nvSpPr>
        <p:spPr>
          <a:xfrm>
            <a:off x="5137150" y="1600200"/>
            <a:ext cx="4006850" cy="4525963"/>
          </a:xfrm>
        </p:spPr>
        <p:txBody>
          <a:bodyPr/>
          <a:lstStyle/>
          <a:p>
            <a:pPr algn="ctr" eaLnBrk="1" hangingPunct="1">
              <a:buFontTx/>
              <a:buNone/>
            </a:pPr>
            <a:r>
              <a:rPr lang="ru-RU" sz="2800" smtClean="0">
                <a:solidFill>
                  <a:srgbClr val="FF0000"/>
                </a:solidFill>
              </a:rPr>
              <a:t>Поправочный коэф.</a:t>
            </a:r>
          </a:p>
          <a:p>
            <a:pPr algn="ctr" eaLnBrk="1" hangingPunct="1">
              <a:spcBef>
                <a:spcPts val="600"/>
              </a:spcBef>
            </a:pPr>
            <a:r>
              <a:rPr lang="ru-RU" sz="2400" smtClean="0">
                <a:solidFill>
                  <a:srgbClr val="FF0000"/>
                </a:solidFill>
              </a:rPr>
              <a:t>3,60</a:t>
            </a:r>
          </a:p>
          <a:p>
            <a:pPr algn="ctr" eaLnBrk="1" hangingPunct="1"/>
            <a:r>
              <a:rPr lang="ru-RU" sz="2400" smtClean="0">
                <a:solidFill>
                  <a:srgbClr val="FF0000"/>
                </a:solidFill>
              </a:rPr>
              <a:t>6,70</a:t>
            </a:r>
          </a:p>
          <a:p>
            <a:pPr algn="ctr" eaLnBrk="1" hangingPunct="1"/>
            <a:r>
              <a:rPr lang="ru-RU" sz="2400" smtClean="0">
                <a:solidFill>
                  <a:srgbClr val="FF0000"/>
                </a:solidFill>
              </a:rPr>
              <a:t>2,69</a:t>
            </a:r>
          </a:p>
          <a:p>
            <a:pPr algn="ctr" eaLnBrk="1" hangingPunct="1"/>
            <a:r>
              <a:rPr lang="ru-RU" sz="2400" smtClean="0">
                <a:solidFill>
                  <a:srgbClr val="FF0000"/>
                </a:solidFill>
              </a:rPr>
              <a:t>2,64</a:t>
            </a:r>
          </a:p>
          <a:p>
            <a:pPr algn="ctr" eaLnBrk="1" hangingPunct="1"/>
            <a:r>
              <a:rPr lang="ru-RU" sz="2400" smtClean="0">
                <a:solidFill>
                  <a:srgbClr val="FF0000"/>
                </a:solidFill>
              </a:rPr>
              <a:t>1,62</a:t>
            </a:r>
          </a:p>
          <a:p>
            <a:pPr algn="ctr" eaLnBrk="1" hangingPunct="1"/>
            <a:r>
              <a:rPr lang="ru-RU" sz="2400" smtClean="0">
                <a:solidFill>
                  <a:srgbClr val="FF0000"/>
                </a:solidFill>
              </a:rPr>
              <a:t>10,6</a:t>
            </a:r>
          </a:p>
          <a:p>
            <a:pPr algn="ctr" eaLnBrk="1" hangingPunct="1"/>
            <a:endParaRPr lang="ru-RU" sz="2400" smtClean="0">
              <a:solidFill>
                <a:srgbClr val="FF0000"/>
              </a:solidFill>
            </a:endParaRPr>
          </a:p>
          <a:p>
            <a:pPr algn="ctr" eaLnBrk="1" hangingPunct="1"/>
            <a:r>
              <a:rPr lang="ru-RU" sz="2400" smtClean="0">
                <a:solidFill>
                  <a:srgbClr val="FF0000"/>
                </a:solidFill>
              </a:rPr>
              <a:t>0,55</a:t>
            </a:r>
            <a:endParaRPr lang="ru-RU" sz="2800" smtClean="0">
              <a:solidFill>
                <a:srgbClr val="FF0000"/>
              </a:solidFill>
            </a:endParaRPr>
          </a:p>
        </p:txBody>
      </p:sp>
      <p:sp>
        <p:nvSpPr>
          <p:cNvPr id="27653" name="Text Box 6"/>
          <p:cNvSpPr txBox="1">
            <a:spLocks noChangeArrowheads="1"/>
          </p:cNvSpPr>
          <p:nvPr/>
        </p:nvSpPr>
        <p:spPr bwMode="auto">
          <a:xfrm>
            <a:off x="685800" y="6096000"/>
            <a:ext cx="7848600" cy="461963"/>
          </a:xfrm>
          <a:prstGeom prst="rect">
            <a:avLst/>
          </a:prstGeom>
          <a:noFill/>
          <a:ln w="9525">
            <a:noFill/>
            <a:miter lim="800000"/>
            <a:headEnd/>
            <a:tailEnd/>
          </a:ln>
        </p:spPr>
        <p:txBody>
          <a:bodyPr>
            <a:spAutoFit/>
          </a:bodyPr>
          <a:lstStyle/>
          <a:p>
            <a:pPr eaLnBrk="0" hangingPunct="0">
              <a:spcBef>
                <a:spcPct val="50000"/>
              </a:spcBef>
            </a:pPr>
            <a:r>
              <a:rPr lang="en-US" sz="2400">
                <a:solidFill>
                  <a:srgbClr val="FF0000"/>
                </a:solidFill>
                <a:latin typeface="Times New Roman" pitchFamily="18" charset="0"/>
              </a:rPr>
              <a:t>                                                      </a:t>
            </a:r>
            <a:r>
              <a:rPr lang="en-US" sz="1600">
                <a:solidFill>
                  <a:srgbClr val="FF0000"/>
                </a:solidFill>
                <a:latin typeface="Times New Roman" pitchFamily="18" charset="0"/>
              </a:rPr>
              <a:t>Pais P. et al Lancet 1996; 348: 358-363</a:t>
            </a:r>
            <a:endParaRPr lang="ru-RU" sz="160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050"/>
          <p:cNvSpPr>
            <a:spLocks noGrp="1" noChangeArrowheads="1"/>
          </p:cNvSpPr>
          <p:nvPr>
            <p:ph type="title" idx="4294967295"/>
          </p:nvPr>
        </p:nvSpPr>
        <p:spPr>
          <a:xfrm>
            <a:off x="1476375" y="476250"/>
            <a:ext cx="7402513" cy="730250"/>
          </a:xfrm>
        </p:spPr>
        <p:txBody>
          <a:bodyPr/>
          <a:lstStyle/>
          <a:p>
            <a:pPr eaLnBrk="1" hangingPunct="1"/>
            <a:r>
              <a:rPr lang="ru-RU" smtClean="0"/>
              <a:t> </a:t>
            </a:r>
            <a:r>
              <a:rPr lang="ru-RU" smtClean="0">
                <a:solidFill>
                  <a:srgbClr val="A107B1"/>
                </a:solidFill>
              </a:rPr>
              <a:t>Факторы риска как причина смерти</a:t>
            </a:r>
            <a:r>
              <a:rPr lang="en-GB" smtClean="0"/>
              <a:t> </a:t>
            </a:r>
            <a:br>
              <a:rPr lang="en-GB" smtClean="0"/>
            </a:br>
            <a:endParaRPr lang="en-GB" sz="2400" smtClean="0"/>
          </a:p>
        </p:txBody>
      </p:sp>
      <p:sp>
        <p:nvSpPr>
          <p:cNvPr id="28674" name="Rectangle 2051"/>
          <p:cNvSpPr>
            <a:spLocks noChangeArrowheads="1"/>
          </p:cNvSpPr>
          <p:nvPr/>
        </p:nvSpPr>
        <p:spPr bwMode="auto">
          <a:xfrm>
            <a:off x="495300" y="1676400"/>
            <a:ext cx="8153400" cy="3987800"/>
          </a:xfrm>
          <a:prstGeom prst="rect">
            <a:avLst/>
          </a:prstGeom>
          <a:noFill/>
          <a:ln w="9525">
            <a:noFill/>
            <a:miter lim="800000"/>
            <a:headEnd/>
            <a:tailEnd/>
          </a:ln>
        </p:spPr>
        <p:txBody>
          <a:bodyPr lIns="92075" tIns="46038" rIns="92075" bIns="46038"/>
          <a:lstStyle/>
          <a:p>
            <a:pPr marL="342900" indent="-342900" eaLnBrk="0" hangingPunct="0">
              <a:spcBef>
                <a:spcPct val="20000"/>
              </a:spcBef>
              <a:spcAft>
                <a:spcPct val="20000"/>
              </a:spcAft>
              <a:buClr>
                <a:srgbClr val="F49100"/>
              </a:buClr>
              <a:buFont typeface="Wingdings" pitchFamily="2" charset="2"/>
              <a:buChar char="l"/>
            </a:pPr>
            <a:r>
              <a:rPr lang="ru-RU" sz="2800">
                <a:latin typeface="Times New Roman" pitchFamily="18" charset="0"/>
              </a:rPr>
              <a:t>      </a:t>
            </a:r>
            <a:r>
              <a:rPr lang="en-GB" sz="2800">
                <a:latin typeface="Times New Roman" pitchFamily="18" charset="0"/>
              </a:rPr>
              <a:t>10 </a:t>
            </a:r>
            <a:r>
              <a:rPr lang="ru-RU" sz="2800">
                <a:latin typeface="Times New Roman" pitchFamily="18" charset="0"/>
              </a:rPr>
              <a:t>основных факторов риска являются </a:t>
            </a:r>
          </a:p>
          <a:p>
            <a:pPr marL="342900" indent="-342900" eaLnBrk="0" hangingPunct="0">
              <a:spcBef>
                <a:spcPct val="20000"/>
              </a:spcBef>
              <a:spcAft>
                <a:spcPct val="20000"/>
              </a:spcAft>
              <a:buClr>
                <a:srgbClr val="F49100"/>
              </a:buClr>
              <a:buFont typeface="Wingdings" pitchFamily="2" charset="2"/>
              <a:buChar char="l"/>
            </a:pPr>
            <a:r>
              <a:rPr lang="ru-RU" sz="2800">
                <a:latin typeface="Times New Roman" pitchFamily="18" charset="0"/>
              </a:rPr>
              <a:t>         причиной более 1</a:t>
            </a:r>
            <a:r>
              <a:rPr lang="en-US" sz="2800">
                <a:latin typeface="Times New Roman" pitchFamily="18" charset="0"/>
              </a:rPr>
              <a:t>/</a:t>
            </a:r>
            <a:r>
              <a:rPr lang="ru-RU" sz="2800">
                <a:latin typeface="Times New Roman" pitchFamily="18" charset="0"/>
              </a:rPr>
              <a:t>3 смертей в мире   </a:t>
            </a:r>
            <a:endParaRPr lang="en-GB" sz="2800">
              <a:latin typeface="Times New Roman" pitchFamily="18" charset="0"/>
            </a:endParaRPr>
          </a:p>
          <a:p>
            <a:pPr marL="342900" indent="-342900" eaLnBrk="0" hangingPunct="0">
              <a:spcBef>
                <a:spcPct val="20000"/>
              </a:spcBef>
              <a:spcAft>
                <a:spcPct val="20000"/>
              </a:spcAft>
              <a:buClr>
                <a:srgbClr val="F49100"/>
              </a:buClr>
              <a:buFont typeface="Wingdings" pitchFamily="2" charset="2"/>
              <a:buChar char="l"/>
            </a:pPr>
            <a:r>
              <a:rPr lang="ru-RU" sz="2000">
                <a:latin typeface="Times New Roman" pitchFamily="18" charset="0"/>
              </a:rPr>
              <a:t> </a:t>
            </a:r>
            <a:endParaRPr lang="en-GB" sz="2000">
              <a:latin typeface="Times New Roman" pitchFamily="18" charset="0"/>
            </a:endParaRPr>
          </a:p>
          <a:p>
            <a:pPr marL="742950" lvl="1" indent="-285750" eaLnBrk="0" hangingPunct="0">
              <a:spcBef>
                <a:spcPct val="20000"/>
              </a:spcBef>
              <a:spcAft>
                <a:spcPct val="20000"/>
              </a:spcAft>
              <a:buClr>
                <a:srgbClr val="F49100"/>
              </a:buClr>
              <a:buFont typeface="Wingdings" pitchFamily="2" charset="2"/>
              <a:buChar char="§"/>
            </a:pPr>
            <a:r>
              <a:rPr lang="ru-RU" sz="3200">
                <a:solidFill>
                  <a:srgbClr val="A107B1"/>
                </a:solidFill>
                <a:latin typeface="Times New Roman" pitchFamily="18" charset="0"/>
              </a:rPr>
              <a:t>Высокий уровень холестерина </a:t>
            </a:r>
            <a:r>
              <a:rPr lang="en-GB" sz="3200">
                <a:solidFill>
                  <a:srgbClr val="A107B1"/>
                </a:solidFill>
                <a:latin typeface="Times New Roman" pitchFamily="18" charset="0"/>
              </a:rPr>
              <a:t>- 4.4 </a:t>
            </a:r>
            <a:r>
              <a:rPr lang="ru-RU" sz="3200">
                <a:solidFill>
                  <a:srgbClr val="A107B1"/>
                </a:solidFill>
                <a:latin typeface="Times New Roman" pitchFamily="18" charset="0"/>
              </a:rPr>
              <a:t>миллиона смертей  </a:t>
            </a:r>
            <a:r>
              <a:rPr lang="en-GB" sz="3200">
                <a:solidFill>
                  <a:srgbClr val="A107B1"/>
                </a:solidFill>
                <a:latin typeface="Times New Roman" pitchFamily="18" charset="0"/>
              </a:rPr>
              <a:t>  </a:t>
            </a:r>
            <a:r>
              <a:rPr lang="ru-RU" sz="3200">
                <a:solidFill>
                  <a:srgbClr val="A107B1"/>
                </a:solidFill>
                <a:latin typeface="Times New Roman" pitchFamily="18" charset="0"/>
              </a:rPr>
              <a:t> </a:t>
            </a:r>
            <a:endParaRPr lang="en-GB" sz="3200">
              <a:solidFill>
                <a:srgbClr val="A107B1"/>
              </a:solidFill>
              <a:latin typeface="Times New Roman" pitchFamily="18" charset="0"/>
            </a:endParaRPr>
          </a:p>
          <a:p>
            <a:pPr marL="742950" lvl="1" indent="-285750" eaLnBrk="0" hangingPunct="0">
              <a:spcBef>
                <a:spcPct val="20000"/>
              </a:spcBef>
              <a:spcAft>
                <a:spcPct val="20000"/>
              </a:spcAft>
              <a:buClr>
                <a:srgbClr val="F49100"/>
              </a:buClr>
              <a:buFont typeface="Wingdings" pitchFamily="2" charset="2"/>
              <a:buChar char="§"/>
            </a:pPr>
            <a:r>
              <a:rPr lang="ru-RU" sz="3200">
                <a:solidFill>
                  <a:srgbClr val="A107B1"/>
                </a:solidFill>
                <a:latin typeface="Times New Roman" pitchFamily="18" charset="0"/>
              </a:rPr>
              <a:t>Курение </a:t>
            </a:r>
            <a:r>
              <a:rPr lang="en-GB" sz="3200">
                <a:solidFill>
                  <a:srgbClr val="A107B1"/>
                </a:solidFill>
                <a:latin typeface="Times New Roman" pitchFamily="18" charset="0"/>
              </a:rPr>
              <a:t> - </a:t>
            </a:r>
            <a:r>
              <a:rPr lang="ru-RU" sz="3200">
                <a:solidFill>
                  <a:srgbClr val="A107B1"/>
                </a:solidFill>
                <a:latin typeface="Times New Roman" pitchFamily="18" charset="0"/>
              </a:rPr>
              <a:t>около </a:t>
            </a:r>
            <a:r>
              <a:rPr lang="en-GB" sz="3200">
                <a:solidFill>
                  <a:srgbClr val="A107B1"/>
                </a:solidFill>
                <a:latin typeface="Times New Roman" pitchFamily="18" charset="0"/>
              </a:rPr>
              <a:t> 4.9 </a:t>
            </a:r>
            <a:r>
              <a:rPr lang="ru-RU" sz="3200">
                <a:solidFill>
                  <a:srgbClr val="A107B1"/>
                </a:solidFill>
                <a:latin typeface="Times New Roman" pitchFamily="18" charset="0"/>
              </a:rPr>
              <a:t>миллиона смертей</a:t>
            </a:r>
            <a:endParaRPr lang="en-GB" sz="3200">
              <a:solidFill>
                <a:srgbClr val="A107B1"/>
              </a:solidFill>
              <a:latin typeface="Times New Roman" pitchFamily="18" charset="0"/>
            </a:endParaRPr>
          </a:p>
          <a:p>
            <a:pPr marL="742950" lvl="1" indent="-285750" eaLnBrk="0" hangingPunct="0">
              <a:spcBef>
                <a:spcPct val="20000"/>
              </a:spcBef>
              <a:spcAft>
                <a:spcPct val="20000"/>
              </a:spcAft>
              <a:buClr>
                <a:srgbClr val="F49100"/>
              </a:buClr>
              <a:buFont typeface="Wingdings" pitchFamily="2" charset="2"/>
              <a:buChar char="§"/>
            </a:pPr>
            <a:r>
              <a:rPr lang="ru-RU" sz="3200">
                <a:solidFill>
                  <a:srgbClr val="A107B1"/>
                </a:solidFill>
                <a:latin typeface="Times New Roman" pitchFamily="18" charset="0"/>
              </a:rPr>
              <a:t>Повышение АД </a:t>
            </a:r>
            <a:r>
              <a:rPr lang="en-GB" sz="3200">
                <a:solidFill>
                  <a:srgbClr val="A107B1"/>
                </a:solidFill>
                <a:latin typeface="Times New Roman" pitchFamily="18" charset="0"/>
              </a:rPr>
              <a:t>- 7.1 </a:t>
            </a:r>
            <a:r>
              <a:rPr lang="ru-RU" sz="3200">
                <a:solidFill>
                  <a:srgbClr val="A107B1"/>
                </a:solidFill>
                <a:latin typeface="Times New Roman" pitchFamily="18" charset="0"/>
              </a:rPr>
              <a:t>миллион смертей </a:t>
            </a:r>
            <a:endParaRPr lang="en-GB" sz="3200">
              <a:solidFill>
                <a:srgbClr val="A107B1"/>
              </a:solidFill>
              <a:latin typeface="Times New Roman" pitchFamily="18" charset="0"/>
            </a:endParaRPr>
          </a:p>
        </p:txBody>
      </p:sp>
      <p:sp>
        <p:nvSpPr>
          <p:cNvPr id="28675" name="Text Box 2053"/>
          <p:cNvSpPr txBox="1">
            <a:spLocks noChangeArrowheads="1"/>
          </p:cNvSpPr>
          <p:nvPr/>
        </p:nvSpPr>
        <p:spPr bwMode="auto">
          <a:xfrm>
            <a:off x="5257800" y="6613525"/>
            <a:ext cx="3886200" cy="244475"/>
          </a:xfrm>
          <a:prstGeom prst="rect">
            <a:avLst/>
          </a:prstGeom>
          <a:noFill/>
          <a:ln w="9525">
            <a:noFill/>
            <a:miter lim="800000"/>
            <a:headEnd/>
            <a:tailEnd/>
          </a:ln>
        </p:spPr>
        <p:txBody>
          <a:bodyPr>
            <a:spAutoFit/>
          </a:bodyPr>
          <a:lstStyle/>
          <a:p>
            <a:pPr algn="r" eaLnBrk="0" hangingPunct="0"/>
            <a:r>
              <a:rPr lang="en-GB" sz="1000">
                <a:latin typeface="Times New Roman" pitchFamily="18" charset="0"/>
              </a:rPr>
              <a:t>The World Health Report 2002.</a:t>
            </a:r>
          </a:p>
        </p:txBody>
      </p:sp>
      <p:sp>
        <p:nvSpPr>
          <p:cNvPr id="28676" name="Text Box 2054"/>
          <p:cNvSpPr txBox="1">
            <a:spLocks noChangeArrowheads="1"/>
          </p:cNvSpPr>
          <p:nvPr/>
        </p:nvSpPr>
        <p:spPr bwMode="auto">
          <a:xfrm>
            <a:off x="533400" y="6248400"/>
            <a:ext cx="3352800" cy="274638"/>
          </a:xfrm>
          <a:prstGeom prst="rect">
            <a:avLst/>
          </a:prstGeom>
          <a:noFill/>
          <a:ln w="9525">
            <a:noFill/>
            <a:miter lim="800000"/>
            <a:headEnd/>
            <a:tailEnd/>
          </a:ln>
        </p:spPr>
        <p:txBody>
          <a:bodyPr>
            <a:spAutoFit/>
          </a:bodyPr>
          <a:lstStyle/>
          <a:p>
            <a:pPr eaLnBrk="0" hangingPunct="0"/>
            <a:r>
              <a:rPr lang="en-GB" sz="1200">
                <a:latin typeface="Times New Roman" pitchFamily="18" charset="0"/>
              </a:rPr>
              <a:t>*DALY; disability-adjusted life years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idx="4294967295"/>
          </p:nvPr>
        </p:nvSpPr>
        <p:spPr>
          <a:xfrm>
            <a:off x="1371600" y="1484313"/>
            <a:ext cx="7772400" cy="1143000"/>
          </a:xfrm>
        </p:spPr>
        <p:txBody>
          <a:bodyPr/>
          <a:lstStyle/>
          <a:p>
            <a:pPr eaLnBrk="1" hangingPunct="1"/>
            <a:r>
              <a:rPr lang="ru-RU" sz="3600" smtClean="0"/>
              <a:t>Анализ результатов профилактического осмотра 1101 мужчины в возрасте от 40 до 60 лет</a:t>
            </a:r>
            <a:r>
              <a:rPr lang="ru-RU" smtClean="0"/>
              <a:t/>
            </a:r>
            <a:br>
              <a:rPr lang="ru-RU" smtClean="0"/>
            </a:br>
            <a:endParaRPr lang="ru-RU" smtClean="0"/>
          </a:p>
        </p:txBody>
      </p:sp>
      <p:graphicFrame>
        <p:nvGraphicFramePr>
          <p:cNvPr id="4" name="Таблица 3"/>
          <p:cNvGraphicFramePr>
            <a:graphicFrameLocks noGrp="1"/>
          </p:cNvGraphicFramePr>
          <p:nvPr/>
        </p:nvGraphicFramePr>
        <p:xfrm>
          <a:off x="285750" y="3500438"/>
          <a:ext cx="8643938" cy="2714625"/>
        </p:xfrm>
        <a:graphic>
          <a:graphicData uri="http://schemas.openxmlformats.org/drawingml/2006/table">
            <a:tbl>
              <a:tblPr/>
              <a:tblGrid>
                <a:gridCol w="1728788"/>
                <a:gridCol w="1728787"/>
                <a:gridCol w="1728788"/>
                <a:gridCol w="1728787"/>
                <a:gridCol w="1728788"/>
              </a:tblGrid>
              <a:tr h="1895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rgbClr val="A107B1"/>
                          </a:solidFill>
                          <a:effectLst/>
                          <a:latin typeface="Arial" charset="0"/>
                          <a:cs typeface="Arial" charset="0"/>
                        </a:rPr>
                        <a:t>Ивдель, чел</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rgbClr val="A107B1"/>
                          </a:solidFill>
                          <a:effectLst/>
                          <a:latin typeface="Arial" charset="0"/>
                          <a:cs typeface="Arial" charset="0"/>
                        </a:rPr>
                        <a:t>Карпинск, чел</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rgbClr val="A107B1"/>
                          </a:solidFill>
                          <a:effectLst/>
                          <a:latin typeface="Arial" charset="0"/>
                          <a:cs typeface="Arial" charset="0"/>
                        </a:rPr>
                        <a:t>Краснотуринск, чел</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rgbClr val="A107B1"/>
                          </a:solidFill>
                          <a:effectLst/>
                          <a:latin typeface="Arial" charset="0"/>
                          <a:cs typeface="Arial" charset="0"/>
                        </a:rPr>
                        <a:t>Нижняя тура, чел</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rgbClr val="A107B1"/>
                          </a:solidFill>
                          <a:effectLst/>
                          <a:latin typeface="Arial" charset="0"/>
                          <a:cs typeface="Arial" charset="0"/>
                        </a:rPr>
                        <a:t>Пелым, чел</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19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smtClean="0">
                          <a:ln>
                            <a:noFill/>
                          </a:ln>
                          <a:solidFill>
                            <a:srgbClr val="000000"/>
                          </a:solidFill>
                          <a:effectLst/>
                          <a:latin typeface="Arial" charset="0"/>
                          <a:cs typeface="Arial" charset="0"/>
                        </a:rPr>
                        <a:t>234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5D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smtClean="0">
                          <a:ln>
                            <a:noFill/>
                          </a:ln>
                          <a:solidFill>
                            <a:srgbClr val="000000"/>
                          </a:solidFill>
                          <a:effectLst/>
                          <a:latin typeface="Arial" charset="0"/>
                          <a:cs typeface="Arial" charset="0"/>
                        </a:rPr>
                        <a:t>149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5D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smtClean="0">
                          <a:ln>
                            <a:noFill/>
                          </a:ln>
                          <a:solidFill>
                            <a:srgbClr val="000000"/>
                          </a:solidFill>
                          <a:effectLst/>
                          <a:latin typeface="Arial" charset="0"/>
                          <a:cs typeface="Arial" charset="0"/>
                        </a:rPr>
                        <a:t>299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5D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smtClean="0">
                          <a:ln>
                            <a:noFill/>
                          </a:ln>
                          <a:solidFill>
                            <a:srgbClr val="000000"/>
                          </a:solidFill>
                          <a:effectLst/>
                          <a:latin typeface="Arial" charset="0"/>
                          <a:cs typeface="Arial" charset="0"/>
                        </a:rPr>
                        <a:t>260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5D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smtClean="0">
                          <a:ln>
                            <a:noFill/>
                          </a:ln>
                          <a:solidFill>
                            <a:srgbClr val="000000"/>
                          </a:solidFill>
                          <a:effectLst/>
                          <a:latin typeface="Arial" charset="0"/>
                          <a:cs typeface="Arial" charset="0"/>
                        </a:rPr>
                        <a:t>159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5DC"/>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idx="4294967295"/>
          </p:nvPr>
        </p:nvSpPr>
        <p:spPr>
          <a:xfrm>
            <a:off x="900113" y="1557338"/>
            <a:ext cx="7772400" cy="1143000"/>
          </a:xfrm>
        </p:spPr>
        <p:txBody>
          <a:bodyPr/>
          <a:lstStyle/>
          <a:p>
            <a:pPr eaLnBrk="1" hangingPunct="1"/>
            <a:r>
              <a:rPr lang="ru-RU" smtClean="0"/>
              <a:t/>
            </a:r>
            <a:br>
              <a:rPr lang="ru-RU" smtClean="0"/>
            </a:br>
            <a:r>
              <a:rPr lang="ru-RU" sz="3200" smtClean="0">
                <a:solidFill>
                  <a:srgbClr val="A107B1"/>
                </a:solidFill>
              </a:rPr>
              <a:t>характеристика сотрудников</a:t>
            </a:r>
          </a:p>
        </p:txBody>
      </p:sp>
      <p:graphicFrame>
        <p:nvGraphicFramePr>
          <p:cNvPr id="3" name="Таблица 2"/>
          <p:cNvGraphicFramePr>
            <a:graphicFrameLocks noGrp="1"/>
          </p:cNvGraphicFramePr>
          <p:nvPr/>
        </p:nvGraphicFramePr>
        <p:xfrm>
          <a:off x="468284" y="625455"/>
          <a:ext cx="8286810" cy="5910023"/>
        </p:xfrm>
        <a:graphic>
          <a:graphicData uri="http://schemas.openxmlformats.org/drawingml/2006/table">
            <a:tbl>
              <a:tblPr firstRow="1" bandRow="1">
                <a:tableStyleId>{5C22544A-7EE6-4342-B048-85BDC9FD1C3A}</a:tableStyleId>
              </a:tblPr>
              <a:tblGrid>
                <a:gridCol w="1183830"/>
                <a:gridCol w="1183830"/>
                <a:gridCol w="1183830"/>
                <a:gridCol w="1183830"/>
                <a:gridCol w="1183830"/>
                <a:gridCol w="1183830"/>
                <a:gridCol w="1183830"/>
              </a:tblGrid>
              <a:tr h="384256">
                <a:tc>
                  <a:txBody>
                    <a:bodyPr/>
                    <a:lstStyle/>
                    <a:p>
                      <a:endParaRPr lang="ru-RU" dirty="0"/>
                    </a:p>
                  </a:txBody>
                  <a:tcPr/>
                </a:tc>
                <a:tc>
                  <a:txBody>
                    <a:bodyPr/>
                    <a:lstStyle/>
                    <a:p>
                      <a:r>
                        <a:rPr lang="ru-RU" dirty="0" smtClean="0"/>
                        <a:t>всего</a:t>
                      </a:r>
                      <a:endParaRPr lang="ru-RU" dirty="0"/>
                    </a:p>
                  </a:txBody>
                  <a:tcPr/>
                </a:tc>
                <a:tc>
                  <a:txBody>
                    <a:bodyPr/>
                    <a:lstStyle/>
                    <a:p>
                      <a:r>
                        <a:rPr lang="ru-RU" dirty="0" smtClean="0"/>
                        <a:t>И</a:t>
                      </a:r>
                      <a:endParaRPr lang="ru-RU" dirty="0"/>
                    </a:p>
                  </a:txBody>
                  <a:tcPr/>
                </a:tc>
                <a:tc>
                  <a:txBody>
                    <a:bodyPr/>
                    <a:lstStyle/>
                    <a:p>
                      <a:r>
                        <a:rPr lang="ru-RU" dirty="0" smtClean="0"/>
                        <a:t>К</a:t>
                      </a:r>
                      <a:endParaRPr lang="ru-RU" dirty="0"/>
                    </a:p>
                  </a:txBody>
                  <a:tcPr/>
                </a:tc>
                <a:tc>
                  <a:txBody>
                    <a:bodyPr/>
                    <a:lstStyle/>
                    <a:p>
                      <a:r>
                        <a:rPr lang="ru-RU" dirty="0" smtClean="0"/>
                        <a:t>КТ</a:t>
                      </a:r>
                      <a:endParaRPr lang="ru-RU" dirty="0"/>
                    </a:p>
                  </a:txBody>
                  <a:tcPr/>
                </a:tc>
                <a:tc>
                  <a:txBody>
                    <a:bodyPr/>
                    <a:lstStyle/>
                    <a:p>
                      <a:r>
                        <a:rPr lang="ru-RU" dirty="0" smtClean="0"/>
                        <a:t>НТ</a:t>
                      </a:r>
                      <a:endParaRPr lang="ru-RU" dirty="0"/>
                    </a:p>
                  </a:txBody>
                  <a:tcPr/>
                </a:tc>
                <a:tc>
                  <a:txBody>
                    <a:bodyPr/>
                    <a:lstStyle/>
                    <a:p>
                      <a:r>
                        <a:rPr lang="ru-RU" dirty="0" smtClean="0"/>
                        <a:t>П</a:t>
                      </a:r>
                      <a:endParaRPr lang="ru-RU" dirty="0"/>
                    </a:p>
                  </a:txBody>
                  <a:tcPr/>
                </a:tc>
              </a:tr>
              <a:tr h="758752">
                <a:tc>
                  <a:txBody>
                    <a:bodyPr/>
                    <a:lstStyle/>
                    <a:p>
                      <a:r>
                        <a:rPr lang="ru-RU" dirty="0" smtClean="0"/>
                        <a:t> возраст, годы</a:t>
                      </a:r>
                      <a:endParaRPr lang="ru-RU" dirty="0"/>
                    </a:p>
                  </a:txBody>
                  <a:tcPr/>
                </a:tc>
                <a:tc>
                  <a:txBody>
                    <a:bodyPr/>
                    <a:lstStyle/>
                    <a:p>
                      <a:r>
                        <a:rPr lang="ru-RU" sz="1800" dirty="0" smtClean="0">
                          <a:latin typeface="Times New Roman" pitchFamily="18" charset="0"/>
                          <a:cs typeface="Times New Roman" pitchFamily="18" charset="0"/>
                        </a:rPr>
                        <a:t>48,42±</a:t>
                      </a:r>
                    </a:p>
                    <a:p>
                      <a:r>
                        <a:rPr lang="ru-RU" sz="1800" dirty="0" smtClean="0">
                          <a:latin typeface="Times New Roman" pitchFamily="18" charset="0"/>
                          <a:cs typeface="Times New Roman" pitchFamily="18" charset="0"/>
                        </a:rPr>
                        <a:t>5,49</a:t>
                      </a:r>
                      <a:endParaRPr lang="ru-RU" sz="1800" dirty="0">
                        <a:latin typeface="Times New Roman" pitchFamily="18" charset="0"/>
                        <a:cs typeface="Times New Roman" pitchFamily="18" charset="0"/>
                      </a:endParaRPr>
                    </a:p>
                  </a:txBody>
                  <a:tcPr/>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49,63</a:t>
                      </a:r>
                      <a:r>
                        <a:rPr lang="ru-RU" sz="1800" dirty="0" smtClean="0">
                          <a:latin typeface="Times New Roman" pitchFamily="18" charset="0"/>
                          <a:ea typeface="Times New Roman"/>
                          <a:cs typeface="Times New Roman" pitchFamily="18" charset="0"/>
                        </a:rPr>
                        <a:t>±</a:t>
                      </a:r>
                    </a:p>
                    <a:p>
                      <a:pPr>
                        <a:lnSpc>
                          <a:spcPct val="115000"/>
                        </a:lnSpc>
                        <a:spcAft>
                          <a:spcPts val="0"/>
                        </a:spcAft>
                      </a:pPr>
                      <a:r>
                        <a:rPr lang="en-US" sz="1800" dirty="0" smtClean="0">
                          <a:latin typeface="Times New Roman" pitchFamily="18" charset="0"/>
                          <a:ea typeface="Times New Roman"/>
                          <a:cs typeface="Times New Roman" pitchFamily="18" charset="0"/>
                        </a:rPr>
                        <a:t>0,33            </a:t>
                      </a:r>
                      <a:endParaRPr lang="ru-RU" sz="1800" dirty="0">
                        <a:latin typeface="Times New Roman" pitchFamily="18" charset="0"/>
                        <a:ea typeface="Times New Roman"/>
                        <a:cs typeface="Times New Roman" pitchFamily="18" charset="0"/>
                      </a:endParaRPr>
                    </a:p>
                    <a:p>
                      <a:pPr>
                        <a:lnSpc>
                          <a:spcPct val="115000"/>
                        </a:lnSpc>
                        <a:spcAft>
                          <a:spcPts val="0"/>
                        </a:spcAft>
                      </a:pPr>
                      <a:r>
                        <a:rPr lang="en-US" sz="1800" dirty="0">
                          <a:latin typeface="Times New Roman" pitchFamily="18" charset="0"/>
                          <a:ea typeface="Times New Roman"/>
                          <a:cs typeface="Times New Roman" pitchFamily="18" charset="0"/>
                        </a:rPr>
                        <a:t> </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smtClean="0">
                          <a:latin typeface="Times New Roman" pitchFamily="18" charset="0"/>
                          <a:ea typeface="Times New Roman"/>
                          <a:cs typeface="Times New Roman" pitchFamily="18" charset="0"/>
                        </a:rPr>
                        <a:t>47,35</a:t>
                      </a:r>
                      <a:r>
                        <a:rPr lang="ru-RU" sz="1800" dirty="0" smtClean="0">
                          <a:latin typeface="Times New Roman" pitchFamily="18" charset="0"/>
                          <a:ea typeface="Times New Roman"/>
                          <a:cs typeface="Times New Roman" pitchFamily="18" charset="0"/>
                        </a:rPr>
                        <a:t>±</a:t>
                      </a:r>
                    </a:p>
                    <a:p>
                      <a:pPr>
                        <a:lnSpc>
                          <a:spcPct val="115000"/>
                        </a:lnSpc>
                        <a:spcAft>
                          <a:spcPts val="0"/>
                        </a:spcAft>
                      </a:pPr>
                      <a:r>
                        <a:rPr lang="en-US" sz="1800" dirty="0" smtClean="0">
                          <a:latin typeface="Times New Roman" pitchFamily="18" charset="0"/>
                          <a:ea typeface="Times New Roman"/>
                          <a:cs typeface="Times New Roman" pitchFamily="18" charset="0"/>
                        </a:rPr>
                        <a:t>0,43</a:t>
                      </a:r>
                      <a:endParaRPr lang="ru-RU" sz="1800" dirty="0">
                        <a:latin typeface="Times New Roman" pitchFamily="18" charset="0"/>
                        <a:ea typeface="Times New Roman"/>
                        <a:cs typeface="Times New Roman" pitchFamily="18" charset="0"/>
                      </a:endParaRPr>
                    </a:p>
                    <a:p>
                      <a:pPr>
                        <a:lnSpc>
                          <a:spcPct val="115000"/>
                        </a:lnSpc>
                        <a:spcAft>
                          <a:spcPts val="0"/>
                        </a:spcAft>
                      </a:pPr>
                      <a:r>
                        <a:rPr lang="en-US" sz="1800" dirty="0">
                          <a:latin typeface="Times New Roman" pitchFamily="18" charset="0"/>
                          <a:ea typeface="Times New Roman"/>
                          <a:cs typeface="Times New Roman" pitchFamily="18" charset="0"/>
                        </a:rPr>
                        <a:t> </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48,74</a:t>
                      </a:r>
                      <a:r>
                        <a:rPr lang="ru-RU" sz="1800" dirty="0" smtClean="0">
                          <a:latin typeface="Times New Roman" pitchFamily="18" charset="0"/>
                          <a:ea typeface="Times New Roman"/>
                          <a:cs typeface="Times New Roman" pitchFamily="18" charset="0"/>
                        </a:rPr>
                        <a:t>±</a:t>
                      </a:r>
                    </a:p>
                    <a:p>
                      <a:pPr>
                        <a:lnSpc>
                          <a:spcPct val="115000"/>
                        </a:lnSpc>
                        <a:spcAft>
                          <a:spcPts val="0"/>
                        </a:spcAft>
                      </a:pPr>
                      <a:r>
                        <a:rPr lang="en-US" sz="1800" dirty="0" smtClean="0">
                          <a:latin typeface="Times New Roman" pitchFamily="18" charset="0"/>
                          <a:ea typeface="Times New Roman"/>
                          <a:cs typeface="Times New Roman" pitchFamily="18" charset="0"/>
                        </a:rPr>
                        <a:t>0,30</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48,54</a:t>
                      </a:r>
                      <a:r>
                        <a:rPr lang="ru-RU" sz="1800" dirty="0" smtClean="0">
                          <a:latin typeface="Times New Roman" pitchFamily="18" charset="0"/>
                          <a:ea typeface="Times New Roman"/>
                          <a:cs typeface="Times New Roman" pitchFamily="18" charset="0"/>
                        </a:rPr>
                        <a:t>±</a:t>
                      </a:r>
                    </a:p>
                    <a:p>
                      <a:pPr>
                        <a:lnSpc>
                          <a:spcPct val="115000"/>
                        </a:lnSpc>
                        <a:spcAft>
                          <a:spcPts val="0"/>
                        </a:spcAft>
                      </a:pPr>
                      <a:r>
                        <a:rPr lang="en-US" sz="1800" dirty="0" smtClean="0">
                          <a:latin typeface="Times New Roman" pitchFamily="18" charset="0"/>
                          <a:ea typeface="Times New Roman"/>
                          <a:cs typeface="Times New Roman" pitchFamily="18" charset="0"/>
                        </a:rPr>
                        <a:t>0,34</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48,42</a:t>
                      </a:r>
                      <a:r>
                        <a:rPr lang="ru-RU" sz="1800" dirty="0" smtClean="0">
                          <a:latin typeface="Times New Roman" pitchFamily="18" charset="0"/>
                          <a:ea typeface="Times New Roman"/>
                          <a:cs typeface="Times New Roman" pitchFamily="18" charset="0"/>
                        </a:rPr>
                        <a:t>±</a:t>
                      </a:r>
                    </a:p>
                    <a:p>
                      <a:pPr>
                        <a:lnSpc>
                          <a:spcPct val="115000"/>
                        </a:lnSpc>
                        <a:spcAft>
                          <a:spcPts val="0"/>
                        </a:spcAft>
                      </a:pPr>
                      <a:r>
                        <a:rPr lang="en-US" sz="1800" dirty="0" smtClean="0">
                          <a:latin typeface="Times New Roman" pitchFamily="18" charset="0"/>
                          <a:ea typeface="Times New Roman"/>
                          <a:cs typeface="Times New Roman" pitchFamily="18" charset="0"/>
                        </a:rPr>
                        <a:t>0,44</a:t>
                      </a:r>
                      <a:endParaRPr lang="ru-RU" sz="1800" dirty="0">
                        <a:latin typeface="Times New Roman" pitchFamily="18" charset="0"/>
                        <a:ea typeface="Times New Roman"/>
                        <a:cs typeface="Times New Roman" pitchFamily="18" charset="0"/>
                      </a:endParaRPr>
                    </a:p>
                  </a:txBody>
                  <a:tcPr marL="68580" marR="68580" marT="0" marB="0"/>
                </a:tc>
              </a:tr>
              <a:tr h="766315">
                <a:tc>
                  <a:txBody>
                    <a:bodyPr/>
                    <a:lstStyle/>
                    <a:p>
                      <a:r>
                        <a:rPr lang="ru-RU" dirty="0" smtClean="0"/>
                        <a:t>Курили,</a:t>
                      </a:r>
                    </a:p>
                    <a:p>
                      <a:r>
                        <a:rPr lang="ru-RU" dirty="0" smtClean="0"/>
                        <a:t>чел</a:t>
                      </a:r>
                      <a:endParaRPr lang="ru-RU" dirty="0"/>
                    </a:p>
                  </a:txBody>
                  <a:tcPr/>
                </a:tc>
                <a:tc>
                  <a:txBody>
                    <a:bodyPr/>
                    <a:lstStyle/>
                    <a:p>
                      <a:r>
                        <a:rPr lang="ru-RU" sz="1800" dirty="0" smtClean="0">
                          <a:latin typeface="Times New Roman" pitchFamily="18" charset="0"/>
                          <a:cs typeface="Times New Roman" pitchFamily="18" charset="0"/>
                        </a:rPr>
                        <a:t>447  (40,59%). </a:t>
                      </a:r>
                      <a:endParaRPr lang="ru-RU" dirty="0">
                        <a:latin typeface="Times New Roman" pitchFamily="18" charset="0"/>
                        <a:cs typeface="Times New Roman" pitchFamily="18" charset="0"/>
                      </a:endParaRPr>
                    </a:p>
                  </a:txBody>
                  <a:tcPr/>
                </a:tc>
                <a:tc>
                  <a:txBody>
                    <a:bodyPr/>
                    <a:lstStyle/>
                    <a:p>
                      <a:pPr>
                        <a:lnSpc>
                          <a:spcPct val="115000"/>
                        </a:lnSpc>
                        <a:spcAft>
                          <a:spcPts val="0"/>
                        </a:spcAft>
                      </a:pPr>
                      <a:r>
                        <a:rPr lang="ru-RU" sz="1800">
                          <a:latin typeface="Times New Roman" pitchFamily="18" charset="0"/>
                          <a:ea typeface="Times New Roman"/>
                          <a:cs typeface="Times New Roman" pitchFamily="18" charset="0"/>
                        </a:rPr>
                        <a:t>   41</a:t>
                      </a:r>
                      <a:r>
                        <a:rPr lang="en-US" sz="1800">
                          <a:latin typeface="Times New Roman" pitchFamily="18" charset="0"/>
                          <a:ea typeface="Times New Roman"/>
                          <a:cs typeface="Times New Roman" pitchFamily="18" charset="0"/>
                        </a:rPr>
                        <a:t>,88%</a:t>
                      </a:r>
                      <a:endParaRPr lang="ru-RU" sz="180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a:latin typeface="Times New Roman" pitchFamily="18" charset="0"/>
                          <a:ea typeface="Times New Roman"/>
                          <a:cs typeface="Times New Roman" pitchFamily="18" charset="0"/>
                        </a:rPr>
                        <a:t>   38,93%</a:t>
                      </a:r>
                      <a:endParaRPr lang="ru-RU" sz="180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a:highlight>
                            <a:srgbClr val="00FF00"/>
                          </a:highlight>
                          <a:latin typeface="Times New Roman" pitchFamily="18" charset="0"/>
                          <a:ea typeface="Times New Roman"/>
                          <a:cs typeface="Times New Roman" pitchFamily="18" charset="0"/>
                        </a:rPr>
                        <a:t>36,79%</a:t>
                      </a:r>
                      <a:endParaRPr lang="ru-RU" sz="180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43,08%</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highlight>
                            <a:srgbClr val="FFFF00"/>
                          </a:highlight>
                          <a:latin typeface="Times New Roman" pitchFamily="18" charset="0"/>
                          <a:ea typeface="Times New Roman"/>
                          <a:cs typeface="Times New Roman" pitchFamily="18" charset="0"/>
                        </a:rPr>
                        <a:t>43,39%</a:t>
                      </a:r>
                      <a:endParaRPr lang="ru-RU" sz="1800" dirty="0">
                        <a:latin typeface="Times New Roman" pitchFamily="18" charset="0"/>
                        <a:ea typeface="Times New Roman"/>
                        <a:cs typeface="Times New Roman" pitchFamily="18" charset="0"/>
                      </a:endParaRPr>
                    </a:p>
                  </a:txBody>
                  <a:tcPr marL="68580" marR="68580" marT="0" marB="0"/>
                </a:tc>
              </a:tr>
              <a:tr h="571504">
                <a:tc>
                  <a:txBody>
                    <a:bodyPr/>
                    <a:lstStyle/>
                    <a:p>
                      <a:r>
                        <a:rPr lang="ru-RU" sz="1800" dirty="0" smtClean="0"/>
                        <a:t>САД, </a:t>
                      </a:r>
                    </a:p>
                    <a:p>
                      <a:r>
                        <a:rPr lang="ru-RU" sz="1800" dirty="0" smtClean="0"/>
                        <a:t>мм </a:t>
                      </a:r>
                      <a:r>
                        <a:rPr lang="ru-RU" sz="1800" dirty="0" err="1" smtClean="0"/>
                        <a:t>рт</a:t>
                      </a:r>
                      <a:r>
                        <a:rPr lang="ru-RU" sz="1800" dirty="0" smtClean="0"/>
                        <a:t> </a:t>
                      </a:r>
                      <a:r>
                        <a:rPr lang="ru-RU" sz="1800" dirty="0" err="1" smtClean="0"/>
                        <a:t>ст</a:t>
                      </a:r>
                      <a:endParaRPr lang="ru-RU" dirty="0"/>
                    </a:p>
                  </a:txBody>
                  <a:tcPr/>
                </a:tc>
                <a:tc>
                  <a:txBody>
                    <a:bodyPr/>
                    <a:lstStyle/>
                    <a:p>
                      <a:r>
                        <a:rPr lang="ru-RU" sz="1800" dirty="0" smtClean="0">
                          <a:latin typeface="Times New Roman" pitchFamily="18" charset="0"/>
                          <a:cs typeface="Times New Roman" pitchFamily="18" charset="0"/>
                        </a:rPr>
                        <a:t>130,48±</a:t>
                      </a:r>
                    </a:p>
                    <a:p>
                      <a:r>
                        <a:rPr lang="ru-RU" sz="1800" dirty="0" smtClean="0">
                          <a:latin typeface="Times New Roman" pitchFamily="18" charset="0"/>
                          <a:cs typeface="Times New Roman" pitchFamily="18" charset="0"/>
                        </a:rPr>
                        <a:t>1,21</a:t>
                      </a:r>
                      <a:endParaRPr lang="ru-RU" dirty="0">
                        <a:latin typeface="Times New Roman" pitchFamily="18" charset="0"/>
                        <a:cs typeface="Times New Roman" pitchFamily="18" charset="0"/>
                      </a:endParaRPr>
                    </a:p>
                  </a:txBody>
                  <a:tcPr/>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127,18</a:t>
                      </a:r>
                      <a:r>
                        <a:rPr lang="ru-RU" sz="1800" dirty="0" smtClean="0">
                          <a:latin typeface="Times New Roman" pitchFamily="18" charset="0"/>
                          <a:ea typeface="Times New Roman"/>
                          <a:cs typeface="Times New Roman" pitchFamily="18" charset="0"/>
                        </a:rPr>
                        <a:t>±</a:t>
                      </a:r>
                    </a:p>
                    <a:p>
                      <a:pPr>
                        <a:lnSpc>
                          <a:spcPct val="115000"/>
                        </a:lnSpc>
                        <a:spcAft>
                          <a:spcPts val="0"/>
                        </a:spcAft>
                      </a:pPr>
                      <a:r>
                        <a:rPr lang="en-US" sz="1800" dirty="0" smtClean="0">
                          <a:latin typeface="Times New Roman" pitchFamily="18" charset="0"/>
                          <a:ea typeface="Times New Roman"/>
                          <a:cs typeface="Times New Roman" pitchFamily="18" charset="0"/>
                        </a:rPr>
                        <a:t>0,79        </a:t>
                      </a:r>
                      <a:endParaRPr lang="ru-RU" sz="1800" dirty="0">
                        <a:latin typeface="Times New Roman" pitchFamily="18" charset="0"/>
                        <a:ea typeface="Times New Roman"/>
                        <a:cs typeface="Times New Roman" pitchFamily="18" charset="0"/>
                      </a:endParaRPr>
                    </a:p>
                    <a:p>
                      <a:pPr>
                        <a:lnSpc>
                          <a:spcPct val="115000"/>
                        </a:lnSpc>
                        <a:spcAft>
                          <a:spcPts val="0"/>
                        </a:spcAft>
                      </a:pPr>
                      <a:r>
                        <a:rPr lang="en-US" sz="1800" dirty="0">
                          <a:latin typeface="Times New Roman" pitchFamily="18" charset="0"/>
                          <a:ea typeface="Times New Roman"/>
                          <a:cs typeface="Times New Roman" pitchFamily="18" charset="0"/>
                        </a:rPr>
                        <a:t> </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 129,89</a:t>
                      </a:r>
                      <a:r>
                        <a:rPr lang="ru-RU" sz="1800" dirty="0" smtClean="0">
                          <a:latin typeface="Times New Roman" pitchFamily="18" charset="0"/>
                          <a:ea typeface="Times New Roman"/>
                          <a:cs typeface="Times New Roman" pitchFamily="18" charset="0"/>
                        </a:rPr>
                        <a:t>±</a:t>
                      </a:r>
                    </a:p>
                    <a:p>
                      <a:pPr>
                        <a:lnSpc>
                          <a:spcPct val="115000"/>
                        </a:lnSpc>
                        <a:spcAft>
                          <a:spcPts val="0"/>
                        </a:spcAft>
                      </a:pPr>
                      <a:r>
                        <a:rPr lang="en-US" sz="1800" dirty="0" smtClean="0">
                          <a:latin typeface="Times New Roman" pitchFamily="18" charset="0"/>
                          <a:ea typeface="Times New Roman"/>
                          <a:cs typeface="Times New Roman" pitchFamily="18" charset="0"/>
                        </a:rPr>
                        <a:t>0,97</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130,85</a:t>
                      </a:r>
                      <a:r>
                        <a:rPr lang="ru-RU" sz="1800" dirty="0" smtClean="0">
                          <a:latin typeface="Times New Roman" pitchFamily="18" charset="0"/>
                          <a:ea typeface="Times New Roman"/>
                          <a:cs typeface="Times New Roman" pitchFamily="18" charset="0"/>
                        </a:rPr>
                        <a:t>±</a:t>
                      </a:r>
                    </a:p>
                    <a:p>
                      <a:pPr>
                        <a:lnSpc>
                          <a:spcPct val="115000"/>
                        </a:lnSpc>
                        <a:spcAft>
                          <a:spcPts val="0"/>
                        </a:spcAft>
                      </a:pPr>
                      <a:r>
                        <a:rPr lang="en-US" sz="1800" dirty="0" smtClean="0">
                          <a:latin typeface="Times New Roman" pitchFamily="18" charset="0"/>
                          <a:ea typeface="Times New Roman"/>
                          <a:cs typeface="Times New Roman" pitchFamily="18" charset="0"/>
                        </a:rPr>
                        <a:t>0,73</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130,48</a:t>
                      </a:r>
                      <a:r>
                        <a:rPr lang="ru-RU" sz="1800" dirty="0" smtClean="0">
                          <a:latin typeface="Times New Roman" pitchFamily="18" charset="0"/>
                          <a:ea typeface="Times New Roman"/>
                          <a:cs typeface="Times New Roman" pitchFamily="18" charset="0"/>
                        </a:rPr>
                        <a:t>±</a:t>
                      </a:r>
                    </a:p>
                    <a:p>
                      <a:pPr>
                        <a:lnSpc>
                          <a:spcPct val="115000"/>
                        </a:lnSpc>
                        <a:spcAft>
                          <a:spcPts val="0"/>
                        </a:spcAft>
                      </a:pPr>
                      <a:r>
                        <a:rPr lang="en-US" sz="1800" dirty="0" smtClean="0">
                          <a:latin typeface="Times New Roman" pitchFamily="18" charset="0"/>
                          <a:ea typeface="Times New Roman"/>
                          <a:cs typeface="Times New Roman" pitchFamily="18" charset="0"/>
                        </a:rPr>
                        <a:t>0,75</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highlight>
                            <a:srgbClr val="FFFF00"/>
                          </a:highlight>
                          <a:latin typeface="Times New Roman" pitchFamily="18" charset="0"/>
                          <a:ea typeface="Times New Roman"/>
                          <a:cs typeface="Times New Roman" pitchFamily="18" charset="0"/>
                        </a:rPr>
                        <a:t>130,98</a:t>
                      </a:r>
                      <a:r>
                        <a:rPr lang="ru-RU" sz="1800" dirty="0" smtClean="0">
                          <a:highlight>
                            <a:srgbClr val="FFFF00"/>
                          </a:highlight>
                          <a:latin typeface="Times New Roman" pitchFamily="18" charset="0"/>
                          <a:ea typeface="Times New Roman"/>
                          <a:cs typeface="Times New Roman" pitchFamily="18" charset="0"/>
                        </a:rPr>
                        <a:t>±</a:t>
                      </a:r>
                    </a:p>
                    <a:p>
                      <a:pPr>
                        <a:lnSpc>
                          <a:spcPct val="115000"/>
                        </a:lnSpc>
                        <a:spcAft>
                          <a:spcPts val="0"/>
                        </a:spcAft>
                      </a:pPr>
                      <a:r>
                        <a:rPr lang="en-US" sz="1800" dirty="0" smtClean="0">
                          <a:highlight>
                            <a:srgbClr val="FFFF00"/>
                          </a:highlight>
                          <a:latin typeface="Times New Roman" pitchFamily="18" charset="0"/>
                          <a:ea typeface="Times New Roman"/>
                          <a:cs typeface="Times New Roman" pitchFamily="18" charset="0"/>
                        </a:rPr>
                        <a:t>0,95</a:t>
                      </a:r>
                      <a:endParaRPr lang="ru-RU" sz="1800" dirty="0">
                        <a:latin typeface="Times New Roman" pitchFamily="18" charset="0"/>
                        <a:ea typeface="Times New Roman"/>
                        <a:cs typeface="Times New Roman" pitchFamily="18" charset="0"/>
                      </a:endParaRPr>
                    </a:p>
                  </a:txBody>
                  <a:tcPr marL="68580" marR="68580" marT="0" marB="0"/>
                </a:tc>
              </a:tr>
              <a:tr h="384256">
                <a:tc>
                  <a:txBody>
                    <a:bodyPr/>
                    <a:lstStyle/>
                    <a:p>
                      <a:r>
                        <a:rPr lang="ru-RU" sz="1800" dirty="0" smtClean="0"/>
                        <a:t>ДАД,</a:t>
                      </a:r>
                    </a:p>
                    <a:p>
                      <a:r>
                        <a:rPr lang="ru-RU" sz="1800" dirty="0" smtClean="0"/>
                        <a:t>мм </a:t>
                      </a:r>
                      <a:r>
                        <a:rPr lang="ru-RU" sz="1800" dirty="0" err="1" smtClean="0"/>
                        <a:t>рт</a:t>
                      </a:r>
                      <a:r>
                        <a:rPr lang="ru-RU" sz="1800" dirty="0" smtClean="0"/>
                        <a:t> </a:t>
                      </a:r>
                      <a:r>
                        <a:rPr lang="ru-RU" sz="1800" dirty="0" err="1" smtClean="0"/>
                        <a:t>ст</a:t>
                      </a:r>
                      <a:endParaRPr lang="ru-RU" dirty="0"/>
                    </a:p>
                  </a:txBody>
                  <a:tcPr/>
                </a:tc>
                <a:tc>
                  <a:txBody>
                    <a:bodyPr/>
                    <a:lstStyle/>
                    <a:p>
                      <a:r>
                        <a:rPr lang="ru-RU" sz="1800" dirty="0" smtClean="0">
                          <a:latin typeface="Times New Roman" pitchFamily="18" charset="0"/>
                          <a:cs typeface="Times New Roman" pitchFamily="18" charset="0"/>
                        </a:rPr>
                        <a:t>83,33±</a:t>
                      </a:r>
                    </a:p>
                    <a:p>
                      <a:r>
                        <a:rPr lang="ru-RU" sz="1800" dirty="0" smtClean="0">
                          <a:latin typeface="Times New Roman" pitchFamily="18" charset="0"/>
                          <a:cs typeface="Times New Roman" pitchFamily="18" charset="0"/>
                        </a:rPr>
                        <a:t>0,69  </a:t>
                      </a:r>
                      <a:endParaRPr lang="ru-RU" dirty="0">
                        <a:latin typeface="Times New Roman" pitchFamily="18" charset="0"/>
                        <a:cs typeface="Times New Roman" pitchFamily="18" charset="0"/>
                      </a:endParaRPr>
                    </a:p>
                  </a:txBody>
                  <a:tcPr/>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83,22</a:t>
                      </a:r>
                      <a:r>
                        <a:rPr lang="ru-RU" sz="1800" dirty="0" smtClean="0">
                          <a:latin typeface="Times New Roman" pitchFamily="18" charset="0"/>
                          <a:ea typeface="Times New Roman"/>
                          <a:cs typeface="Times New Roman" pitchFamily="18" charset="0"/>
                        </a:rPr>
                        <a:t>±</a:t>
                      </a:r>
                    </a:p>
                    <a:p>
                      <a:pPr>
                        <a:lnSpc>
                          <a:spcPct val="115000"/>
                        </a:lnSpc>
                        <a:spcAft>
                          <a:spcPts val="0"/>
                        </a:spcAft>
                      </a:pPr>
                      <a:r>
                        <a:rPr lang="en-US" sz="1800" dirty="0" smtClean="0">
                          <a:latin typeface="Times New Roman" pitchFamily="18" charset="0"/>
                          <a:ea typeface="Times New Roman"/>
                          <a:cs typeface="Times New Roman" pitchFamily="18" charset="0"/>
                        </a:rPr>
                        <a:t>0,51             </a:t>
                      </a:r>
                      <a:endParaRPr lang="ru-RU" sz="1800" dirty="0">
                        <a:latin typeface="Times New Roman" pitchFamily="18" charset="0"/>
                        <a:ea typeface="Times New Roman"/>
                        <a:cs typeface="Times New Roman" pitchFamily="18" charset="0"/>
                      </a:endParaRPr>
                    </a:p>
                    <a:p>
                      <a:pPr>
                        <a:lnSpc>
                          <a:spcPct val="115000"/>
                        </a:lnSpc>
                        <a:spcAft>
                          <a:spcPts val="0"/>
                        </a:spcAft>
                      </a:pPr>
                      <a:r>
                        <a:rPr lang="en-US" sz="1800" dirty="0">
                          <a:latin typeface="Times New Roman" pitchFamily="18" charset="0"/>
                          <a:ea typeface="Times New Roman"/>
                          <a:cs typeface="Times New Roman" pitchFamily="18" charset="0"/>
                        </a:rPr>
                        <a:t> </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82,75</a:t>
                      </a:r>
                      <a:r>
                        <a:rPr lang="ru-RU" sz="1800" dirty="0" smtClean="0">
                          <a:latin typeface="Times New Roman" pitchFamily="18" charset="0"/>
                          <a:ea typeface="Times New Roman"/>
                          <a:cs typeface="Times New Roman" pitchFamily="18" charset="0"/>
                        </a:rPr>
                        <a:t>±</a:t>
                      </a:r>
                    </a:p>
                    <a:p>
                      <a:pPr>
                        <a:lnSpc>
                          <a:spcPct val="115000"/>
                        </a:lnSpc>
                        <a:spcAft>
                          <a:spcPts val="0"/>
                        </a:spcAft>
                      </a:pPr>
                      <a:r>
                        <a:rPr lang="en-US" sz="1800" dirty="0" smtClean="0">
                          <a:latin typeface="Times New Roman" pitchFamily="18" charset="0"/>
                          <a:ea typeface="Times New Roman"/>
                          <a:cs typeface="Times New Roman" pitchFamily="18" charset="0"/>
                        </a:rPr>
                        <a:t>0,6</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83,18</a:t>
                      </a:r>
                      <a:r>
                        <a:rPr lang="ru-RU" sz="1800" dirty="0" smtClean="0">
                          <a:latin typeface="Times New Roman" pitchFamily="18" charset="0"/>
                          <a:ea typeface="Times New Roman"/>
                          <a:cs typeface="Times New Roman" pitchFamily="18" charset="0"/>
                        </a:rPr>
                        <a:t>±</a:t>
                      </a:r>
                    </a:p>
                    <a:p>
                      <a:pPr>
                        <a:lnSpc>
                          <a:spcPct val="115000"/>
                        </a:lnSpc>
                        <a:spcAft>
                          <a:spcPts val="0"/>
                        </a:spcAft>
                      </a:pPr>
                      <a:r>
                        <a:rPr lang="en-US" sz="1800" dirty="0" smtClean="0">
                          <a:latin typeface="Times New Roman" pitchFamily="18" charset="0"/>
                          <a:ea typeface="Times New Roman"/>
                          <a:cs typeface="Times New Roman" pitchFamily="18" charset="0"/>
                        </a:rPr>
                        <a:t>0,42</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83,15</a:t>
                      </a:r>
                      <a:r>
                        <a:rPr lang="ru-RU" sz="1800" dirty="0" smtClean="0">
                          <a:latin typeface="Times New Roman" pitchFamily="18" charset="0"/>
                          <a:ea typeface="Times New Roman"/>
                          <a:cs typeface="Times New Roman" pitchFamily="18" charset="0"/>
                        </a:rPr>
                        <a:t>±</a:t>
                      </a:r>
                    </a:p>
                    <a:p>
                      <a:pPr>
                        <a:lnSpc>
                          <a:spcPct val="115000"/>
                        </a:lnSpc>
                        <a:spcAft>
                          <a:spcPts val="0"/>
                        </a:spcAft>
                      </a:pPr>
                      <a:r>
                        <a:rPr lang="en-US" sz="1800" dirty="0" smtClean="0">
                          <a:latin typeface="Times New Roman" pitchFamily="18" charset="0"/>
                          <a:ea typeface="Times New Roman"/>
                          <a:cs typeface="Times New Roman" pitchFamily="18" charset="0"/>
                        </a:rPr>
                        <a:t>0,44</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highlight>
                            <a:srgbClr val="FFFF00"/>
                          </a:highlight>
                          <a:latin typeface="Times New Roman" pitchFamily="18" charset="0"/>
                          <a:ea typeface="Times New Roman"/>
                          <a:cs typeface="Times New Roman" pitchFamily="18" charset="0"/>
                        </a:rPr>
                        <a:t>84,44</a:t>
                      </a:r>
                      <a:r>
                        <a:rPr lang="ru-RU" sz="1800" dirty="0" smtClean="0">
                          <a:highlight>
                            <a:srgbClr val="FFFF00"/>
                          </a:highlight>
                          <a:latin typeface="Times New Roman" pitchFamily="18" charset="0"/>
                          <a:ea typeface="Times New Roman"/>
                          <a:cs typeface="Times New Roman" pitchFamily="18" charset="0"/>
                        </a:rPr>
                        <a:t>±</a:t>
                      </a:r>
                    </a:p>
                    <a:p>
                      <a:pPr>
                        <a:lnSpc>
                          <a:spcPct val="115000"/>
                        </a:lnSpc>
                        <a:spcAft>
                          <a:spcPts val="0"/>
                        </a:spcAft>
                      </a:pPr>
                      <a:r>
                        <a:rPr lang="en-US" sz="1800" dirty="0" smtClean="0">
                          <a:highlight>
                            <a:srgbClr val="FFFF00"/>
                          </a:highlight>
                          <a:latin typeface="Times New Roman" pitchFamily="18" charset="0"/>
                          <a:ea typeface="Times New Roman"/>
                          <a:cs typeface="Times New Roman" pitchFamily="18" charset="0"/>
                        </a:rPr>
                        <a:t>0,56</a:t>
                      </a:r>
                      <a:endParaRPr lang="ru-RU" sz="1800" dirty="0">
                        <a:latin typeface="Times New Roman" pitchFamily="18" charset="0"/>
                        <a:ea typeface="Times New Roman"/>
                        <a:cs typeface="Times New Roman" pitchFamily="18" charset="0"/>
                      </a:endParaRPr>
                    </a:p>
                  </a:txBody>
                  <a:tcPr marL="68580" marR="68580" marT="0" marB="0"/>
                </a:tc>
              </a:tr>
              <a:tr h="384256">
                <a:tc>
                  <a:txBody>
                    <a:bodyPr/>
                    <a:lstStyle/>
                    <a:p>
                      <a:r>
                        <a:rPr lang="ru-RU" dirty="0" smtClean="0"/>
                        <a:t>АГ, чел</a:t>
                      </a:r>
                      <a:endParaRPr lang="ru-RU" dirty="0"/>
                    </a:p>
                  </a:txBody>
                  <a:tcPr/>
                </a:tc>
                <a:tc>
                  <a:txBody>
                    <a:bodyPr/>
                    <a:lstStyle/>
                    <a:p>
                      <a:r>
                        <a:rPr lang="ru-RU" sz="1800" dirty="0" smtClean="0">
                          <a:latin typeface="Times New Roman" pitchFamily="18" charset="0"/>
                          <a:cs typeface="Times New Roman" pitchFamily="18" charset="0"/>
                        </a:rPr>
                        <a:t>275    (24,97%). </a:t>
                      </a:r>
                      <a:endParaRPr lang="ru-RU" dirty="0">
                        <a:latin typeface="Times New Roman" pitchFamily="18" charset="0"/>
                        <a:cs typeface="Times New Roman" pitchFamily="18" charset="0"/>
                      </a:endParaRPr>
                    </a:p>
                  </a:txBody>
                  <a:tcPr/>
                </a:tc>
                <a:tc>
                  <a:txBody>
                    <a:bodyPr/>
                    <a:lstStyle/>
                    <a:p>
                      <a:pPr>
                        <a:lnSpc>
                          <a:spcPct val="115000"/>
                        </a:lnSpc>
                        <a:spcAft>
                          <a:spcPts val="0"/>
                        </a:spcAft>
                      </a:pPr>
                      <a:r>
                        <a:rPr lang="ru-RU" sz="1800" dirty="0" smtClean="0">
                          <a:latin typeface="Times New Roman" pitchFamily="18" charset="0"/>
                          <a:ea typeface="Times New Roman"/>
                          <a:cs typeface="Times New Roman" pitchFamily="18" charset="0"/>
                        </a:rPr>
                        <a:t>15,39%</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800" dirty="0" smtClean="0">
                          <a:latin typeface="Times New Roman" pitchFamily="18" charset="0"/>
                          <a:ea typeface="Times New Roman"/>
                          <a:cs typeface="Times New Roman" pitchFamily="18" charset="0"/>
                        </a:rPr>
                        <a:t>24,16%</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800" dirty="0" smtClean="0">
                          <a:latin typeface="Times New Roman" pitchFamily="18" charset="0"/>
                          <a:ea typeface="Times New Roman"/>
                          <a:cs typeface="Times New Roman" pitchFamily="18" charset="0"/>
                        </a:rPr>
                        <a:t>29,76%</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800" dirty="0" smtClean="0">
                          <a:latin typeface="Times New Roman" pitchFamily="18" charset="0"/>
                          <a:ea typeface="Times New Roman"/>
                          <a:cs typeface="Times New Roman" pitchFamily="18" charset="0"/>
                        </a:rPr>
                        <a:t>22,69%</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800" dirty="0" smtClean="0">
                          <a:latin typeface="Times New Roman" pitchFamily="18" charset="0"/>
                          <a:ea typeface="Times New Roman"/>
                          <a:cs typeface="Times New Roman" pitchFamily="18" charset="0"/>
                        </a:rPr>
                        <a:t>33,32%</a:t>
                      </a:r>
                      <a:endParaRPr lang="ru-RU" sz="1800" dirty="0">
                        <a:latin typeface="Times New Roman" pitchFamily="18" charset="0"/>
                        <a:ea typeface="Times New Roman"/>
                        <a:cs typeface="Times New Roman" pitchFamily="18" charset="0"/>
                      </a:endParaRPr>
                    </a:p>
                  </a:txBody>
                  <a:tcPr marL="68580" marR="68580" marT="0" marB="0"/>
                </a:tc>
              </a:tr>
              <a:tr h="384256">
                <a:tc>
                  <a:txBody>
                    <a:bodyPr/>
                    <a:lstStyle/>
                    <a:p>
                      <a:r>
                        <a:rPr lang="ru-RU" sz="1800" dirty="0" smtClean="0"/>
                        <a:t>АГ 1 степени </a:t>
                      </a:r>
                      <a:endParaRPr lang="ru-RU" dirty="0"/>
                    </a:p>
                  </a:txBody>
                  <a:tcPr/>
                </a:tc>
                <a:tc>
                  <a:txBody>
                    <a:bodyPr/>
                    <a:lstStyle/>
                    <a:p>
                      <a:r>
                        <a:rPr lang="ru-RU" sz="1800" dirty="0" smtClean="0">
                          <a:latin typeface="Times New Roman" pitchFamily="18" charset="0"/>
                          <a:cs typeface="Times New Roman" pitchFamily="18" charset="0"/>
                        </a:rPr>
                        <a:t>18,34%</a:t>
                      </a:r>
                      <a:endParaRPr lang="ru-RU" dirty="0">
                        <a:latin typeface="Times New Roman" pitchFamily="18" charset="0"/>
                        <a:cs typeface="Times New Roman" pitchFamily="18" charset="0"/>
                      </a:endParaRPr>
                    </a:p>
                  </a:txBody>
                  <a:tcPr/>
                </a:tc>
                <a:tc>
                  <a:txBody>
                    <a:bodyPr/>
                    <a:lstStyle/>
                    <a:p>
                      <a:pPr>
                        <a:lnSpc>
                          <a:spcPct val="115000"/>
                        </a:lnSpc>
                        <a:spcAft>
                          <a:spcPts val="0"/>
                        </a:spcAft>
                      </a:pPr>
                      <a:r>
                        <a:rPr lang="ru-RU" sz="1800">
                          <a:latin typeface="Times New Roman" pitchFamily="18" charset="0"/>
                          <a:ea typeface="Times New Roman"/>
                          <a:cs typeface="Times New Roman" pitchFamily="18" charset="0"/>
                        </a:rPr>
                        <a:t> </a:t>
                      </a:r>
                      <a:r>
                        <a:rPr lang="en-US" sz="1800">
                          <a:latin typeface="Times New Roman" pitchFamily="18" charset="0"/>
                          <a:ea typeface="Times New Roman"/>
                          <a:cs typeface="Times New Roman" pitchFamily="18" charset="0"/>
                        </a:rPr>
                        <a:t>  </a:t>
                      </a:r>
                      <a:r>
                        <a:rPr lang="en-US" sz="1800">
                          <a:highlight>
                            <a:srgbClr val="00FF00"/>
                          </a:highlight>
                          <a:latin typeface="Times New Roman" pitchFamily="18" charset="0"/>
                          <a:ea typeface="Times New Roman"/>
                          <a:cs typeface="Times New Roman" pitchFamily="18" charset="0"/>
                        </a:rPr>
                        <a:t>8,55%</a:t>
                      </a:r>
                      <a:endParaRPr lang="ru-RU" sz="180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a:latin typeface="Times New Roman" pitchFamily="18" charset="0"/>
                          <a:ea typeface="Times New Roman"/>
                          <a:cs typeface="Times New Roman" pitchFamily="18" charset="0"/>
                        </a:rPr>
                        <a:t> 17,45%</a:t>
                      </a:r>
                      <a:endParaRPr lang="ru-RU" sz="180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a:highlight>
                            <a:srgbClr val="FFFF00"/>
                          </a:highlight>
                          <a:latin typeface="Times New Roman" pitchFamily="18" charset="0"/>
                          <a:ea typeface="Times New Roman"/>
                          <a:cs typeface="Times New Roman" pitchFamily="18" charset="0"/>
                        </a:rPr>
                        <a:t>27,42%</a:t>
                      </a:r>
                      <a:endParaRPr lang="ru-RU" sz="180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a:latin typeface="Times New Roman" pitchFamily="18" charset="0"/>
                          <a:ea typeface="Times New Roman"/>
                          <a:cs typeface="Times New Roman" pitchFamily="18" charset="0"/>
                        </a:rPr>
                        <a:t>16,15%</a:t>
                      </a:r>
                      <a:endParaRPr lang="ru-RU" sz="180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20,12</a:t>
                      </a:r>
                      <a:endParaRPr lang="ru-RU" sz="1800" dirty="0">
                        <a:latin typeface="Times New Roman" pitchFamily="18" charset="0"/>
                        <a:ea typeface="Times New Roman"/>
                        <a:cs typeface="Times New Roman" pitchFamily="18" charset="0"/>
                      </a:endParaRPr>
                    </a:p>
                  </a:txBody>
                  <a:tcPr marL="68580" marR="68580" marT="0" marB="0"/>
                </a:tc>
              </a:tr>
              <a:tr h="384256">
                <a:tc>
                  <a:txBody>
                    <a:bodyPr/>
                    <a:lstStyle/>
                    <a:p>
                      <a:r>
                        <a:rPr lang="ru-RU" sz="1800" dirty="0" smtClean="0"/>
                        <a:t>АГ 2 степени  </a:t>
                      </a:r>
                      <a:endParaRPr lang="ru-RU" dirty="0"/>
                    </a:p>
                  </a:txBody>
                  <a:tcPr/>
                </a:tc>
                <a:tc>
                  <a:txBody>
                    <a:bodyPr/>
                    <a:lstStyle/>
                    <a:p>
                      <a:r>
                        <a:rPr lang="ru-RU" sz="1800" dirty="0" smtClean="0">
                          <a:latin typeface="Times New Roman" pitchFamily="18" charset="0"/>
                          <a:cs typeface="Times New Roman" pitchFamily="18" charset="0"/>
                        </a:rPr>
                        <a:t>6,63%</a:t>
                      </a:r>
                      <a:endParaRPr lang="ru-RU" dirty="0">
                        <a:latin typeface="Times New Roman" pitchFamily="18" charset="0"/>
                        <a:cs typeface="Times New Roman" pitchFamily="18" charset="0"/>
                      </a:endParaRPr>
                    </a:p>
                  </a:txBody>
                  <a:tcPr/>
                </a:tc>
                <a:tc>
                  <a:txBody>
                    <a:bodyPr/>
                    <a:lstStyle/>
                    <a:p>
                      <a:pPr>
                        <a:lnSpc>
                          <a:spcPct val="115000"/>
                        </a:lnSpc>
                        <a:spcAft>
                          <a:spcPts val="0"/>
                        </a:spcAft>
                      </a:pPr>
                      <a:r>
                        <a:rPr lang="en-US" sz="1800">
                          <a:latin typeface="Times New Roman" pitchFamily="18" charset="0"/>
                          <a:ea typeface="Times New Roman"/>
                          <a:cs typeface="Times New Roman" pitchFamily="18" charset="0"/>
                        </a:rPr>
                        <a:t>    6,84%</a:t>
                      </a:r>
                      <a:endParaRPr lang="ru-RU" sz="180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a:latin typeface="Times New Roman" pitchFamily="18" charset="0"/>
                          <a:ea typeface="Times New Roman"/>
                          <a:cs typeface="Times New Roman" pitchFamily="18" charset="0"/>
                        </a:rPr>
                        <a:t>6,71%</a:t>
                      </a:r>
                      <a:endParaRPr lang="ru-RU" sz="180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a:highlight>
                            <a:srgbClr val="00FF00"/>
                          </a:highlight>
                          <a:latin typeface="Times New Roman" pitchFamily="18" charset="0"/>
                          <a:ea typeface="Times New Roman"/>
                          <a:cs typeface="Times New Roman" pitchFamily="18" charset="0"/>
                        </a:rPr>
                        <a:t>2,34%</a:t>
                      </a:r>
                      <a:endParaRPr lang="ru-RU" sz="180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a:latin typeface="Times New Roman" pitchFamily="18" charset="0"/>
                          <a:ea typeface="Times New Roman"/>
                          <a:cs typeface="Times New Roman" pitchFamily="18" charset="0"/>
                        </a:rPr>
                        <a:t>6,54%</a:t>
                      </a:r>
                      <a:endParaRPr lang="ru-RU" sz="180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highlight>
                            <a:srgbClr val="FFFF00"/>
                          </a:highlight>
                          <a:latin typeface="Times New Roman" pitchFamily="18" charset="0"/>
                          <a:ea typeface="Times New Roman"/>
                          <a:cs typeface="Times New Roman" pitchFamily="18" charset="0"/>
                        </a:rPr>
                        <a:t>13,20</a:t>
                      </a:r>
                      <a:endParaRPr lang="ru-RU" sz="1800" dirty="0">
                        <a:latin typeface="Times New Roman" pitchFamily="18" charset="0"/>
                        <a:ea typeface="Times New Roman"/>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ctrTitle" idx="4294967295"/>
          </p:nvPr>
        </p:nvSpPr>
        <p:spPr>
          <a:xfrm>
            <a:off x="1371600" y="1100138"/>
            <a:ext cx="7772400" cy="1143000"/>
          </a:xfrm>
        </p:spPr>
        <p:txBody>
          <a:bodyPr/>
          <a:lstStyle/>
          <a:p>
            <a:pPr eaLnBrk="1" hangingPunct="1"/>
            <a:endParaRPr lang="ru-RU" smtClean="0"/>
          </a:p>
        </p:txBody>
      </p:sp>
      <p:sp>
        <p:nvSpPr>
          <p:cNvPr id="32770" name="Подзаголовок 2"/>
          <p:cNvSpPr>
            <a:spLocks noGrp="1"/>
          </p:cNvSpPr>
          <p:nvPr>
            <p:ph type="subTitle" idx="4294967295"/>
          </p:nvPr>
        </p:nvSpPr>
        <p:spPr>
          <a:xfrm>
            <a:off x="538163" y="3695700"/>
            <a:ext cx="6777037" cy="1927225"/>
          </a:xfrm>
        </p:spPr>
        <p:txBody>
          <a:bodyPr/>
          <a:lstStyle/>
          <a:p>
            <a:pPr marL="0" indent="0" eaLnBrk="1" hangingPunct="1">
              <a:buFontTx/>
              <a:buNone/>
            </a:pPr>
            <a:endParaRPr lang="ru-RU" smtClean="0"/>
          </a:p>
        </p:txBody>
      </p:sp>
      <p:pic>
        <p:nvPicPr>
          <p:cNvPr id="32771" name="Picture 2"/>
          <p:cNvPicPr>
            <a:picLocks noChangeAspect="1" noChangeArrowheads="1"/>
          </p:cNvPicPr>
          <p:nvPr/>
        </p:nvPicPr>
        <p:blipFill>
          <a:blip r:embed="rId2"/>
          <a:srcRect/>
          <a:stretch>
            <a:fillRect/>
          </a:stretch>
        </p:blipFill>
        <p:spPr bwMode="auto">
          <a:xfrm>
            <a:off x="0" y="0"/>
            <a:ext cx="9144000" cy="6742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1116013" y="123825"/>
            <a:ext cx="8027987" cy="1076325"/>
          </a:xfrm>
          <a:prstGeom prst="rect">
            <a:avLst/>
          </a:prstGeom>
          <a:noFill/>
          <a:ln w="9525" algn="ctr">
            <a:noFill/>
            <a:miter lim="800000"/>
            <a:headEnd/>
            <a:tailEnd/>
          </a:ln>
        </p:spPr>
        <p:txBody>
          <a:bodyPr anchor="ctr"/>
          <a:lstStyle/>
          <a:p>
            <a:pPr algn="ctr" defTabSz="457200"/>
            <a:r>
              <a:rPr lang="ru-RU" sz="2400" b="1">
                <a:solidFill>
                  <a:schemeClr val="tx2"/>
                </a:solidFill>
                <a:latin typeface="Calibri" pitchFamily="34" charset="0"/>
              </a:rPr>
              <a:t>Эффективность снижения систолического АД</a:t>
            </a:r>
          </a:p>
          <a:p>
            <a:pPr algn="ctr" defTabSz="457200"/>
            <a:r>
              <a:rPr lang="ru-RU" sz="2400" b="1">
                <a:solidFill>
                  <a:schemeClr val="tx2"/>
                </a:solidFill>
                <a:latin typeface="Calibri" pitchFamily="34" charset="0"/>
              </a:rPr>
              <a:t>на 2 мм рт.ст.</a:t>
            </a:r>
            <a:endParaRPr lang="en-US" sz="2400" b="1">
              <a:solidFill>
                <a:schemeClr val="tx2"/>
              </a:solidFill>
              <a:latin typeface="Calibri" pitchFamily="34" charset="0"/>
            </a:endParaRPr>
          </a:p>
        </p:txBody>
      </p:sp>
      <p:sp>
        <p:nvSpPr>
          <p:cNvPr id="33794" name="Rectangle 3"/>
          <p:cNvSpPr>
            <a:spLocks noChangeArrowheads="1"/>
          </p:cNvSpPr>
          <p:nvPr/>
        </p:nvSpPr>
        <p:spPr bwMode="auto">
          <a:xfrm>
            <a:off x="782638" y="1333500"/>
            <a:ext cx="8307387" cy="1354138"/>
          </a:xfrm>
          <a:prstGeom prst="rect">
            <a:avLst/>
          </a:prstGeom>
          <a:noFill/>
          <a:ln w="12700">
            <a:noFill/>
            <a:miter lim="800000"/>
            <a:headEnd/>
            <a:tailEnd/>
          </a:ln>
        </p:spPr>
        <p:txBody>
          <a:bodyPr lIns="0" tIns="244533" rIns="0" bIns="244533">
            <a:spAutoFit/>
          </a:bodyPr>
          <a:lstStyle/>
          <a:p>
            <a:pPr marL="342900" indent="-342900" defTabSz="457200">
              <a:spcBef>
                <a:spcPct val="20000"/>
              </a:spcBef>
              <a:buFontTx/>
              <a:buChar char="•"/>
            </a:pPr>
            <a:endParaRPr lang="en-US" sz="2600">
              <a:latin typeface="Calibri" pitchFamily="34" charset="0"/>
            </a:endParaRPr>
          </a:p>
          <a:p>
            <a:pPr marL="342900" indent="-342900" defTabSz="457200">
              <a:spcBef>
                <a:spcPct val="20000"/>
              </a:spcBef>
              <a:buFontTx/>
              <a:buChar char="•"/>
            </a:pPr>
            <a:endParaRPr lang="en-US">
              <a:latin typeface="Calibri" pitchFamily="34" charset="0"/>
            </a:endParaRPr>
          </a:p>
        </p:txBody>
      </p:sp>
      <p:sp>
        <p:nvSpPr>
          <p:cNvPr id="33795" name="Rectangle 4"/>
          <p:cNvSpPr>
            <a:spLocks noGrp="1" noChangeArrowheads="1"/>
          </p:cNvSpPr>
          <p:nvPr/>
        </p:nvSpPr>
        <p:spPr bwMode="auto">
          <a:xfrm>
            <a:off x="152400" y="1811338"/>
            <a:ext cx="8743950" cy="4114800"/>
          </a:xfrm>
          <a:prstGeom prst="rect">
            <a:avLst/>
          </a:prstGeom>
          <a:noFill/>
          <a:ln w="9525">
            <a:noFill/>
            <a:miter lim="800000"/>
            <a:headEnd/>
            <a:tailEnd/>
          </a:ln>
        </p:spPr>
        <p:txBody>
          <a:bodyPr/>
          <a:lstStyle/>
          <a:p>
            <a:pPr defTabSz="457200" eaLnBrk="0" hangingPunct="0"/>
            <a:endParaRPr lang="en-US" sz="2500">
              <a:latin typeface="Times New Roman" pitchFamily="18" charset="0"/>
            </a:endParaRPr>
          </a:p>
          <a:p>
            <a:pPr defTabSz="457200" eaLnBrk="0" hangingPunct="0"/>
            <a:endParaRPr lang="en-US" sz="2200">
              <a:latin typeface="Times New Roman" pitchFamily="18" charset="0"/>
            </a:endParaRPr>
          </a:p>
        </p:txBody>
      </p:sp>
      <p:sp>
        <p:nvSpPr>
          <p:cNvPr id="33796" name="Text Box 5"/>
          <p:cNvSpPr txBox="1">
            <a:spLocks noChangeArrowheads="1"/>
          </p:cNvSpPr>
          <p:nvPr/>
        </p:nvSpPr>
        <p:spPr bwMode="auto">
          <a:xfrm>
            <a:off x="1187450" y="1412875"/>
            <a:ext cx="8150225" cy="1192213"/>
          </a:xfrm>
          <a:prstGeom prst="rect">
            <a:avLst/>
          </a:prstGeom>
          <a:noFill/>
          <a:ln w="9525">
            <a:noFill/>
            <a:miter lim="800000"/>
            <a:headEnd/>
            <a:tailEnd/>
          </a:ln>
        </p:spPr>
        <p:txBody>
          <a:bodyPr>
            <a:spAutoFit/>
          </a:bodyPr>
          <a:lstStyle/>
          <a:p>
            <a:pPr marL="342900" indent="-342900" defTabSz="457200">
              <a:spcBef>
                <a:spcPct val="50000"/>
              </a:spcBef>
              <a:buClr>
                <a:srgbClr val="33CC33"/>
              </a:buClr>
              <a:buFontTx/>
              <a:buChar char="•"/>
            </a:pPr>
            <a:r>
              <a:rPr lang="ru-RU">
                <a:solidFill>
                  <a:srgbClr val="000099"/>
                </a:solidFill>
                <a:latin typeface="Calibri" pitchFamily="34" charset="0"/>
              </a:rPr>
              <a:t>Мета-анализ </a:t>
            </a:r>
            <a:r>
              <a:rPr lang="en-US">
                <a:solidFill>
                  <a:srgbClr val="000099"/>
                </a:solidFill>
                <a:latin typeface="Calibri" pitchFamily="34" charset="0"/>
              </a:rPr>
              <a:t>61 </a:t>
            </a:r>
            <a:r>
              <a:rPr lang="ru-RU">
                <a:solidFill>
                  <a:srgbClr val="000099"/>
                </a:solidFill>
                <a:latin typeface="Calibri" pitchFamily="34" charset="0"/>
              </a:rPr>
              <a:t>проспективного обсервационного исследования</a:t>
            </a:r>
            <a:endParaRPr lang="en-US">
              <a:solidFill>
                <a:srgbClr val="000099"/>
              </a:solidFill>
              <a:latin typeface="Calibri" pitchFamily="34" charset="0"/>
            </a:endParaRPr>
          </a:p>
          <a:p>
            <a:pPr marL="342900" indent="-342900" defTabSz="457200">
              <a:spcBef>
                <a:spcPct val="50000"/>
              </a:spcBef>
              <a:buClr>
                <a:srgbClr val="33CC33"/>
              </a:buClr>
              <a:buFontTx/>
              <a:buChar char="•"/>
            </a:pPr>
            <a:r>
              <a:rPr lang="ru-RU">
                <a:solidFill>
                  <a:srgbClr val="000099"/>
                </a:solidFill>
                <a:latin typeface="Calibri" pitchFamily="34" charset="0"/>
              </a:rPr>
              <a:t>1 миллион больных</a:t>
            </a:r>
            <a:endParaRPr lang="en-US">
              <a:solidFill>
                <a:srgbClr val="000099"/>
              </a:solidFill>
              <a:latin typeface="Calibri" pitchFamily="34" charset="0"/>
            </a:endParaRPr>
          </a:p>
          <a:p>
            <a:pPr marL="342900" indent="-342900" defTabSz="457200">
              <a:spcBef>
                <a:spcPct val="50000"/>
              </a:spcBef>
              <a:buClr>
                <a:srgbClr val="33CC33"/>
              </a:buClr>
              <a:buFontTx/>
              <a:buChar char="•"/>
            </a:pPr>
            <a:r>
              <a:rPr lang="en-US">
                <a:solidFill>
                  <a:srgbClr val="000099"/>
                </a:solidFill>
                <a:latin typeface="Calibri" pitchFamily="34" charset="0"/>
              </a:rPr>
              <a:t>12</a:t>
            </a:r>
            <a:r>
              <a:rPr lang="ru-RU">
                <a:solidFill>
                  <a:srgbClr val="000099"/>
                </a:solidFill>
                <a:latin typeface="Calibri" pitchFamily="34" charset="0"/>
              </a:rPr>
              <a:t>,</a:t>
            </a:r>
            <a:r>
              <a:rPr lang="en-US">
                <a:solidFill>
                  <a:srgbClr val="000099"/>
                </a:solidFill>
                <a:latin typeface="Calibri" pitchFamily="34" charset="0"/>
              </a:rPr>
              <a:t>7 </a:t>
            </a:r>
            <a:r>
              <a:rPr lang="ru-RU">
                <a:solidFill>
                  <a:srgbClr val="000099"/>
                </a:solidFill>
                <a:latin typeface="Calibri" pitchFamily="34" charset="0"/>
              </a:rPr>
              <a:t>миллионов человеко-лет</a:t>
            </a:r>
            <a:endParaRPr lang="en-US">
              <a:solidFill>
                <a:srgbClr val="000099"/>
              </a:solidFill>
              <a:latin typeface="Calibri" pitchFamily="34" charset="0"/>
            </a:endParaRPr>
          </a:p>
        </p:txBody>
      </p:sp>
      <p:sp>
        <p:nvSpPr>
          <p:cNvPr id="33797" name="Text Box 6"/>
          <p:cNvSpPr txBox="1">
            <a:spLocks noChangeArrowheads="1"/>
          </p:cNvSpPr>
          <p:nvPr/>
        </p:nvSpPr>
        <p:spPr bwMode="invGray">
          <a:xfrm>
            <a:off x="0" y="6534150"/>
            <a:ext cx="5486400" cy="304800"/>
          </a:xfrm>
          <a:prstGeom prst="rect">
            <a:avLst/>
          </a:prstGeom>
          <a:noFill/>
          <a:ln w="25400">
            <a:noFill/>
            <a:miter lim="800000"/>
            <a:headEnd/>
            <a:tailEnd/>
          </a:ln>
        </p:spPr>
        <p:txBody>
          <a:bodyPr>
            <a:spAutoFit/>
          </a:bodyPr>
          <a:lstStyle/>
          <a:p>
            <a:pPr defTabSz="457200" eaLnBrk="0" hangingPunct="0">
              <a:spcBef>
                <a:spcPct val="50000"/>
              </a:spcBef>
            </a:pPr>
            <a:r>
              <a:rPr lang="en-US" sz="1200">
                <a:latin typeface="Calibri" pitchFamily="34" charset="0"/>
              </a:rPr>
              <a:t>Prospective Studies Collaboration. </a:t>
            </a:r>
            <a:r>
              <a:rPr lang="en-US" sz="1200" i="1">
                <a:latin typeface="Calibri" pitchFamily="34" charset="0"/>
              </a:rPr>
              <a:t>Lancet.</a:t>
            </a:r>
            <a:r>
              <a:rPr lang="en-US" sz="1200">
                <a:latin typeface="Calibri" pitchFamily="34" charset="0"/>
              </a:rPr>
              <a:t> 2002;360:1903-1913</a:t>
            </a:r>
            <a:r>
              <a:rPr lang="en-US" sz="1400">
                <a:solidFill>
                  <a:srgbClr val="000099"/>
                </a:solidFill>
                <a:latin typeface="Calibri" pitchFamily="34" charset="0"/>
              </a:rPr>
              <a:t>.</a:t>
            </a:r>
          </a:p>
        </p:txBody>
      </p:sp>
      <p:sp>
        <p:nvSpPr>
          <p:cNvPr id="3182599" name="Rectangle 7"/>
          <p:cNvSpPr>
            <a:spLocks noChangeArrowheads="1"/>
          </p:cNvSpPr>
          <p:nvPr/>
        </p:nvSpPr>
        <p:spPr bwMode="auto">
          <a:xfrm>
            <a:off x="2389188" y="3925888"/>
            <a:ext cx="601662" cy="400050"/>
          </a:xfrm>
          <a:prstGeom prst="rect">
            <a:avLst/>
          </a:prstGeom>
          <a:solidFill>
            <a:srgbClr val="0000CC"/>
          </a:solidFill>
          <a:ln w="9525" algn="ctr">
            <a:solidFill>
              <a:schemeClr val="bg1"/>
            </a:solidFill>
            <a:miter lim="800000"/>
            <a:headEnd/>
            <a:tailEnd/>
          </a:ln>
          <a:effectLst/>
        </p:spPr>
        <p:txBody>
          <a:bodyPr wrap="none" anchor="ctr"/>
          <a:lstStyle/>
          <a:p>
            <a:pPr algn="ctr" defTabSz="457200" fontAlgn="auto">
              <a:spcBef>
                <a:spcPts val="0"/>
              </a:spcBef>
              <a:spcAft>
                <a:spcPts val="0"/>
              </a:spcAft>
              <a:defRPr/>
            </a:pPr>
            <a:endParaRPr lang="ru-RU">
              <a:solidFill>
                <a:schemeClr val="tx2"/>
              </a:solidFill>
              <a:effectLst>
                <a:outerShdw blurRad="38100" dist="38100" dir="2700000" algn="tl">
                  <a:srgbClr val="000000"/>
                </a:outerShdw>
              </a:effectLst>
              <a:latin typeface="+mn-lt"/>
              <a:cs typeface="+mn-cs"/>
            </a:endParaRPr>
          </a:p>
        </p:txBody>
      </p:sp>
      <p:sp>
        <p:nvSpPr>
          <p:cNvPr id="33799" name="Rectangle 8"/>
          <p:cNvSpPr>
            <a:spLocks noChangeArrowheads="1"/>
          </p:cNvSpPr>
          <p:nvPr/>
        </p:nvSpPr>
        <p:spPr bwMode="auto">
          <a:xfrm>
            <a:off x="5502275" y="3068638"/>
            <a:ext cx="1003300" cy="2057400"/>
          </a:xfrm>
          <a:prstGeom prst="rect">
            <a:avLst/>
          </a:prstGeom>
          <a:solidFill>
            <a:srgbClr val="0000CC"/>
          </a:solidFill>
          <a:ln w="9525" algn="ctr">
            <a:solidFill>
              <a:schemeClr val="bg1"/>
            </a:solidFill>
            <a:miter lim="800000"/>
            <a:headEnd/>
            <a:tailEnd/>
          </a:ln>
        </p:spPr>
        <p:txBody>
          <a:bodyPr wrap="none" anchor="ctr"/>
          <a:lstStyle/>
          <a:p>
            <a:pPr defTabSz="457200"/>
            <a:endParaRPr lang="ru-RU">
              <a:latin typeface="Calibri" pitchFamily="34" charset="0"/>
            </a:endParaRPr>
          </a:p>
        </p:txBody>
      </p:sp>
      <p:sp>
        <p:nvSpPr>
          <p:cNvPr id="33800" name="AutoShape 9"/>
          <p:cNvSpPr>
            <a:spLocks noChangeArrowheads="1"/>
          </p:cNvSpPr>
          <p:nvPr/>
        </p:nvSpPr>
        <p:spPr bwMode="auto">
          <a:xfrm rot="-5400000">
            <a:off x="3244056" y="2831307"/>
            <a:ext cx="2020887" cy="2533650"/>
          </a:xfrm>
          <a:prstGeom prst="triangle">
            <a:avLst>
              <a:gd name="adj" fmla="val 50000"/>
            </a:avLst>
          </a:prstGeom>
          <a:noFill/>
          <a:ln w="9525">
            <a:solidFill>
              <a:schemeClr val="tx1"/>
            </a:solidFill>
            <a:miter lim="800000"/>
            <a:headEnd/>
            <a:tailEnd/>
          </a:ln>
        </p:spPr>
        <p:txBody>
          <a:bodyPr wrap="none" anchor="ctr"/>
          <a:lstStyle/>
          <a:p>
            <a:pPr defTabSz="457200"/>
            <a:endParaRPr lang="ru-RU">
              <a:latin typeface="Calibri" pitchFamily="34" charset="0"/>
            </a:endParaRPr>
          </a:p>
        </p:txBody>
      </p:sp>
      <p:sp>
        <p:nvSpPr>
          <p:cNvPr id="33801" name="Text Box 10"/>
          <p:cNvSpPr txBox="1">
            <a:spLocks noChangeArrowheads="1"/>
          </p:cNvSpPr>
          <p:nvPr/>
        </p:nvSpPr>
        <p:spPr bwMode="auto">
          <a:xfrm>
            <a:off x="755650" y="3557588"/>
            <a:ext cx="1684338" cy="2259012"/>
          </a:xfrm>
          <a:prstGeom prst="rect">
            <a:avLst/>
          </a:prstGeom>
          <a:noFill/>
          <a:ln w="9525">
            <a:noFill/>
            <a:miter lim="800000"/>
            <a:headEnd/>
            <a:tailEnd/>
          </a:ln>
        </p:spPr>
        <p:txBody>
          <a:bodyPr>
            <a:spAutoFit/>
          </a:bodyPr>
          <a:lstStyle/>
          <a:p>
            <a:pPr algn="ctr" defTabSz="457200">
              <a:spcBef>
                <a:spcPct val="50000"/>
              </a:spcBef>
            </a:pPr>
            <a:r>
              <a:rPr lang="ru-RU">
                <a:solidFill>
                  <a:srgbClr val="000099"/>
                </a:solidFill>
                <a:latin typeface="Calibri" pitchFamily="34" charset="0"/>
              </a:rPr>
              <a:t>снижение систолического АД в среднем на</a:t>
            </a:r>
          </a:p>
          <a:p>
            <a:pPr algn="ctr" defTabSz="457200">
              <a:spcBef>
                <a:spcPct val="50000"/>
              </a:spcBef>
            </a:pPr>
            <a:r>
              <a:rPr lang="en-US" sz="2800">
                <a:solidFill>
                  <a:srgbClr val="000099"/>
                </a:solidFill>
                <a:latin typeface="Calibri" pitchFamily="34" charset="0"/>
              </a:rPr>
              <a:t>2 </a:t>
            </a:r>
            <a:r>
              <a:rPr lang="ru-RU" sz="2800">
                <a:solidFill>
                  <a:srgbClr val="000099"/>
                </a:solidFill>
                <a:latin typeface="Calibri" pitchFamily="34" charset="0"/>
              </a:rPr>
              <a:t>мм рт.ст.</a:t>
            </a:r>
            <a:r>
              <a:rPr lang="en-US" sz="2800">
                <a:solidFill>
                  <a:srgbClr val="000099"/>
                </a:solidFill>
                <a:latin typeface="Calibri" pitchFamily="34" charset="0"/>
              </a:rPr>
              <a:t> </a:t>
            </a:r>
          </a:p>
        </p:txBody>
      </p:sp>
      <p:sp>
        <p:nvSpPr>
          <p:cNvPr id="33802" name="Text Box 11"/>
          <p:cNvSpPr txBox="1">
            <a:spLocks noChangeArrowheads="1"/>
          </p:cNvSpPr>
          <p:nvPr/>
        </p:nvSpPr>
        <p:spPr bwMode="auto">
          <a:xfrm>
            <a:off x="6605588" y="4565650"/>
            <a:ext cx="2538412" cy="1552575"/>
          </a:xfrm>
          <a:prstGeom prst="rect">
            <a:avLst/>
          </a:prstGeom>
          <a:noFill/>
          <a:ln w="9525">
            <a:noFill/>
            <a:miter lim="800000"/>
            <a:headEnd/>
            <a:tailEnd/>
          </a:ln>
        </p:spPr>
        <p:txBody>
          <a:bodyPr>
            <a:spAutoFit/>
          </a:bodyPr>
          <a:lstStyle/>
          <a:p>
            <a:pPr defTabSz="457200">
              <a:spcBef>
                <a:spcPct val="50000"/>
              </a:spcBef>
            </a:pPr>
            <a:r>
              <a:rPr lang="ru-RU" sz="2400">
                <a:solidFill>
                  <a:srgbClr val="000099"/>
                </a:solidFill>
                <a:latin typeface="Calibri" pitchFamily="34" charset="0"/>
              </a:rPr>
              <a:t>На </a:t>
            </a:r>
            <a:r>
              <a:rPr lang="en-US" sz="2400" b="1">
                <a:solidFill>
                  <a:srgbClr val="000099"/>
                </a:solidFill>
                <a:latin typeface="Calibri" pitchFamily="34" charset="0"/>
              </a:rPr>
              <a:t>10%</a:t>
            </a:r>
            <a:r>
              <a:rPr lang="en-US" sz="2400">
                <a:solidFill>
                  <a:srgbClr val="000099"/>
                </a:solidFill>
                <a:latin typeface="Calibri" pitchFamily="34" charset="0"/>
              </a:rPr>
              <a:t> </a:t>
            </a:r>
            <a:r>
              <a:rPr lang="ru-RU" sz="2400">
                <a:solidFill>
                  <a:srgbClr val="000099"/>
                </a:solidFill>
                <a:latin typeface="Calibri" pitchFamily="34" charset="0"/>
              </a:rPr>
              <a:t>снижение риска смерти от инсульта</a:t>
            </a:r>
            <a:endParaRPr lang="en-US" sz="2400">
              <a:solidFill>
                <a:srgbClr val="000099"/>
              </a:solidFill>
              <a:latin typeface="Calibri" pitchFamily="34" charset="0"/>
            </a:endParaRPr>
          </a:p>
        </p:txBody>
      </p:sp>
      <p:sp>
        <p:nvSpPr>
          <p:cNvPr id="33803" name="Text Box 12"/>
          <p:cNvSpPr txBox="1">
            <a:spLocks noChangeArrowheads="1"/>
          </p:cNvSpPr>
          <p:nvPr/>
        </p:nvSpPr>
        <p:spPr bwMode="auto">
          <a:xfrm>
            <a:off x="6605588" y="2827338"/>
            <a:ext cx="2309812" cy="1552575"/>
          </a:xfrm>
          <a:prstGeom prst="rect">
            <a:avLst/>
          </a:prstGeom>
          <a:noFill/>
          <a:ln w="9525">
            <a:noFill/>
            <a:miter lim="800000"/>
            <a:headEnd/>
            <a:tailEnd/>
          </a:ln>
        </p:spPr>
        <p:txBody>
          <a:bodyPr>
            <a:spAutoFit/>
          </a:bodyPr>
          <a:lstStyle/>
          <a:p>
            <a:pPr defTabSz="457200">
              <a:spcBef>
                <a:spcPct val="50000"/>
              </a:spcBef>
            </a:pPr>
            <a:r>
              <a:rPr lang="ru-RU" sz="2400">
                <a:solidFill>
                  <a:srgbClr val="000099"/>
                </a:solidFill>
                <a:latin typeface="Calibri" pitchFamily="34" charset="0"/>
              </a:rPr>
              <a:t>На </a:t>
            </a:r>
            <a:r>
              <a:rPr lang="en-US" sz="2400" b="1">
                <a:solidFill>
                  <a:srgbClr val="000099"/>
                </a:solidFill>
                <a:latin typeface="Calibri" pitchFamily="34" charset="0"/>
              </a:rPr>
              <a:t>7%</a:t>
            </a:r>
            <a:r>
              <a:rPr lang="en-US" sz="2400">
                <a:solidFill>
                  <a:srgbClr val="000099"/>
                </a:solidFill>
                <a:latin typeface="Calibri" pitchFamily="34" charset="0"/>
              </a:rPr>
              <a:t> </a:t>
            </a:r>
            <a:r>
              <a:rPr lang="ru-RU" sz="2400">
                <a:solidFill>
                  <a:srgbClr val="000099"/>
                </a:solidFill>
                <a:latin typeface="Calibri" pitchFamily="34" charset="0"/>
              </a:rPr>
              <a:t>снижение риска смерти от ИБС</a:t>
            </a:r>
            <a:endParaRPr lang="en-US" sz="2400">
              <a:solidFill>
                <a:srgbClr val="000099"/>
              </a:solidFill>
              <a:latin typeface="Calibri" pitchFamily="34" charset="0"/>
            </a:endParaRPr>
          </a:p>
        </p:txBody>
      </p:sp>
      <p:sp>
        <p:nvSpPr>
          <p:cNvPr id="164877" name="Line 13"/>
          <p:cNvSpPr>
            <a:spLocks noChangeShapeType="1"/>
          </p:cNvSpPr>
          <p:nvPr/>
        </p:nvSpPr>
        <p:spPr bwMode="invGray">
          <a:xfrm>
            <a:off x="2679700" y="3932238"/>
            <a:ext cx="0" cy="406400"/>
          </a:xfrm>
          <a:prstGeom prst="line">
            <a:avLst/>
          </a:prstGeom>
          <a:noFill/>
          <a:ln w="76200">
            <a:solidFill>
              <a:schemeClr val="bg1"/>
            </a:solidFill>
            <a:round/>
            <a:headEnd/>
            <a:tailEnd type="triangle" w="med" len="med"/>
          </a:ln>
        </p:spPr>
        <p:txBody>
          <a:bodyPr wrap="none" anchor="ctr"/>
          <a:lstStyle/>
          <a:p>
            <a:pPr defTabSz="457200" fontAlgn="auto">
              <a:spcBef>
                <a:spcPts val="0"/>
              </a:spcBef>
              <a:spcAft>
                <a:spcPts val="0"/>
              </a:spcAft>
              <a:defRPr/>
            </a:pPr>
            <a:endParaRPr lang="ru-RU">
              <a:effectLst>
                <a:outerShdw blurRad="38100" dist="38100" dir="2700000" algn="tl">
                  <a:srgbClr val="000000">
                    <a:alpha val="43137"/>
                  </a:srgbClr>
                </a:outerShdw>
              </a:effectLst>
              <a:latin typeface="+mn-lt"/>
              <a:cs typeface="+mn-cs"/>
            </a:endParaRPr>
          </a:p>
        </p:txBody>
      </p:sp>
      <p:sp>
        <p:nvSpPr>
          <p:cNvPr id="164878" name="Line 14"/>
          <p:cNvSpPr>
            <a:spLocks noChangeShapeType="1"/>
          </p:cNvSpPr>
          <p:nvPr/>
        </p:nvSpPr>
        <p:spPr bwMode="invGray">
          <a:xfrm>
            <a:off x="6003925" y="3100388"/>
            <a:ext cx="0" cy="2044700"/>
          </a:xfrm>
          <a:prstGeom prst="line">
            <a:avLst/>
          </a:prstGeom>
          <a:noFill/>
          <a:ln w="76200">
            <a:solidFill>
              <a:schemeClr val="bg1"/>
            </a:solidFill>
            <a:round/>
            <a:headEnd/>
            <a:tailEnd type="triangle" w="med" len="med"/>
          </a:ln>
        </p:spPr>
        <p:txBody>
          <a:bodyPr wrap="none" anchor="ctr"/>
          <a:lstStyle/>
          <a:p>
            <a:pPr defTabSz="457200" fontAlgn="auto">
              <a:spcBef>
                <a:spcPts val="0"/>
              </a:spcBef>
              <a:spcAft>
                <a:spcPts val="0"/>
              </a:spcAft>
              <a:defRPr/>
            </a:pPr>
            <a:endParaRPr lang="ru-RU">
              <a:effectLst>
                <a:outerShdw blurRad="38100" dist="38100" dir="2700000" algn="tl">
                  <a:srgbClr val="000000">
                    <a:alpha val="43137"/>
                  </a:srgbClr>
                </a:outerShdw>
              </a:effectLst>
              <a:latin typeface="+mn-lt"/>
              <a:cs typeface="+mn-cs"/>
            </a:endParaRPr>
          </a:p>
        </p:txBody>
      </p:sp>
      <p:sp>
        <p:nvSpPr>
          <p:cNvPr id="33806" name="AutoShape 15"/>
          <p:cNvSpPr>
            <a:spLocks noChangeArrowheads="1"/>
          </p:cNvSpPr>
          <p:nvPr/>
        </p:nvSpPr>
        <p:spPr bwMode="auto">
          <a:xfrm>
            <a:off x="684213" y="1268413"/>
            <a:ext cx="8280400" cy="4897437"/>
          </a:xfrm>
          <a:prstGeom prst="roundRect">
            <a:avLst>
              <a:gd name="adj" fmla="val 16667"/>
            </a:avLst>
          </a:prstGeom>
          <a:noFill/>
          <a:ln w="6350">
            <a:solidFill>
              <a:schemeClr val="tx1"/>
            </a:solidFill>
            <a:round/>
            <a:headEnd/>
            <a:tailEnd/>
          </a:ln>
        </p:spPr>
        <p:txBody>
          <a:bodyPr wrap="none" anchor="ctr"/>
          <a:lstStyle/>
          <a:p>
            <a:pPr defTabSz="457200"/>
            <a:endParaRPr lang="ru-RU">
              <a:latin typeface="Calibri" pitchFamily="34" charset="0"/>
            </a:endParaRPr>
          </a:p>
        </p:txBody>
      </p:sp>
      <p:sp>
        <p:nvSpPr>
          <p:cNvPr id="33807" name="TextBox 4"/>
          <p:cNvSpPr txBox="1">
            <a:spLocks noChangeArrowheads="1"/>
          </p:cNvSpPr>
          <p:nvPr/>
        </p:nvSpPr>
        <p:spPr bwMode="auto">
          <a:xfrm>
            <a:off x="8928100" y="6642100"/>
            <a:ext cx="215900" cy="215900"/>
          </a:xfrm>
          <a:prstGeom prst="rect">
            <a:avLst/>
          </a:prstGeom>
          <a:noFill/>
          <a:ln w="9525">
            <a:noFill/>
            <a:miter lim="800000"/>
            <a:headEnd/>
            <a:tailEnd/>
          </a:ln>
        </p:spPr>
        <p:txBody>
          <a:bodyPr>
            <a:spAutoFit/>
          </a:bodyPr>
          <a:lstStyle/>
          <a:p>
            <a:pPr defTabSz="457200"/>
            <a:r>
              <a:rPr lang="en-US" sz="800">
                <a:latin typeface="Calibri" pitchFamily="34" charset="0"/>
              </a:rPr>
              <a:t>m</a:t>
            </a:r>
            <a:endParaRPr lang="ru-RU" sz="800">
              <a:latin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idx="4294967295"/>
          </p:nvPr>
        </p:nvSpPr>
        <p:spPr>
          <a:xfrm>
            <a:off x="1371600" y="357188"/>
            <a:ext cx="7772400" cy="390525"/>
          </a:xfrm>
        </p:spPr>
        <p:txBody>
          <a:bodyPr/>
          <a:lstStyle/>
          <a:p>
            <a:pPr eaLnBrk="1" hangingPunct="1"/>
            <a:r>
              <a:rPr lang="ru-RU" sz="2000" smtClean="0"/>
              <a:t> </a:t>
            </a:r>
            <a:r>
              <a:rPr lang="ru-RU" sz="3200" smtClean="0"/>
              <a:t>Холестерин и гликемия</a:t>
            </a:r>
            <a:br>
              <a:rPr lang="ru-RU" sz="3200" smtClean="0"/>
            </a:br>
            <a:endParaRPr lang="ru-RU" sz="3200" smtClean="0"/>
          </a:p>
        </p:txBody>
      </p:sp>
      <p:graphicFrame>
        <p:nvGraphicFramePr>
          <p:cNvPr id="3" name="Таблица 2"/>
          <p:cNvGraphicFramePr>
            <a:graphicFrameLocks noGrp="1"/>
          </p:cNvGraphicFramePr>
          <p:nvPr/>
        </p:nvGraphicFramePr>
        <p:xfrm>
          <a:off x="142845" y="785792"/>
          <a:ext cx="8786876" cy="4216182"/>
        </p:xfrm>
        <a:graphic>
          <a:graphicData uri="http://schemas.openxmlformats.org/drawingml/2006/table">
            <a:tbl>
              <a:tblPr firstRow="1" bandRow="1">
                <a:tableStyleId>{5C22544A-7EE6-4342-B048-85BDC9FD1C3A}</a:tableStyleId>
              </a:tblPr>
              <a:tblGrid>
                <a:gridCol w="1785949"/>
                <a:gridCol w="1357322"/>
                <a:gridCol w="1143008"/>
                <a:gridCol w="1143008"/>
                <a:gridCol w="1143008"/>
                <a:gridCol w="1143008"/>
                <a:gridCol w="1071573"/>
              </a:tblGrid>
              <a:tr h="465016">
                <a:tc>
                  <a:txBody>
                    <a:bodyPr/>
                    <a:lstStyle/>
                    <a:p>
                      <a:endParaRPr lang="ru-RU" dirty="0"/>
                    </a:p>
                  </a:txBody>
                  <a:tcPr/>
                </a:tc>
                <a:tc>
                  <a:txBody>
                    <a:bodyPr/>
                    <a:lstStyle/>
                    <a:p>
                      <a:r>
                        <a:rPr lang="ru-RU" dirty="0" smtClean="0"/>
                        <a:t>всего</a:t>
                      </a:r>
                      <a:endParaRPr lang="ru-RU" dirty="0"/>
                    </a:p>
                  </a:txBody>
                  <a:tcPr/>
                </a:tc>
                <a:tc>
                  <a:txBody>
                    <a:bodyPr/>
                    <a:lstStyle/>
                    <a:p>
                      <a:r>
                        <a:rPr lang="ru-RU" dirty="0" smtClean="0"/>
                        <a:t>И</a:t>
                      </a:r>
                      <a:endParaRPr lang="ru-RU" dirty="0"/>
                    </a:p>
                  </a:txBody>
                  <a:tcPr/>
                </a:tc>
                <a:tc>
                  <a:txBody>
                    <a:bodyPr/>
                    <a:lstStyle/>
                    <a:p>
                      <a:r>
                        <a:rPr lang="ru-RU" dirty="0" smtClean="0"/>
                        <a:t>К</a:t>
                      </a:r>
                      <a:endParaRPr lang="ru-RU" dirty="0"/>
                    </a:p>
                  </a:txBody>
                  <a:tcPr/>
                </a:tc>
                <a:tc>
                  <a:txBody>
                    <a:bodyPr/>
                    <a:lstStyle/>
                    <a:p>
                      <a:r>
                        <a:rPr lang="ru-RU" dirty="0" smtClean="0"/>
                        <a:t>КТ</a:t>
                      </a:r>
                      <a:endParaRPr lang="ru-RU" dirty="0"/>
                    </a:p>
                  </a:txBody>
                  <a:tcPr/>
                </a:tc>
                <a:tc>
                  <a:txBody>
                    <a:bodyPr/>
                    <a:lstStyle/>
                    <a:p>
                      <a:r>
                        <a:rPr lang="ru-RU" dirty="0" smtClean="0"/>
                        <a:t>НТ</a:t>
                      </a:r>
                      <a:endParaRPr lang="ru-RU" dirty="0"/>
                    </a:p>
                  </a:txBody>
                  <a:tcPr/>
                </a:tc>
                <a:tc>
                  <a:txBody>
                    <a:bodyPr/>
                    <a:lstStyle/>
                    <a:p>
                      <a:r>
                        <a:rPr lang="ru-RU" dirty="0" smtClean="0"/>
                        <a:t>П</a:t>
                      </a:r>
                      <a:endParaRPr lang="ru-RU" dirty="0"/>
                    </a:p>
                  </a:txBody>
                  <a:tcPr/>
                </a:tc>
              </a:tr>
              <a:tr h="606556">
                <a:tc>
                  <a:txBody>
                    <a:bodyPr/>
                    <a:lstStyle/>
                    <a:p>
                      <a:r>
                        <a:rPr lang="ru-RU" sz="1800" dirty="0" smtClean="0"/>
                        <a:t>ОХС, </a:t>
                      </a:r>
                      <a:r>
                        <a:rPr lang="ru-RU" sz="1800" dirty="0" err="1" smtClean="0"/>
                        <a:t>ммоль\л</a:t>
                      </a:r>
                      <a:endParaRPr lang="ru-RU" dirty="0"/>
                    </a:p>
                  </a:txBody>
                  <a:tcPr/>
                </a:tc>
                <a:tc>
                  <a:txBody>
                    <a:bodyPr/>
                    <a:lstStyle/>
                    <a:p>
                      <a:r>
                        <a:rPr lang="ru-RU" sz="1800" dirty="0" smtClean="0">
                          <a:latin typeface="Times New Roman" pitchFamily="18" charset="0"/>
                          <a:cs typeface="Times New Roman" pitchFamily="18" charset="0"/>
                        </a:rPr>
                        <a:t>5,44±0,92</a:t>
                      </a:r>
                      <a:endParaRPr lang="ru-RU" sz="1800" dirty="0">
                        <a:latin typeface="Times New Roman" pitchFamily="18" charset="0"/>
                        <a:cs typeface="Times New Roman" pitchFamily="18" charset="0"/>
                      </a:endParaRPr>
                    </a:p>
                  </a:txBody>
                  <a:tcPr/>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5,48</a:t>
                      </a:r>
                      <a:r>
                        <a:rPr lang="ru-RU" sz="1800" dirty="0">
                          <a:latin typeface="Times New Roman" pitchFamily="18" charset="0"/>
                          <a:ea typeface="Times New Roman"/>
                          <a:cs typeface="Times New Roman" pitchFamily="18" charset="0"/>
                        </a:rPr>
                        <a:t>±</a:t>
                      </a:r>
                      <a:r>
                        <a:rPr lang="en-US" sz="1800" dirty="0">
                          <a:latin typeface="Times New Roman" pitchFamily="18" charset="0"/>
                          <a:ea typeface="Times New Roman"/>
                          <a:cs typeface="Times New Roman" pitchFamily="18" charset="0"/>
                        </a:rPr>
                        <a:t>0,05            </a:t>
                      </a:r>
                      <a:endParaRPr lang="ru-RU" sz="1800" dirty="0">
                        <a:latin typeface="Times New Roman" pitchFamily="18" charset="0"/>
                        <a:ea typeface="Times New Roman"/>
                        <a:cs typeface="Times New Roman" pitchFamily="18" charset="0"/>
                      </a:endParaRPr>
                    </a:p>
                    <a:p>
                      <a:pPr>
                        <a:lnSpc>
                          <a:spcPct val="115000"/>
                        </a:lnSpc>
                        <a:spcAft>
                          <a:spcPts val="0"/>
                        </a:spcAft>
                      </a:pPr>
                      <a:r>
                        <a:rPr lang="en-US" sz="1800" dirty="0">
                          <a:latin typeface="Times New Roman" pitchFamily="18" charset="0"/>
                          <a:ea typeface="Times New Roman"/>
                          <a:cs typeface="Times New Roman" pitchFamily="18" charset="0"/>
                        </a:rPr>
                        <a:t> </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5,54 </a:t>
                      </a:r>
                      <a:r>
                        <a:rPr lang="ru-RU" sz="1800" dirty="0">
                          <a:latin typeface="Times New Roman" pitchFamily="18" charset="0"/>
                          <a:ea typeface="Times New Roman"/>
                          <a:cs typeface="Times New Roman" pitchFamily="18" charset="0"/>
                        </a:rPr>
                        <a:t>±</a:t>
                      </a:r>
                      <a:r>
                        <a:rPr lang="en-US" sz="1800" dirty="0">
                          <a:latin typeface="Times New Roman" pitchFamily="18" charset="0"/>
                          <a:ea typeface="Times New Roman"/>
                          <a:cs typeface="Times New Roman" pitchFamily="18" charset="0"/>
                        </a:rPr>
                        <a:t>0,06</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a:highlight>
                            <a:srgbClr val="00FF00"/>
                          </a:highlight>
                          <a:latin typeface="Times New Roman" pitchFamily="18" charset="0"/>
                          <a:ea typeface="Times New Roman"/>
                          <a:cs typeface="Times New Roman" pitchFamily="18" charset="0"/>
                        </a:rPr>
                        <a:t>5,38</a:t>
                      </a:r>
                      <a:r>
                        <a:rPr lang="ru-RU" sz="1800">
                          <a:highlight>
                            <a:srgbClr val="00FF00"/>
                          </a:highlight>
                          <a:latin typeface="Times New Roman" pitchFamily="18" charset="0"/>
                          <a:ea typeface="Times New Roman"/>
                          <a:cs typeface="Times New Roman" pitchFamily="18" charset="0"/>
                        </a:rPr>
                        <a:t>±</a:t>
                      </a:r>
                      <a:r>
                        <a:rPr lang="en-US" sz="1800">
                          <a:highlight>
                            <a:srgbClr val="00FF00"/>
                          </a:highlight>
                          <a:latin typeface="Times New Roman" pitchFamily="18" charset="0"/>
                          <a:ea typeface="Times New Roman"/>
                          <a:cs typeface="Times New Roman" pitchFamily="18" charset="0"/>
                        </a:rPr>
                        <a:t>0,04</a:t>
                      </a:r>
                      <a:endParaRPr lang="ru-RU" sz="180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a:highlight>
                            <a:srgbClr val="FFFF00"/>
                          </a:highlight>
                          <a:latin typeface="Times New Roman" pitchFamily="18" charset="0"/>
                          <a:ea typeface="Times New Roman"/>
                          <a:cs typeface="Times New Roman" pitchFamily="18" charset="0"/>
                        </a:rPr>
                        <a:t>5,55</a:t>
                      </a:r>
                      <a:r>
                        <a:rPr lang="ru-RU" sz="1800">
                          <a:highlight>
                            <a:srgbClr val="FFFF00"/>
                          </a:highlight>
                          <a:latin typeface="Times New Roman" pitchFamily="18" charset="0"/>
                          <a:ea typeface="Times New Roman"/>
                          <a:cs typeface="Times New Roman" pitchFamily="18" charset="0"/>
                        </a:rPr>
                        <a:t>±</a:t>
                      </a:r>
                      <a:r>
                        <a:rPr lang="en-US" sz="1800">
                          <a:highlight>
                            <a:srgbClr val="FFFF00"/>
                          </a:highlight>
                          <a:latin typeface="Times New Roman" pitchFamily="18" charset="0"/>
                          <a:ea typeface="Times New Roman"/>
                          <a:cs typeface="Times New Roman" pitchFamily="18" charset="0"/>
                        </a:rPr>
                        <a:t>0,05</a:t>
                      </a:r>
                      <a:endParaRPr lang="ru-RU" sz="180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5,43</a:t>
                      </a:r>
                      <a:r>
                        <a:rPr lang="ru-RU" sz="1800" dirty="0">
                          <a:latin typeface="Times New Roman" pitchFamily="18" charset="0"/>
                          <a:ea typeface="Times New Roman"/>
                          <a:cs typeface="Times New Roman" pitchFamily="18" charset="0"/>
                        </a:rPr>
                        <a:t>±</a:t>
                      </a:r>
                      <a:r>
                        <a:rPr lang="en-US" sz="1800" dirty="0">
                          <a:latin typeface="Times New Roman" pitchFamily="18" charset="0"/>
                          <a:ea typeface="Times New Roman"/>
                          <a:cs typeface="Times New Roman" pitchFamily="18" charset="0"/>
                        </a:rPr>
                        <a:t>0,07</a:t>
                      </a:r>
                      <a:endParaRPr lang="ru-RU" sz="1800" dirty="0">
                        <a:latin typeface="Times New Roman" pitchFamily="18" charset="0"/>
                        <a:ea typeface="Times New Roman"/>
                        <a:cs typeface="Times New Roman" pitchFamily="18" charset="0"/>
                      </a:endParaRPr>
                    </a:p>
                  </a:txBody>
                  <a:tcPr marL="68580" marR="68580" marT="0" marB="0"/>
                </a:tc>
              </a:tr>
              <a:tr h="465016">
                <a:tc>
                  <a:txBody>
                    <a:bodyPr/>
                    <a:lstStyle/>
                    <a:p>
                      <a:r>
                        <a:rPr lang="en-US" dirty="0" smtClean="0"/>
                        <a:t>&gt; </a:t>
                      </a:r>
                      <a:r>
                        <a:rPr lang="ru-RU" dirty="0" smtClean="0"/>
                        <a:t>5,2 </a:t>
                      </a:r>
                      <a:r>
                        <a:rPr lang="ru-RU" dirty="0" err="1" smtClean="0"/>
                        <a:t>ммоль\л</a:t>
                      </a:r>
                      <a:endParaRPr lang="ru-RU" dirty="0"/>
                    </a:p>
                  </a:txBody>
                  <a:tcPr/>
                </a:tc>
                <a:tc>
                  <a:txBody>
                    <a:bodyPr/>
                    <a:lstStyle/>
                    <a:p>
                      <a:r>
                        <a:rPr lang="ru-RU" sz="1800" dirty="0" smtClean="0">
                          <a:latin typeface="Times New Roman" pitchFamily="18" charset="0"/>
                          <a:cs typeface="Times New Roman" pitchFamily="18" charset="0"/>
                        </a:rPr>
                        <a:t>55,31%</a:t>
                      </a:r>
                      <a:endParaRPr lang="ru-RU" sz="1800" dirty="0">
                        <a:latin typeface="Times New Roman" pitchFamily="18" charset="0"/>
                        <a:cs typeface="Times New Roman" pitchFamily="18" charset="0"/>
                      </a:endParaRPr>
                    </a:p>
                  </a:txBody>
                  <a:tcPr/>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   </a:t>
                      </a:r>
                      <a:r>
                        <a:rPr lang="en-US" sz="1800" dirty="0">
                          <a:highlight>
                            <a:srgbClr val="FFFF00"/>
                          </a:highlight>
                          <a:latin typeface="Times New Roman" pitchFamily="18" charset="0"/>
                          <a:ea typeface="Times New Roman"/>
                          <a:cs typeface="Times New Roman" pitchFamily="18" charset="0"/>
                        </a:rPr>
                        <a:t>68,38%</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66,44%</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50,16%</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a:highlight>
                            <a:srgbClr val="00FF00"/>
                          </a:highlight>
                          <a:latin typeface="Times New Roman" pitchFamily="18" charset="0"/>
                          <a:ea typeface="Times New Roman"/>
                          <a:cs typeface="Times New Roman" pitchFamily="18" charset="0"/>
                        </a:rPr>
                        <a:t>45,38%</a:t>
                      </a:r>
                      <a:endParaRPr lang="ru-RU" sz="180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smtClean="0">
                          <a:latin typeface="Times New Roman" pitchFamily="18" charset="0"/>
                          <a:ea typeface="Times New Roman"/>
                          <a:cs typeface="Times New Roman" pitchFamily="18" charset="0"/>
                        </a:rPr>
                        <a:t>51,57</a:t>
                      </a:r>
                      <a:r>
                        <a:rPr lang="ru-RU" sz="1800" dirty="0" smtClean="0">
                          <a:latin typeface="Times New Roman" pitchFamily="18" charset="0"/>
                          <a:ea typeface="Times New Roman"/>
                          <a:cs typeface="Times New Roman" pitchFamily="18" charset="0"/>
                        </a:rPr>
                        <a:t>%</a:t>
                      </a:r>
                      <a:endParaRPr lang="ru-RU" sz="1800" dirty="0">
                        <a:latin typeface="Times New Roman" pitchFamily="18" charset="0"/>
                        <a:ea typeface="Times New Roman"/>
                        <a:cs typeface="Times New Roman" pitchFamily="18" charset="0"/>
                      </a:endParaRPr>
                    </a:p>
                  </a:txBody>
                  <a:tcPr marL="68580" marR="68580" marT="0" marB="0"/>
                </a:tc>
              </a:tr>
              <a:tr h="573030">
                <a:tc>
                  <a:txBody>
                    <a:bodyPr/>
                    <a:lstStyle/>
                    <a:p>
                      <a:r>
                        <a:rPr lang="ru-RU" sz="1800" dirty="0" smtClean="0"/>
                        <a:t>Гликемия</a:t>
                      </a:r>
                    </a:p>
                    <a:p>
                      <a:r>
                        <a:rPr lang="ru-RU" sz="1800" dirty="0" smtClean="0"/>
                        <a:t> </a:t>
                      </a:r>
                      <a:r>
                        <a:rPr lang="ru-RU" sz="1800" dirty="0" err="1" smtClean="0"/>
                        <a:t>ммоль\л</a:t>
                      </a:r>
                      <a:r>
                        <a:rPr lang="ru-RU" sz="1800" dirty="0" smtClean="0"/>
                        <a:t> </a:t>
                      </a:r>
                      <a:endParaRPr lang="ru-RU" dirty="0"/>
                    </a:p>
                  </a:txBody>
                  <a:tcPr/>
                </a:tc>
                <a:tc>
                  <a:txBody>
                    <a:bodyPr/>
                    <a:lstStyle/>
                    <a:p>
                      <a:r>
                        <a:rPr lang="ru-RU" sz="1800" dirty="0" smtClean="0">
                          <a:latin typeface="Times New Roman" pitchFamily="18" charset="0"/>
                          <a:cs typeface="Times New Roman" pitchFamily="18" charset="0"/>
                        </a:rPr>
                        <a:t>5.42±0,88  </a:t>
                      </a:r>
                      <a:endParaRPr lang="ru-RU" sz="1800" dirty="0">
                        <a:latin typeface="Times New Roman" pitchFamily="18" charset="0"/>
                        <a:cs typeface="Times New Roman" pitchFamily="18" charset="0"/>
                      </a:endParaRPr>
                    </a:p>
                  </a:txBody>
                  <a:tcPr/>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5,70</a:t>
                      </a:r>
                      <a:r>
                        <a:rPr lang="ru-RU" sz="1800" dirty="0">
                          <a:latin typeface="Times New Roman" pitchFamily="18" charset="0"/>
                          <a:ea typeface="Times New Roman"/>
                          <a:cs typeface="Times New Roman" pitchFamily="18" charset="0"/>
                        </a:rPr>
                        <a:t>±</a:t>
                      </a:r>
                      <a:r>
                        <a:rPr lang="en-US" sz="1800" dirty="0">
                          <a:latin typeface="Times New Roman" pitchFamily="18" charset="0"/>
                          <a:ea typeface="Times New Roman"/>
                          <a:cs typeface="Times New Roman" pitchFamily="18" charset="0"/>
                        </a:rPr>
                        <a:t>0,06         </a:t>
                      </a:r>
                      <a:endParaRPr lang="ru-RU" sz="1800" dirty="0">
                        <a:latin typeface="Times New Roman" pitchFamily="18" charset="0"/>
                        <a:ea typeface="Times New Roman"/>
                        <a:cs typeface="Times New Roman" pitchFamily="18" charset="0"/>
                      </a:endParaRPr>
                    </a:p>
                    <a:p>
                      <a:pPr>
                        <a:lnSpc>
                          <a:spcPct val="115000"/>
                        </a:lnSpc>
                        <a:spcAft>
                          <a:spcPts val="0"/>
                        </a:spcAft>
                      </a:pPr>
                      <a:r>
                        <a:rPr lang="en-US" sz="1800" dirty="0">
                          <a:latin typeface="Times New Roman" pitchFamily="18" charset="0"/>
                          <a:ea typeface="Times New Roman"/>
                          <a:cs typeface="Times New Roman" pitchFamily="18" charset="0"/>
                        </a:rPr>
                        <a:t> </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highlight>
                            <a:srgbClr val="FFFF00"/>
                          </a:highlight>
                          <a:latin typeface="Times New Roman" pitchFamily="18" charset="0"/>
                          <a:ea typeface="Times New Roman"/>
                          <a:cs typeface="Times New Roman" pitchFamily="18" charset="0"/>
                        </a:rPr>
                        <a:t>5,71 </a:t>
                      </a:r>
                      <a:r>
                        <a:rPr lang="ru-RU" sz="1800" dirty="0">
                          <a:highlight>
                            <a:srgbClr val="FFFF00"/>
                          </a:highlight>
                          <a:latin typeface="Times New Roman" pitchFamily="18" charset="0"/>
                          <a:ea typeface="Times New Roman"/>
                          <a:cs typeface="Times New Roman" pitchFamily="18" charset="0"/>
                        </a:rPr>
                        <a:t>±</a:t>
                      </a:r>
                      <a:r>
                        <a:rPr lang="en-US" sz="1800" dirty="0">
                          <a:highlight>
                            <a:srgbClr val="FFFF00"/>
                          </a:highlight>
                          <a:latin typeface="Times New Roman" pitchFamily="18" charset="0"/>
                          <a:ea typeface="Times New Roman"/>
                          <a:cs typeface="Times New Roman" pitchFamily="18" charset="0"/>
                        </a:rPr>
                        <a:t>0,08</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5,53</a:t>
                      </a:r>
                      <a:r>
                        <a:rPr lang="ru-RU" sz="1800" dirty="0">
                          <a:latin typeface="Times New Roman" pitchFamily="18" charset="0"/>
                          <a:ea typeface="Times New Roman"/>
                          <a:cs typeface="Times New Roman" pitchFamily="18" charset="0"/>
                        </a:rPr>
                        <a:t>±</a:t>
                      </a:r>
                      <a:r>
                        <a:rPr lang="en-US" sz="1800" dirty="0">
                          <a:latin typeface="Times New Roman" pitchFamily="18" charset="0"/>
                          <a:ea typeface="Times New Roman"/>
                          <a:cs typeface="Times New Roman" pitchFamily="18" charset="0"/>
                        </a:rPr>
                        <a:t>0,05</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highlight>
                            <a:srgbClr val="00FF00"/>
                          </a:highlight>
                          <a:latin typeface="Times New Roman" pitchFamily="18" charset="0"/>
                          <a:ea typeface="Times New Roman"/>
                          <a:cs typeface="Times New Roman" pitchFamily="18" charset="0"/>
                        </a:rPr>
                        <a:t>5,43</a:t>
                      </a:r>
                      <a:r>
                        <a:rPr lang="ru-RU" sz="1800" dirty="0">
                          <a:highlight>
                            <a:srgbClr val="00FF00"/>
                          </a:highlight>
                          <a:latin typeface="Times New Roman" pitchFamily="18" charset="0"/>
                          <a:ea typeface="Times New Roman"/>
                          <a:cs typeface="Times New Roman" pitchFamily="18" charset="0"/>
                        </a:rPr>
                        <a:t>±</a:t>
                      </a:r>
                      <a:r>
                        <a:rPr lang="en-US" sz="1800" dirty="0">
                          <a:highlight>
                            <a:srgbClr val="00FF00"/>
                          </a:highlight>
                          <a:latin typeface="Times New Roman" pitchFamily="18" charset="0"/>
                          <a:ea typeface="Times New Roman"/>
                          <a:cs typeface="Times New Roman" pitchFamily="18" charset="0"/>
                        </a:rPr>
                        <a:t>0,05</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a:latin typeface="Times New Roman" pitchFamily="18" charset="0"/>
                          <a:ea typeface="Times New Roman"/>
                          <a:cs typeface="Times New Roman" pitchFamily="18" charset="0"/>
                        </a:rPr>
                        <a:t>5,43</a:t>
                      </a:r>
                      <a:r>
                        <a:rPr lang="ru-RU" sz="1800">
                          <a:latin typeface="Times New Roman" pitchFamily="18" charset="0"/>
                          <a:ea typeface="Times New Roman"/>
                          <a:cs typeface="Times New Roman" pitchFamily="18" charset="0"/>
                        </a:rPr>
                        <a:t>±</a:t>
                      </a:r>
                      <a:r>
                        <a:rPr lang="en-US" sz="1800">
                          <a:latin typeface="Times New Roman" pitchFamily="18" charset="0"/>
                          <a:ea typeface="Times New Roman"/>
                          <a:cs typeface="Times New Roman" pitchFamily="18" charset="0"/>
                        </a:rPr>
                        <a:t>0,07</a:t>
                      </a:r>
                      <a:endParaRPr lang="ru-RU" sz="1800">
                        <a:latin typeface="Times New Roman" pitchFamily="18" charset="0"/>
                        <a:ea typeface="Times New Roman"/>
                        <a:cs typeface="Times New Roman" pitchFamily="18" charset="0"/>
                      </a:endParaRPr>
                    </a:p>
                  </a:txBody>
                  <a:tcPr marL="68580" marR="68580" marT="0" marB="0"/>
                </a:tc>
              </a:tr>
              <a:tr h="1085102">
                <a:tc>
                  <a:txBody>
                    <a:bodyPr/>
                    <a:lstStyle/>
                    <a:p>
                      <a:r>
                        <a:rPr lang="ru-RU" sz="1800" dirty="0" smtClean="0"/>
                        <a:t>нарушения углеводного обмена </a:t>
                      </a:r>
                      <a:endParaRPr lang="ru-RU" dirty="0"/>
                    </a:p>
                  </a:txBody>
                  <a:tcPr/>
                </a:tc>
                <a:tc>
                  <a:txBody>
                    <a:bodyPr/>
                    <a:lstStyle/>
                    <a:p>
                      <a:r>
                        <a:rPr lang="ru-RU" sz="1800" dirty="0" smtClean="0">
                          <a:latin typeface="Times New Roman" pitchFamily="18" charset="0"/>
                          <a:cs typeface="Times New Roman" pitchFamily="18" charset="0"/>
                        </a:rPr>
                        <a:t>131 человека (11,9%) </a:t>
                      </a:r>
                      <a:endParaRPr lang="ru-RU" sz="1800" dirty="0">
                        <a:latin typeface="Times New Roman" pitchFamily="18" charset="0"/>
                        <a:cs typeface="Times New Roman" pitchFamily="18" charset="0"/>
                      </a:endParaRPr>
                    </a:p>
                  </a:txBody>
                  <a:tcPr/>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  </a:t>
                      </a:r>
                      <a:r>
                        <a:rPr lang="ru-RU" sz="1800" dirty="0" smtClean="0">
                          <a:latin typeface="Times New Roman" pitchFamily="18" charset="0"/>
                          <a:ea typeface="Times New Roman"/>
                          <a:cs typeface="Times New Roman" pitchFamily="18" charset="0"/>
                        </a:rPr>
                        <a:t>14,53%</a:t>
                      </a:r>
                      <a:r>
                        <a:rPr lang="en-US" sz="1800" dirty="0" smtClean="0">
                          <a:latin typeface="Times New Roman" pitchFamily="18" charset="0"/>
                          <a:ea typeface="Times New Roman"/>
                          <a:cs typeface="Times New Roman" pitchFamily="18" charset="0"/>
                        </a:rPr>
                        <a:t> </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800" dirty="0" smtClean="0">
                          <a:latin typeface="Times New Roman" pitchFamily="18" charset="0"/>
                          <a:ea typeface="Times New Roman"/>
                          <a:cs typeface="Times New Roman" pitchFamily="18" charset="0"/>
                        </a:rPr>
                        <a:t>7,38</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800" dirty="0" smtClean="0">
                          <a:latin typeface="Times New Roman" pitchFamily="18" charset="0"/>
                          <a:ea typeface="Times New Roman"/>
                          <a:cs typeface="Times New Roman" pitchFamily="18" charset="0"/>
                        </a:rPr>
                        <a:t>4,68%</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800" dirty="0" smtClean="0">
                          <a:latin typeface="Times New Roman" pitchFamily="18" charset="0"/>
                          <a:ea typeface="Times New Roman"/>
                          <a:cs typeface="Times New Roman" pitchFamily="18" charset="0"/>
                        </a:rPr>
                        <a:t>14,61%</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800" dirty="0" smtClean="0">
                          <a:latin typeface="Times New Roman" pitchFamily="18" charset="0"/>
                          <a:ea typeface="Times New Roman"/>
                          <a:cs typeface="Times New Roman" pitchFamily="18" charset="0"/>
                        </a:rPr>
                        <a:t>21,40%</a:t>
                      </a:r>
                      <a:endParaRPr lang="ru-RU" sz="1800" dirty="0">
                        <a:latin typeface="Times New Roman" pitchFamily="18" charset="0"/>
                        <a:ea typeface="Times New Roman"/>
                        <a:cs typeface="Times New Roman" pitchFamily="18" charset="0"/>
                      </a:endParaRPr>
                    </a:p>
                  </a:txBody>
                  <a:tcPr marL="68580" marR="68580" marT="0" marB="0"/>
                </a:tc>
              </a:tr>
              <a:tr h="465016">
                <a:tc>
                  <a:txBody>
                    <a:bodyPr/>
                    <a:lstStyle/>
                    <a:p>
                      <a:r>
                        <a:rPr lang="ru-RU" sz="1800" dirty="0" smtClean="0"/>
                        <a:t> НТГ</a:t>
                      </a:r>
                      <a:endParaRPr lang="ru-RU" dirty="0"/>
                    </a:p>
                  </a:txBody>
                  <a:tcPr/>
                </a:tc>
                <a:tc>
                  <a:txBody>
                    <a:bodyPr/>
                    <a:lstStyle/>
                    <a:p>
                      <a:r>
                        <a:rPr lang="ru-RU" sz="1800" dirty="0" smtClean="0">
                          <a:latin typeface="Times New Roman" pitchFamily="18" charset="0"/>
                          <a:cs typeface="Times New Roman" pitchFamily="18" charset="0"/>
                        </a:rPr>
                        <a:t>(10,63%) </a:t>
                      </a:r>
                      <a:endParaRPr lang="ru-RU" sz="1800" dirty="0">
                        <a:latin typeface="Times New Roman" pitchFamily="18" charset="0"/>
                        <a:cs typeface="Times New Roman" pitchFamily="18" charset="0"/>
                      </a:endParaRPr>
                    </a:p>
                  </a:txBody>
                  <a:tcPr/>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   13,25%</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5,37%</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highlight>
                            <a:srgbClr val="00FF00"/>
                          </a:highlight>
                          <a:latin typeface="Times New Roman" pitchFamily="18" charset="0"/>
                          <a:ea typeface="Times New Roman"/>
                          <a:cs typeface="Times New Roman" pitchFamily="18" charset="0"/>
                        </a:rPr>
                        <a:t>3,68%</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12,69%</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smtClean="0">
                          <a:highlight>
                            <a:srgbClr val="FFFF00"/>
                          </a:highlight>
                          <a:latin typeface="Times New Roman" pitchFamily="18" charset="0"/>
                          <a:ea typeface="Times New Roman"/>
                          <a:cs typeface="Times New Roman" pitchFamily="18" charset="0"/>
                        </a:rPr>
                        <a:t>19,5</a:t>
                      </a:r>
                      <a:r>
                        <a:rPr lang="ru-RU" sz="1800" dirty="0" smtClean="0">
                          <a:highlight>
                            <a:srgbClr val="FFFF00"/>
                          </a:highlight>
                          <a:latin typeface="Times New Roman" pitchFamily="18" charset="0"/>
                          <a:ea typeface="Times New Roman"/>
                          <a:cs typeface="Times New Roman" pitchFamily="18" charset="0"/>
                        </a:rPr>
                        <a:t>1%</a:t>
                      </a:r>
                      <a:endParaRPr lang="ru-RU" sz="1800" dirty="0">
                        <a:latin typeface="Times New Roman" pitchFamily="18" charset="0"/>
                        <a:ea typeface="Times New Roman"/>
                        <a:cs typeface="Times New Roman" pitchFamily="18" charset="0"/>
                      </a:endParaRPr>
                    </a:p>
                  </a:txBody>
                  <a:tcPr marL="68580" marR="68580" marT="0" marB="0"/>
                </a:tc>
              </a:tr>
              <a:tr h="465016">
                <a:tc>
                  <a:txBody>
                    <a:bodyPr/>
                    <a:lstStyle/>
                    <a:p>
                      <a:r>
                        <a:rPr lang="ru-RU" dirty="0" smtClean="0"/>
                        <a:t>СД 2 типа</a:t>
                      </a:r>
                      <a:endParaRPr lang="ru-RU" dirty="0"/>
                    </a:p>
                  </a:txBody>
                  <a:tcPr/>
                </a:tc>
                <a:tc>
                  <a:txBody>
                    <a:bodyPr/>
                    <a:lstStyle/>
                    <a:p>
                      <a:r>
                        <a:rPr lang="ru-RU" sz="1800" dirty="0" smtClean="0">
                          <a:latin typeface="Times New Roman" pitchFamily="18" charset="0"/>
                          <a:cs typeface="Times New Roman" pitchFamily="18" charset="0"/>
                        </a:rPr>
                        <a:t>(1,27%).</a:t>
                      </a:r>
                      <a:endParaRPr lang="ru-RU" sz="1800" dirty="0">
                        <a:latin typeface="Times New Roman" pitchFamily="18" charset="0"/>
                        <a:cs typeface="Times New Roman" pitchFamily="18" charset="0"/>
                      </a:endParaRPr>
                    </a:p>
                  </a:txBody>
                  <a:tcPr/>
                </a:tc>
                <a:tc>
                  <a:txBody>
                    <a:bodyPr/>
                    <a:lstStyle/>
                    <a:p>
                      <a:pPr>
                        <a:lnSpc>
                          <a:spcPct val="115000"/>
                        </a:lnSpc>
                        <a:spcAft>
                          <a:spcPts val="0"/>
                        </a:spcAft>
                      </a:pPr>
                      <a:r>
                        <a:rPr lang="en-US" sz="1800">
                          <a:latin typeface="Times New Roman" pitchFamily="18" charset="0"/>
                          <a:ea typeface="Times New Roman"/>
                          <a:cs typeface="Times New Roman" pitchFamily="18" charset="0"/>
                        </a:rPr>
                        <a:t>   1,28%</a:t>
                      </a:r>
                      <a:endParaRPr lang="ru-RU" sz="180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a:highlight>
                            <a:srgbClr val="FFFF00"/>
                          </a:highlight>
                          <a:latin typeface="Times New Roman" pitchFamily="18" charset="0"/>
                          <a:ea typeface="Times New Roman"/>
                          <a:cs typeface="Times New Roman" pitchFamily="18" charset="0"/>
                        </a:rPr>
                        <a:t>2,01%</a:t>
                      </a:r>
                      <a:endParaRPr lang="ru-RU" sz="180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a:highlight>
                            <a:srgbClr val="00FF00"/>
                          </a:highlight>
                          <a:latin typeface="Times New Roman" pitchFamily="18" charset="0"/>
                          <a:ea typeface="Times New Roman"/>
                          <a:cs typeface="Times New Roman" pitchFamily="18" charset="0"/>
                        </a:rPr>
                        <a:t>1%</a:t>
                      </a:r>
                      <a:endParaRPr lang="ru-RU" sz="180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1,92%</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smtClean="0">
                          <a:latin typeface="Times New Roman" pitchFamily="18" charset="0"/>
                          <a:ea typeface="Times New Roman"/>
                          <a:cs typeface="Times New Roman" pitchFamily="18" charset="0"/>
                        </a:rPr>
                        <a:t>1,89</a:t>
                      </a:r>
                      <a:r>
                        <a:rPr lang="ru-RU" sz="1800" dirty="0" smtClean="0">
                          <a:latin typeface="Times New Roman" pitchFamily="18" charset="0"/>
                          <a:ea typeface="Times New Roman"/>
                          <a:cs typeface="Times New Roman" pitchFamily="18" charset="0"/>
                        </a:rPr>
                        <a:t> %</a:t>
                      </a:r>
                      <a:endParaRPr lang="ru-RU" sz="1800" dirty="0">
                        <a:latin typeface="Times New Roman" pitchFamily="18" charset="0"/>
                        <a:ea typeface="Times New Roman"/>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5" name="Rectangle 2"/>
          <p:cNvSpPr>
            <a:spLocks noGrp="1" noRot="1" noChangeArrowheads="1"/>
          </p:cNvSpPr>
          <p:nvPr>
            <p:ph type="title" idx="4294967295"/>
          </p:nvPr>
        </p:nvSpPr>
        <p:spPr/>
        <p:txBody>
          <a:bodyPr/>
          <a:lstStyle/>
          <a:p>
            <a:pPr eaLnBrk="1" hangingPunct="1"/>
            <a:r>
              <a:rPr lang="en-US" sz="4000" smtClean="0"/>
              <a:t> </a:t>
            </a:r>
            <a:r>
              <a:rPr lang="ru-RU" sz="4000" smtClean="0"/>
              <a:t> липидный спектра </a:t>
            </a:r>
            <a:r>
              <a:rPr lang="ru-RU" sz="4000" b="1" smtClean="0">
                <a:solidFill>
                  <a:srgbClr val="A107B1"/>
                </a:solidFill>
              </a:rPr>
              <a:t>здорового</a:t>
            </a:r>
            <a:r>
              <a:rPr lang="ru-RU" sz="4000" b="1" smtClean="0"/>
              <a:t> </a:t>
            </a:r>
            <a:r>
              <a:rPr lang="ru-RU" sz="4000" smtClean="0"/>
              <a:t>человека</a:t>
            </a:r>
          </a:p>
        </p:txBody>
      </p:sp>
      <p:sp>
        <p:nvSpPr>
          <p:cNvPr id="36866" name="Rectangle 3"/>
          <p:cNvSpPr>
            <a:spLocks noGrp="1" noRot="1" noChangeArrowheads="1"/>
          </p:cNvSpPr>
          <p:nvPr>
            <p:ph type="body" idx="4294967295"/>
          </p:nvPr>
        </p:nvSpPr>
        <p:spPr/>
        <p:txBody>
          <a:bodyPr/>
          <a:lstStyle/>
          <a:p>
            <a:pPr eaLnBrk="1" hangingPunct="1"/>
            <a:r>
              <a:rPr lang="ru-RU" sz="4000" b="1" smtClean="0">
                <a:solidFill>
                  <a:srgbClr val="A107B1"/>
                </a:solidFill>
              </a:rPr>
              <a:t>Правило</a:t>
            </a:r>
            <a:r>
              <a:rPr lang="en-US" sz="4000" b="1" smtClean="0">
                <a:solidFill>
                  <a:srgbClr val="A107B1"/>
                </a:solidFill>
              </a:rPr>
              <a:t> 1 – 2 – 3 – 4 – 5 </a:t>
            </a:r>
          </a:p>
          <a:p>
            <a:pPr eaLnBrk="1" hangingPunct="1"/>
            <a:r>
              <a:rPr lang="en-US" smtClean="0"/>
              <a:t>1 </a:t>
            </a:r>
            <a:r>
              <a:rPr lang="ru-RU" smtClean="0"/>
              <a:t> - ХС  ЛВП </a:t>
            </a:r>
            <a:r>
              <a:rPr lang="en-US" smtClean="0">
                <a:solidFill>
                  <a:srgbClr val="A107B1"/>
                </a:solidFill>
              </a:rPr>
              <a:t>&gt; </a:t>
            </a:r>
            <a:r>
              <a:rPr lang="ru-RU" smtClean="0">
                <a:solidFill>
                  <a:srgbClr val="A107B1"/>
                </a:solidFill>
              </a:rPr>
              <a:t>1</a:t>
            </a:r>
            <a:r>
              <a:rPr lang="ru-RU" smtClean="0"/>
              <a:t> ммоль/л</a:t>
            </a:r>
          </a:p>
          <a:p>
            <a:pPr eaLnBrk="1" hangingPunct="1"/>
            <a:r>
              <a:rPr lang="ru-RU" smtClean="0"/>
              <a:t>2  - ТГ </a:t>
            </a:r>
            <a:r>
              <a:rPr lang="en-US" smtClean="0"/>
              <a:t>&lt; </a:t>
            </a:r>
            <a:r>
              <a:rPr lang="ru-RU" smtClean="0">
                <a:solidFill>
                  <a:srgbClr val="A107B1"/>
                </a:solidFill>
              </a:rPr>
              <a:t>2</a:t>
            </a:r>
            <a:r>
              <a:rPr lang="ru-RU" smtClean="0"/>
              <a:t> ммоль/л</a:t>
            </a:r>
          </a:p>
          <a:p>
            <a:pPr eaLnBrk="1" hangingPunct="1"/>
            <a:r>
              <a:rPr lang="ru-RU" smtClean="0"/>
              <a:t>3  - коэффициент атерогенности </a:t>
            </a:r>
            <a:r>
              <a:rPr lang="en-US" smtClean="0"/>
              <a:t>&lt;</a:t>
            </a:r>
            <a:r>
              <a:rPr lang="en-US" smtClean="0">
                <a:solidFill>
                  <a:schemeClr val="bg2"/>
                </a:solidFill>
              </a:rPr>
              <a:t> </a:t>
            </a:r>
            <a:r>
              <a:rPr lang="ru-RU" smtClean="0">
                <a:solidFill>
                  <a:srgbClr val="A107B1"/>
                </a:solidFill>
              </a:rPr>
              <a:t>3</a:t>
            </a:r>
          </a:p>
          <a:p>
            <a:pPr eaLnBrk="1" hangingPunct="1"/>
            <a:r>
              <a:rPr lang="ru-RU" smtClean="0"/>
              <a:t>4  - ХС ЛНП </a:t>
            </a:r>
            <a:r>
              <a:rPr lang="en-US" smtClean="0"/>
              <a:t>&lt; </a:t>
            </a:r>
            <a:r>
              <a:rPr lang="ru-RU" smtClean="0">
                <a:solidFill>
                  <a:srgbClr val="A107B1"/>
                </a:solidFill>
              </a:rPr>
              <a:t>4</a:t>
            </a:r>
            <a:r>
              <a:rPr lang="ru-RU" smtClean="0"/>
              <a:t> ммоль/л (</a:t>
            </a:r>
            <a:r>
              <a:rPr lang="en-US" smtClean="0">
                <a:solidFill>
                  <a:srgbClr val="E77BF9"/>
                </a:solidFill>
              </a:rPr>
              <a:t>&lt;1,8</a:t>
            </a:r>
            <a:r>
              <a:rPr lang="ru-RU" smtClean="0">
                <a:solidFill>
                  <a:srgbClr val="E77BF9"/>
                </a:solidFill>
              </a:rPr>
              <a:t> для ИБС)</a:t>
            </a:r>
          </a:p>
          <a:p>
            <a:pPr eaLnBrk="1" hangingPunct="1"/>
            <a:r>
              <a:rPr lang="ru-RU" smtClean="0"/>
              <a:t>5  - ОХС </a:t>
            </a:r>
            <a:r>
              <a:rPr lang="en-US" smtClean="0">
                <a:solidFill>
                  <a:srgbClr val="A107B1"/>
                </a:solidFill>
              </a:rPr>
              <a:t>&lt; </a:t>
            </a:r>
            <a:r>
              <a:rPr lang="ru-RU" smtClean="0">
                <a:solidFill>
                  <a:srgbClr val="A107B1"/>
                </a:solidFill>
              </a:rPr>
              <a:t>5</a:t>
            </a:r>
            <a:r>
              <a:rPr lang="ru-RU" smtClean="0"/>
              <a:t> ммоль/л</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89" name="Rectangle 2"/>
          <p:cNvSpPr>
            <a:spLocks noGrp="1" noRot="1" noChangeArrowheads="1"/>
          </p:cNvSpPr>
          <p:nvPr>
            <p:ph type="title" idx="4294967295"/>
          </p:nvPr>
        </p:nvSpPr>
        <p:spPr/>
        <p:txBody>
          <a:bodyPr/>
          <a:lstStyle/>
          <a:p>
            <a:pPr eaLnBrk="1" hangingPunct="1"/>
            <a:r>
              <a:rPr lang="en-US" sz="4000" smtClean="0"/>
              <a:t> </a:t>
            </a:r>
            <a:r>
              <a:rPr lang="ru-RU" sz="4000" smtClean="0"/>
              <a:t> липидный спектра здорового человека </a:t>
            </a:r>
            <a:r>
              <a:rPr lang="ru-RU" sz="4000" smtClean="0">
                <a:solidFill>
                  <a:srgbClr val="A107B1"/>
                </a:solidFill>
              </a:rPr>
              <a:t>(</a:t>
            </a:r>
            <a:r>
              <a:rPr lang="en-US" sz="4000" smtClean="0">
                <a:solidFill>
                  <a:srgbClr val="A107B1"/>
                </a:solidFill>
              </a:rPr>
              <a:t>Guidelines 2016</a:t>
            </a:r>
            <a:r>
              <a:rPr lang="ru-RU" sz="4000" smtClean="0">
                <a:solidFill>
                  <a:srgbClr val="A107B1"/>
                </a:solidFill>
              </a:rPr>
              <a:t>)</a:t>
            </a:r>
          </a:p>
        </p:txBody>
      </p:sp>
      <p:sp>
        <p:nvSpPr>
          <p:cNvPr id="37890" name="Rectangle 3"/>
          <p:cNvSpPr>
            <a:spLocks noGrp="1" noRot="1" noChangeArrowheads="1"/>
          </p:cNvSpPr>
          <p:nvPr>
            <p:ph type="body" idx="4294967295"/>
          </p:nvPr>
        </p:nvSpPr>
        <p:spPr/>
        <p:txBody>
          <a:bodyPr/>
          <a:lstStyle/>
          <a:p>
            <a:pPr eaLnBrk="1" hangingPunct="1">
              <a:buFont typeface="Wingdings" pitchFamily="2" charset="2"/>
              <a:buNone/>
            </a:pPr>
            <a:endParaRPr lang="en-US" sz="4000" b="1" smtClean="0">
              <a:solidFill>
                <a:srgbClr val="FF0000"/>
              </a:solidFill>
            </a:endParaRPr>
          </a:p>
          <a:p>
            <a:pPr eaLnBrk="1" hangingPunct="1"/>
            <a:r>
              <a:rPr lang="en-US" smtClean="0"/>
              <a:t> </a:t>
            </a:r>
            <a:r>
              <a:rPr lang="ru-RU" smtClean="0"/>
              <a:t> - ХС ЛВП </a:t>
            </a:r>
            <a:r>
              <a:rPr lang="en-US" smtClean="0">
                <a:solidFill>
                  <a:srgbClr val="A107B1"/>
                </a:solidFill>
              </a:rPr>
              <a:t>&gt; </a:t>
            </a:r>
            <a:r>
              <a:rPr lang="ru-RU" smtClean="0">
                <a:solidFill>
                  <a:srgbClr val="A107B1"/>
                </a:solidFill>
              </a:rPr>
              <a:t>1</a:t>
            </a:r>
            <a:r>
              <a:rPr lang="ru-RU" smtClean="0"/>
              <a:t> ммоль/л</a:t>
            </a:r>
          </a:p>
          <a:p>
            <a:pPr eaLnBrk="1" hangingPunct="1"/>
            <a:r>
              <a:rPr lang="ru-RU" smtClean="0"/>
              <a:t>  - ТГ </a:t>
            </a:r>
            <a:r>
              <a:rPr lang="en-US" smtClean="0">
                <a:solidFill>
                  <a:srgbClr val="A107B1"/>
                </a:solidFill>
              </a:rPr>
              <a:t>&lt; </a:t>
            </a:r>
            <a:r>
              <a:rPr lang="ru-RU" smtClean="0">
                <a:solidFill>
                  <a:srgbClr val="A107B1"/>
                </a:solidFill>
              </a:rPr>
              <a:t>2</a:t>
            </a:r>
            <a:r>
              <a:rPr lang="ru-RU" smtClean="0"/>
              <a:t> ммоль/л</a:t>
            </a:r>
          </a:p>
          <a:p>
            <a:pPr eaLnBrk="1" hangingPunct="1"/>
            <a:r>
              <a:rPr lang="ru-RU" smtClean="0"/>
              <a:t>  - ХС ЛНП </a:t>
            </a:r>
            <a:r>
              <a:rPr lang="en-US" smtClean="0">
                <a:solidFill>
                  <a:srgbClr val="A107B1"/>
                </a:solidFill>
              </a:rPr>
              <a:t>&lt; </a:t>
            </a:r>
            <a:r>
              <a:rPr lang="ru-RU" smtClean="0">
                <a:solidFill>
                  <a:srgbClr val="A107B1"/>
                </a:solidFill>
              </a:rPr>
              <a:t>4</a:t>
            </a:r>
            <a:r>
              <a:rPr lang="ru-RU" smtClean="0"/>
              <a:t> ммоль/л (</a:t>
            </a:r>
            <a:r>
              <a:rPr lang="en-US" smtClean="0">
                <a:solidFill>
                  <a:srgbClr val="A107B1"/>
                </a:solidFill>
              </a:rPr>
              <a:t>&lt;1,8</a:t>
            </a:r>
            <a:r>
              <a:rPr lang="ru-RU" smtClean="0">
                <a:solidFill>
                  <a:srgbClr val="A107B1"/>
                </a:solidFill>
              </a:rPr>
              <a:t> для ИБС</a:t>
            </a:r>
            <a:r>
              <a:rPr lang="ru-RU" smtClean="0"/>
              <a:t>)</a:t>
            </a:r>
            <a:endParaRPr lang="ru-RU" smtClean="0">
              <a:solidFill>
                <a:srgbClr val="FFFF66"/>
              </a:solidFill>
            </a:endParaRPr>
          </a:p>
          <a:p>
            <a:pPr eaLnBrk="1" hangingPunct="1"/>
            <a:r>
              <a:rPr lang="ru-RU" smtClean="0"/>
              <a:t>  - ОХС </a:t>
            </a:r>
            <a:r>
              <a:rPr lang="en-US" smtClean="0">
                <a:solidFill>
                  <a:srgbClr val="A107B1"/>
                </a:solidFill>
              </a:rPr>
              <a:t>&lt; </a:t>
            </a:r>
            <a:r>
              <a:rPr lang="ru-RU" smtClean="0">
                <a:solidFill>
                  <a:srgbClr val="A107B1"/>
                </a:solidFill>
              </a:rPr>
              <a:t>5</a:t>
            </a:r>
            <a:r>
              <a:rPr lang="ru-RU" smtClean="0"/>
              <a:t> ммоль/л</a:t>
            </a:r>
            <a:endParaRPr lang="en-US" smtClean="0"/>
          </a:p>
          <a:p>
            <a:pPr eaLnBrk="1" hangingPunct="1"/>
            <a:r>
              <a:rPr lang="en-US" smtClean="0"/>
              <a:t>  - </a:t>
            </a:r>
            <a:r>
              <a:rPr lang="ru-RU" smtClean="0"/>
              <a:t>ХС не ЛВП </a:t>
            </a:r>
            <a:r>
              <a:rPr lang="en-US" smtClean="0">
                <a:solidFill>
                  <a:srgbClr val="A107B1"/>
                </a:solidFill>
              </a:rPr>
              <a:t>&lt;</a:t>
            </a:r>
            <a:r>
              <a:rPr lang="ru-RU" smtClean="0">
                <a:solidFill>
                  <a:srgbClr val="A107B1"/>
                </a:solidFill>
              </a:rPr>
              <a:t> 4,8 </a:t>
            </a:r>
            <a:r>
              <a:rPr lang="ru-RU" smtClean="0"/>
              <a:t>ммоль\л</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5"/>
          <p:cNvGraphicFramePr/>
          <p:nvPr/>
        </p:nvGraphicFramePr>
        <p:xfrm>
          <a:off x="851300" y="1071445"/>
          <a:ext cx="7877164" cy="4248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2" name="TextBox 6"/>
          <p:cNvSpPr txBox="1">
            <a:spLocks noChangeArrowheads="1"/>
          </p:cNvSpPr>
          <p:nvPr/>
        </p:nvSpPr>
        <p:spPr bwMode="auto">
          <a:xfrm>
            <a:off x="1055688" y="1906588"/>
            <a:ext cx="2003425" cy="822325"/>
          </a:xfrm>
          <a:prstGeom prst="rect">
            <a:avLst/>
          </a:prstGeom>
          <a:noFill/>
          <a:ln w="9525">
            <a:noFill/>
            <a:miter lim="800000"/>
            <a:headEnd/>
            <a:tailEnd/>
          </a:ln>
        </p:spPr>
        <p:txBody>
          <a:bodyPr>
            <a:spAutoFit/>
          </a:bodyPr>
          <a:lstStyle/>
          <a:p>
            <a:r>
              <a:rPr lang="ru-RU" altLang="ru-RU" sz="2400" b="1">
                <a:latin typeface="Calibri" pitchFamily="34" charset="0"/>
                <a:ea typeface="MS PGothic" pitchFamily="34" charset="-128"/>
              </a:rPr>
              <a:t>Мене е 250</a:t>
            </a:r>
          </a:p>
        </p:txBody>
      </p:sp>
      <p:sp>
        <p:nvSpPr>
          <p:cNvPr id="15363" name="TextBox 7"/>
          <p:cNvSpPr txBox="1">
            <a:spLocks noChangeArrowheads="1"/>
          </p:cNvSpPr>
          <p:nvPr/>
        </p:nvSpPr>
        <p:spPr bwMode="auto">
          <a:xfrm>
            <a:off x="989013" y="3709988"/>
            <a:ext cx="1998662" cy="822325"/>
          </a:xfrm>
          <a:prstGeom prst="rect">
            <a:avLst/>
          </a:prstGeom>
          <a:noFill/>
          <a:ln w="9525">
            <a:noFill/>
            <a:miter lim="800000"/>
            <a:headEnd/>
            <a:tailEnd/>
          </a:ln>
        </p:spPr>
        <p:txBody>
          <a:bodyPr>
            <a:spAutoFit/>
          </a:bodyPr>
          <a:lstStyle/>
          <a:p>
            <a:r>
              <a:rPr lang="ru-RU" altLang="ru-RU" sz="2400" b="1">
                <a:latin typeface="Calibri" pitchFamily="34" charset="0"/>
                <a:ea typeface="MS PGothic" pitchFamily="34" charset="-128"/>
              </a:rPr>
              <a:t>Более 1000</a:t>
            </a:r>
          </a:p>
        </p:txBody>
      </p:sp>
      <p:sp>
        <p:nvSpPr>
          <p:cNvPr id="5" name="Прямоугольник 8"/>
          <p:cNvSpPr>
            <a:spLocks noChangeArrowheads="1"/>
          </p:cNvSpPr>
          <p:nvPr/>
        </p:nvSpPr>
        <p:spPr bwMode="auto">
          <a:xfrm>
            <a:off x="836613" y="147638"/>
            <a:ext cx="7686675" cy="954087"/>
          </a:xfrm>
          <a:prstGeom prst="rect">
            <a:avLst/>
          </a:prstGeom>
          <a:noFill/>
          <a:ln>
            <a:noFill/>
          </a:ln>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fontAlgn="auto">
              <a:spcBef>
                <a:spcPct val="0"/>
              </a:spcBef>
              <a:spcAft>
                <a:spcPts val="0"/>
              </a:spcAft>
              <a:buFontTx/>
              <a:buNone/>
              <a:defRPr/>
            </a:pPr>
            <a:r>
              <a:rPr kumimoji="0" lang="ru-RU" altLang="ru-RU" sz="2800" b="1" dirty="0">
                <a:latin typeface="+mj-lt"/>
              </a:rPr>
              <a:t>Смертность населения от  </a:t>
            </a:r>
          </a:p>
          <a:p>
            <a:pPr algn="ctr" fontAlgn="auto">
              <a:spcBef>
                <a:spcPct val="0"/>
              </a:spcBef>
              <a:spcAft>
                <a:spcPts val="0"/>
              </a:spcAft>
              <a:buFontTx/>
              <a:buNone/>
              <a:defRPr/>
            </a:pPr>
            <a:r>
              <a:rPr kumimoji="0" lang="ru-RU" altLang="ru-RU" sz="2800" b="1" dirty="0">
                <a:latin typeface="+mj-lt"/>
              </a:rPr>
              <a:t>болезней системы кровообращения</a:t>
            </a:r>
          </a:p>
        </p:txBody>
      </p:sp>
      <p:sp>
        <p:nvSpPr>
          <p:cNvPr id="15365" name="Прямоугольник 9"/>
          <p:cNvSpPr>
            <a:spLocks noChangeArrowheads="1"/>
          </p:cNvSpPr>
          <p:nvPr/>
        </p:nvSpPr>
        <p:spPr bwMode="auto">
          <a:xfrm>
            <a:off x="2779713" y="1155700"/>
            <a:ext cx="3867150" cy="396875"/>
          </a:xfrm>
          <a:prstGeom prst="rect">
            <a:avLst/>
          </a:prstGeom>
          <a:noFill/>
          <a:ln w="9525">
            <a:noFill/>
            <a:miter lim="800000"/>
            <a:headEnd/>
            <a:tailEnd/>
          </a:ln>
        </p:spPr>
        <p:txBody>
          <a:bodyPr>
            <a:spAutoFit/>
          </a:bodyPr>
          <a:lstStyle/>
          <a:p>
            <a:pPr algn="ctr"/>
            <a:r>
              <a:rPr lang="ru-RU" altLang="ru-RU" sz="2000" b="1">
                <a:latin typeface="Calibri" pitchFamily="34" charset="0"/>
              </a:rPr>
              <a:t>(на 100 тыс. населения)</a:t>
            </a:r>
            <a:r>
              <a:rPr lang="ru-RU" altLang="ru-RU" sz="2000" b="1"/>
              <a:t> </a:t>
            </a:r>
            <a:r>
              <a:rPr lang="ru-RU" altLang="ru-RU" sz="2000" b="1">
                <a:solidFill>
                  <a:srgbClr val="FF0000"/>
                </a:solidFill>
              </a:rPr>
              <a:t> </a:t>
            </a:r>
            <a:endParaRPr lang="ru-RU" altLang="ru-RU" sz="2000">
              <a:solidFill>
                <a:srgbClr val="FF0000"/>
              </a:solidFill>
            </a:endParaRPr>
          </a:p>
        </p:txBody>
      </p:sp>
      <p:sp>
        <p:nvSpPr>
          <p:cNvPr id="7" name="Прямоугольник 10"/>
          <p:cNvSpPr>
            <a:spLocks noChangeArrowheads="1"/>
          </p:cNvSpPr>
          <p:nvPr/>
        </p:nvSpPr>
        <p:spPr bwMode="auto">
          <a:xfrm>
            <a:off x="847725" y="6372225"/>
            <a:ext cx="4648200" cy="246063"/>
          </a:xfrm>
          <a:prstGeom prst="rect">
            <a:avLst/>
          </a:prstGeom>
          <a:noFill/>
          <a:ln>
            <a:noFill/>
          </a:ln>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fontAlgn="auto">
              <a:spcBef>
                <a:spcPct val="0"/>
              </a:spcBef>
              <a:spcAft>
                <a:spcPts val="0"/>
              </a:spcAft>
              <a:buFontTx/>
              <a:buNone/>
              <a:defRPr/>
            </a:pPr>
            <a:r>
              <a:rPr kumimoji="0" lang="en-US" altLang="ru-RU" sz="1000">
                <a:solidFill>
                  <a:schemeClr val="accent1">
                    <a:lumMod val="50000"/>
                  </a:schemeClr>
                </a:solidFill>
                <a:latin typeface="Arial" panose="020B0604020202020204" pitchFamily="34" charset="0"/>
              </a:rPr>
              <a:t>A. Tofield</a:t>
            </a:r>
            <a:r>
              <a:rPr kumimoji="0" lang="ru-RU" altLang="ru-RU" sz="1000">
                <a:solidFill>
                  <a:schemeClr val="accent1">
                    <a:lumMod val="50000"/>
                  </a:schemeClr>
                </a:solidFill>
                <a:latin typeface="Arial" panose="020B0604020202020204" pitchFamily="34" charset="0"/>
              </a:rPr>
              <a:t> </a:t>
            </a:r>
            <a:r>
              <a:rPr kumimoji="0" lang="en-US" altLang="ru-RU" sz="1000">
                <a:solidFill>
                  <a:schemeClr val="accent1">
                    <a:lumMod val="50000"/>
                  </a:schemeClr>
                </a:solidFill>
                <a:latin typeface="Arial" panose="020B0604020202020204" pitchFamily="34" charset="0"/>
              </a:rPr>
              <a:t>et al. European Heart Journal (2016) 37, 860–867</a:t>
            </a:r>
            <a:endParaRPr kumimoji="0" lang="ru-RU" altLang="ru-RU" sz="1000" b="1">
              <a:solidFill>
                <a:schemeClr val="accent1">
                  <a:lumMod val="50000"/>
                </a:schemeClr>
              </a:solidFill>
              <a:latin typeface="Arial" panose="020B0604020202020204" pitchFamily="34" charset="0"/>
            </a:endParaRPr>
          </a:p>
        </p:txBody>
      </p:sp>
      <p:grpSp>
        <p:nvGrpSpPr>
          <p:cNvPr id="3" name="Группа 11"/>
          <p:cNvGrpSpPr/>
          <p:nvPr/>
        </p:nvGrpSpPr>
        <p:grpSpPr>
          <a:xfrm>
            <a:off x="893251" y="4907638"/>
            <a:ext cx="4090183" cy="1510896"/>
            <a:chOff x="2081113" y="2348167"/>
            <a:chExt cx="5316237" cy="1444802"/>
          </a:xfrm>
          <a:scene3d>
            <a:camera prst="orthographicFront"/>
            <a:lightRig rig="flat" dir="t"/>
          </a:scene3d>
        </p:grpSpPr>
        <p:sp>
          <p:nvSpPr>
            <p:cNvPr id="9" name="Скругленный прямоугольник 12"/>
            <p:cNvSpPr/>
            <p:nvPr/>
          </p:nvSpPr>
          <p:spPr>
            <a:xfrm>
              <a:off x="2081113" y="2348167"/>
              <a:ext cx="5316237" cy="1444802"/>
            </a:xfrm>
            <a:prstGeom prst="roundRect">
              <a:avLst/>
            </a:prstGeom>
            <a:gradFill flip="none" rotWithShape="1">
              <a:gsLst>
                <a:gs pos="91160">
                  <a:srgbClr val="EEFFDD"/>
                </a:gs>
                <a:gs pos="0">
                  <a:srgbClr val="FFFF00"/>
                </a:gs>
                <a:gs pos="58000">
                  <a:srgbClr val="F8FC60"/>
                </a:gs>
                <a:gs pos="100000">
                  <a:srgbClr val="80B606">
                    <a:hueOff val="0"/>
                    <a:satOff val="0"/>
                    <a:lumOff val="0"/>
                    <a:alphaOff val="0"/>
                    <a:tint val="15000"/>
                    <a:satMod val="350000"/>
                  </a:srgbClr>
                </a:gs>
              </a:gsLst>
              <a:path path="rect">
                <a:fillToRect l="100000" t="100000"/>
              </a:path>
              <a:tileRect r="-100000" b="-100000"/>
            </a:gradFill>
            <a:ln>
              <a:noFill/>
            </a:ln>
            <a:effectLst>
              <a:outerShdw blurRad="40000" dist="20000" dir="5400000" rotWithShape="0">
                <a:srgbClr val="000000">
                  <a:alpha val="38000"/>
                </a:srgbClr>
              </a:outerShdw>
            </a:effectLst>
            <a:sp3d prstMaterial="dkEdge">
              <a:bevelT w="8200" h="38100"/>
            </a:sp3d>
          </p:spPr>
          <p:style>
            <a:lnRef idx="0">
              <a:scrgbClr r="0" g="0" b="0"/>
            </a:lnRef>
            <a:fillRef idx="2">
              <a:scrgbClr r="0" g="0" b="0"/>
            </a:fillRef>
            <a:effectRef idx="1">
              <a:scrgbClr r="0" g="0" b="0"/>
            </a:effectRef>
            <a:fontRef idx="minor">
              <a:schemeClr val="dk1"/>
            </a:fontRef>
          </p:style>
        </p:sp>
        <p:sp>
          <p:nvSpPr>
            <p:cNvPr id="10" name="Скругленный прямоугольник 4"/>
            <p:cNvSpPr/>
            <p:nvPr/>
          </p:nvSpPr>
          <p:spPr>
            <a:xfrm>
              <a:off x="2358732" y="2448640"/>
              <a:ext cx="4945444" cy="1335351"/>
            </a:xfrm>
            <a:prstGeom prst="rect">
              <a:avLst/>
            </a:prstGeom>
            <a:sp3d/>
          </p:spPr>
          <p:style>
            <a:lnRef idx="0">
              <a:scrgbClr r="0" g="0" b="0"/>
            </a:lnRef>
            <a:fillRef idx="0">
              <a:scrgbClr r="0" g="0" b="0"/>
            </a:fillRef>
            <a:effectRef idx="0">
              <a:scrgbClr r="0" g="0" b="0"/>
            </a:effectRef>
            <a:fontRef idx="minor">
              <a:schemeClr val="dk1"/>
            </a:fontRef>
          </p:style>
          <p:txBody>
            <a:bodyPr lIns="204998" tIns="0" rIns="204998" bIns="0" spcCol="1270" anchor="ctr"/>
            <a:lstStyle/>
            <a:p>
              <a:pPr algn="ctr" defTabSz="1066800" fontAlgn="auto">
                <a:spcBef>
                  <a:spcPts val="0"/>
                </a:spcBef>
                <a:spcAft>
                  <a:spcPct val="35000"/>
                </a:spcAft>
                <a:defRPr/>
              </a:pPr>
              <a:r>
                <a:rPr lang="ru-RU" altLang="ru-RU" sz="2400" b="1" dirty="0">
                  <a:solidFill>
                    <a:srgbClr val="FF0000"/>
                  </a:solidFill>
                </a:rPr>
                <a:t>Россия</a:t>
              </a:r>
              <a:r>
                <a:rPr lang="ru-RU" altLang="ru-RU" sz="2400" dirty="0">
                  <a:solidFill>
                    <a:srgbClr val="FF0000"/>
                  </a:solidFill>
                </a:rPr>
                <a:t>  </a:t>
              </a:r>
              <a:r>
                <a:rPr lang="ru-RU" altLang="ru-RU" sz="2400" b="1" u="sng" dirty="0">
                  <a:solidFill>
                    <a:srgbClr val="FF0000"/>
                  </a:solidFill>
                </a:rPr>
                <a:t>625</a:t>
              </a:r>
              <a:r>
                <a:rPr lang="ru-RU" altLang="ru-RU" sz="2400" dirty="0">
                  <a:solidFill>
                    <a:srgbClr val="FF0000"/>
                  </a:solidFill>
                </a:rPr>
                <a:t> - 2016 </a:t>
              </a:r>
            </a:p>
            <a:p>
              <a:pPr algn="ctr" defTabSz="1066800" fontAlgn="auto">
                <a:spcBef>
                  <a:spcPts val="0"/>
                </a:spcBef>
                <a:spcAft>
                  <a:spcPct val="35000"/>
                </a:spcAft>
                <a:defRPr/>
              </a:pPr>
              <a:r>
                <a:rPr lang="ru-RU" altLang="ru-RU" sz="2400" b="1" dirty="0">
                  <a:solidFill>
                    <a:srgbClr val="FF0000"/>
                  </a:solidFill>
                </a:rPr>
                <a:t>                </a:t>
              </a:r>
              <a:r>
                <a:rPr lang="ru-RU" altLang="ru-RU" sz="2400" b="1" u="sng" dirty="0">
                  <a:solidFill>
                    <a:srgbClr val="FF0000"/>
                  </a:solidFill>
                </a:rPr>
                <a:t>631</a:t>
              </a:r>
              <a:r>
                <a:rPr lang="ru-RU" altLang="ru-RU" sz="2400" dirty="0">
                  <a:solidFill>
                    <a:srgbClr val="FF0000"/>
                  </a:solidFill>
                </a:rPr>
                <a:t> - 2015</a:t>
              </a:r>
            </a:p>
            <a:p>
              <a:pPr algn="ctr" defTabSz="1066800" fontAlgn="auto">
                <a:spcBef>
                  <a:spcPts val="0"/>
                </a:spcBef>
                <a:spcAft>
                  <a:spcPct val="35000"/>
                </a:spcAft>
                <a:defRPr/>
              </a:pPr>
              <a:r>
                <a:rPr lang="ru-RU" altLang="ru-RU" sz="2400" dirty="0">
                  <a:solidFill>
                    <a:srgbClr val="FF0000"/>
                  </a:solidFill>
                </a:rPr>
                <a:t>              </a:t>
              </a:r>
              <a:r>
                <a:rPr lang="en-US" altLang="ru-RU" sz="2400" dirty="0">
                  <a:solidFill>
                    <a:srgbClr val="FF0000"/>
                  </a:solidFill>
                </a:rPr>
                <a:t> </a:t>
              </a:r>
              <a:r>
                <a:rPr lang="ru-RU" altLang="ru-RU" sz="2400" b="1" u="sng" dirty="0">
                  <a:solidFill>
                    <a:srgbClr val="FF0000"/>
                  </a:solidFill>
                </a:rPr>
                <a:t>653</a:t>
              </a:r>
              <a:r>
                <a:rPr lang="ru-RU" altLang="ru-RU" sz="2400" dirty="0">
                  <a:solidFill>
                    <a:srgbClr val="FF0000"/>
                  </a:solidFill>
                </a:rPr>
                <a:t> - 2014</a:t>
              </a:r>
            </a:p>
            <a:p>
              <a:pPr algn="ctr" defTabSz="1066800" fontAlgn="auto">
                <a:spcBef>
                  <a:spcPts val="0"/>
                </a:spcBef>
                <a:spcAft>
                  <a:spcPct val="35000"/>
                </a:spcAft>
                <a:defRPr/>
              </a:pPr>
              <a:r>
                <a:rPr lang="ru-RU" altLang="ru-RU" sz="2400" dirty="0">
                  <a:solidFill>
                    <a:schemeClr val="tx1"/>
                  </a:solidFill>
                </a:rPr>
                <a:t>               </a:t>
              </a:r>
              <a:endParaRPr lang="ru-RU" sz="2400" b="1"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9700" name="Группа 8"/>
          <p:cNvGrpSpPr>
            <a:grpSpLocks/>
          </p:cNvGrpSpPr>
          <p:nvPr/>
        </p:nvGrpSpPr>
        <p:grpSpPr bwMode="auto">
          <a:xfrm>
            <a:off x="920750" y="1893888"/>
            <a:ext cx="7518400" cy="5546725"/>
            <a:chOff x="1577919" y="1374862"/>
            <a:chExt cx="6179507" cy="4139828"/>
          </a:xfrm>
        </p:grpSpPr>
        <p:graphicFrame>
          <p:nvGraphicFramePr>
            <p:cNvPr id="29699" name="Диаграмма 3"/>
            <p:cNvGraphicFramePr>
              <a:graphicFrameLocks/>
            </p:cNvGraphicFramePr>
            <p:nvPr/>
          </p:nvGraphicFramePr>
          <p:xfrm>
            <a:off x="1577919" y="1374862"/>
            <a:ext cx="6179507" cy="4139828"/>
          </p:xfrm>
          <a:graphic>
            <a:graphicData uri="http://schemas.openxmlformats.org/presentationml/2006/ole">
              <p:oleObj spid="_x0000_s29699" name="Диаграмма" r:id="rId4" imgW="7515747" imgH="5546901" progId="Excel.Sheet.8">
                <p:embed/>
              </p:oleObj>
            </a:graphicData>
          </a:graphic>
        </p:graphicFrame>
        <p:sp>
          <p:nvSpPr>
            <p:cNvPr id="29710" name="TextBox 4"/>
            <p:cNvSpPr txBox="1">
              <a:spLocks noChangeArrowheads="1"/>
            </p:cNvSpPr>
            <p:nvPr/>
          </p:nvSpPr>
          <p:spPr bwMode="auto">
            <a:xfrm>
              <a:off x="2863142" y="1896191"/>
              <a:ext cx="485383" cy="341234"/>
            </a:xfrm>
            <a:prstGeom prst="rect">
              <a:avLst/>
            </a:prstGeom>
            <a:noFill/>
            <a:ln w="9525">
              <a:noFill/>
              <a:miter lim="800000"/>
              <a:headEnd/>
              <a:tailEnd/>
            </a:ln>
          </p:spPr>
          <p:txBody>
            <a:bodyPr wrap="none">
              <a:spAutoFit/>
            </a:bodyPr>
            <a:lstStyle/>
            <a:p>
              <a:pPr eaLnBrk="0" hangingPunct="0"/>
              <a:r>
                <a:rPr kumimoji="1" lang="ru-RU" altLang="ru-RU" sz="2400">
                  <a:latin typeface="Georgia" pitchFamily="18" charset="0"/>
                </a:rPr>
                <a:t>4%</a:t>
              </a:r>
            </a:p>
          </p:txBody>
        </p:sp>
        <p:sp>
          <p:nvSpPr>
            <p:cNvPr id="29711" name="TextBox 5"/>
            <p:cNvSpPr txBox="1">
              <a:spLocks noChangeArrowheads="1"/>
            </p:cNvSpPr>
            <p:nvPr/>
          </p:nvSpPr>
          <p:spPr bwMode="auto">
            <a:xfrm>
              <a:off x="3335477" y="1842873"/>
              <a:ext cx="485384" cy="341234"/>
            </a:xfrm>
            <a:prstGeom prst="rect">
              <a:avLst/>
            </a:prstGeom>
            <a:noFill/>
            <a:ln w="9525">
              <a:noFill/>
              <a:miter lim="800000"/>
              <a:headEnd/>
              <a:tailEnd/>
            </a:ln>
          </p:spPr>
          <p:txBody>
            <a:bodyPr wrap="none">
              <a:spAutoFit/>
            </a:bodyPr>
            <a:lstStyle/>
            <a:p>
              <a:pPr eaLnBrk="0" hangingPunct="0"/>
              <a:r>
                <a:rPr kumimoji="1" lang="ru-RU" altLang="ru-RU" sz="2400">
                  <a:latin typeface="Georgia" pitchFamily="18" charset="0"/>
                </a:rPr>
                <a:t>5%</a:t>
              </a:r>
            </a:p>
          </p:txBody>
        </p:sp>
        <p:sp>
          <p:nvSpPr>
            <p:cNvPr id="29712" name="TextBox 6"/>
            <p:cNvSpPr txBox="1">
              <a:spLocks noChangeArrowheads="1"/>
            </p:cNvSpPr>
            <p:nvPr/>
          </p:nvSpPr>
          <p:spPr bwMode="auto">
            <a:xfrm>
              <a:off x="4756399" y="2595246"/>
              <a:ext cx="705893" cy="398106"/>
            </a:xfrm>
            <a:prstGeom prst="rect">
              <a:avLst/>
            </a:prstGeom>
            <a:noFill/>
            <a:ln w="9525">
              <a:noFill/>
              <a:miter lim="800000"/>
              <a:headEnd/>
              <a:tailEnd/>
            </a:ln>
          </p:spPr>
          <p:txBody>
            <a:bodyPr wrap="none">
              <a:spAutoFit/>
            </a:bodyPr>
            <a:lstStyle/>
            <a:p>
              <a:pPr eaLnBrk="0" hangingPunct="0"/>
              <a:r>
                <a:rPr kumimoji="1" lang="ru-RU" altLang="ru-RU" sz="2900">
                  <a:latin typeface="Georgia" pitchFamily="18" charset="0"/>
                </a:rPr>
                <a:t>32%</a:t>
              </a:r>
            </a:p>
          </p:txBody>
        </p:sp>
        <p:sp>
          <p:nvSpPr>
            <p:cNvPr id="29713" name="TextBox 7"/>
            <p:cNvSpPr txBox="1">
              <a:spLocks noChangeArrowheads="1"/>
            </p:cNvSpPr>
            <p:nvPr/>
          </p:nvSpPr>
          <p:spPr bwMode="auto">
            <a:xfrm>
              <a:off x="2873580" y="3319183"/>
              <a:ext cx="687627" cy="387442"/>
            </a:xfrm>
            <a:prstGeom prst="rect">
              <a:avLst/>
            </a:prstGeom>
            <a:noFill/>
            <a:ln w="9525">
              <a:noFill/>
              <a:miter lim="800000"/>
              <a:headEnd/>
              <a:tailEnd/>
            </a:ln>
          </p:spPr>
          <p:txBody>
            <a:bodyPr wrap="none">
              <a:spAutoFit/>
            </a:bodyPr>
            <a:lstStyle/>
            <a:p>
              <a:pPr eaLnBrk="0" hangingPunct="0"/>
              <a:r>
                <a:rPr kumimoji="1" lang="ru-RU" altLang="ru-RU" sz="2800">
                  <a:latin typeface="Georgia" pitchFamily="18" charset="0"/>
                </a:rPr>
                <a:t>59%</a:t>
              </a:r>
            </a:p>
          </p:txBody>
        </p:sp>
      </p:grpSp>
      <p:sp>
        <p:nvSpPr>
          <p:cNvPr id="29701" name="TextBox 9"/>
          <p:cNvSpPr txBox="1">
            <a:spLocks noChangeArrowheads="1"/>
          </p:cNvSpPr>
          <p:nvPr/>
        </p:nvSpPr>
        <p:spPr bwMode="auto">
          <a:xfrm>
            <a:off x="755650" y="490538"/>
            <a:ext cx="8280400" cy="1600200"/>
          </a:xfrm>
          <a:prstGeom prst="rect">
            <a:avLst/>
          </a:prstGeom>
          <a:noFill/>
          <a:ln w="9525">
            <a:noFill/>
            <a:miter lim="800000"/>
            <a:headEnd/>
            <a:tailEnd/>
          </a:ln>
        </p:spPr>
        <p:txBody>
          <a:bodyPr>
            <a:spAutoFit/>
          </a:bodyPr>
          <a:lstStyle/>
          <a:p>
            <a:pPr algn="ctr" eaLnBrk="0" hangingPunct="0"/>
            <a:r>
              <a:rPr kumimoji="1" lang="ru-RU" altLang="ru-RU" sz="2700">
                <a:solidFill>
                  <a:srgbClr val="1515FF"/>
                </a:solidFill>
                <a:latin typeface="Georgia" pitchFamily="18" charset="0"/>
              </a:rPr>
              <a:t>Распределение общего холестерина в г. Москве</a:t>
            </a:r>
          </a:p>
          <a:p>
            <a:pPr algn="ctr" eaLnBrk="0" hangingPunct="0"/>
            <a:r>
              <a:rPr kumimoji="1" lang="en-US" altLang="ru-RU" sz="2700">
                <a:solidFill>
                  <a:srgbClr val="1515FF"/>
                </a:solidFill>
                <a:latin typeface="Georgia" pitchFamily="18" charset="0"/>
              </a:rPr>
              <a:t>N=18000</a:t>
            </a:r>
          </a:p>
          <a:p>
            <a:pPr algn="ctr" eaLnBrk="0" hangingPunct="0"/>
            <a:endParaRPr kumimoji="1" lang="en-US" altLang="ru-RU" sz="2000">
              <a:solidFill>
                <a:srgbClr val="1515FF"/>
              </a:solidFill>
              <a:latin typeface="Georgia" pitchFamily="18" charset="0"/>
            </a:endParaRPr>
          </a:p>
          <a:p>
            <a:pPr algn="ctr" eaLnBrk="0" hangingPunct="0"/>
            <a:r>
              <a:rPr kumimoji="1" lang="ru-RU" altLang="ru-RU" sz="2500" i="1">
                <a:solidFill>
                  <a:srgbClr val="1515FF"/>
                </a:solidFill>
                <a:latin typeface="Georgia" pitchFamily="18" charset="0"/>
              </a:rPr>
              <a:t>Данные Лаборатории Инвитро, сентябрь 2013 г.</a:t>
            </a:r>
            <a:r>
              <a:rPr kumimoji="1" lang="en-US" altLang="ru-RU" sz="2500" i="1">
                <a:solidFill>
                  <a:srgbClr val="1515FF"/>
                </a:solidFill>
                <a:latin typeface="Georgia" pitchFamily="18" charset="0"/>
              </a:rPr>
              <a:t> </a:t>
            </a:r>
          </a:p>
        </p:txBody>
      </p:sp>
      <p:sp>
        <p:nvSpPr>
          <p:cNvPr id="3" name="Rectangle 2"/>
          <p:cNvSpPr/>
          <p:nvPr/>
        </p:nvSpPr>
        <p:spPr>
          <a:xfrm>
            <a:off x="5940425" y="3213100"/>
            <a:ext cx="503238" cy="3024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latin typeface="Calibri" pitchFamily="34" charset="0"/>
            </a:endParaRPr>
          </a:p>
        </p:txBody>
      </p:sp>
      <p:sp>
        <p:nvSpPr>
          <p:cNvPr id="29703" name="TextBox 11"/>
          <p:cNvSpPr txBox="1">
            <a:spLocks noChangeArrowheads="1"/>
          </p:cNvSpPr>
          <p:nvPr/>
        </p:nvSpPr>
        <p:spPr bwMode="auto">
          <a:xfrm>
            <a:off x="7227888" y="4797425"/>
            <a:ext cx="1371600" cy="457200"/>
          </a:xfrm>
          <a:prstGeom prst="rect">
            <a:avLst/>
          </a:prstGeom>
          <a:solidFill>
            <a:schemeClr val="bg1"/>
          </a:solidFill>
          <a:ln w="9525">
            <a:noFill/>
            <a:miter lim="800000"/>
            <a:headEnd/>
            <a:tailEnd/>
          </a:ln>
        </p:spPr>
        <p:txBody>
          <a:bodyPr wrap="none">
            <a:spAutoFit/>
          </a:bodyPr>
          <a:lstStyle/>
          <a:p>
            <a:pPr eaLnBrk="0" hangingPunct="0"/>
            <a:r>
              <a:rPr kumimoji="1" lang="ru-RU" altLang="ru-RU" sz="2400">
                <a:latin typeface="Georgia" pitchFamily="18" charset="0"/>
              </a:rPr>
              <a:t>ммоль/л</a:t>
            </a:r>
          </a:p>
        </p:txBody>
      </p:sp>
      <p:sp>
        <p:nvSpPr>
          <p:cNvPr id="29704" name="TextBox 12"/>
          <p:cNvSpPr txBox="1">
            <a:spLocks noChangeArrowheads="1"/>
          </p:cNvSpPr>
          <p:nvPr/>
        </p:nvSpPr>
        <p:spPr bwMode="auto">
          <a:xfrm>
            <a:off x="7105650" y="5538788"/>
            <a:ext cx="1371600" cy="457200"/>
          </a:xfrm>
          <a:prstGeom prst="rect">
            <a:avLst/>
          </a:prstGeom>
          <a:solidFill>
            <a:schemeClr val="bg1"/>
          </a:solidFill>
          <a:ln w="9525">
            <a:noFill/>
            <a:miter lim="800000"/>
            <a:headEnd/>
            <a:tailEnd/>
          </a:ln>
        </p:spPr>
        <p:txBody>
          <a:bodyPr wrap="none">
            <a:spAutoFit/>
          </a:bodyPr>
          <a:lstStyle/>
          <a:p>
            <a:pPr eaLnBrk="0" hangingPunct="0"/>
            <a:r>
              <a:rPr kumimoji="1" lang="ru-RU" altLang="ru-RU" sz="2400">
                <a:latin typeface="Georgia" pitchFamily="18" charset="0"/>
              </a:rPr>
              <a:t>ммоль/л</a:t>
            </a:r>
          </a:p>
        </p:txBody>
      </p:sp>
      <p:sp>
        <p:nvSpPr>
          <p:cNvPr id="29705" name="TextBox 13"/>
          <p:cNvSpPr txBox="1">
            <a:spLocks noChangeArrowheads="1"/>
          </p:cNvSpPr>
          <p:nvPr/>
        </p:nvSpPr>
        <p:spPr bwMode="auto">
          <a:xfrm>
            <a:off x="7235825" y="4037013"/>
            <a:ext cx="1371600" cy="457200"/>
          </a:xfrm>
          <a:prstGeom prst="rect">
            <a:avLst/>
          </a:prstGeom>
          <a:solidFill>
            <a:schemeClr val="bg1"/>
          </a:solidFill>
          <a:ln w="9525">
            <a:noFill/>
            <a:miter lim="800000"/>
            <a:headEnd/>
            <a:tailEnd/>
          </a:ln>
        </p:spPr>
        <p:txBody>
          <a:bodyPr wrap="none">
            <a:spAutoFit/>
          </a:bodyPr>
          <a:lstStyle/>
          <a:p>
            <a:pPr eaLnBrk="0" hangingPunct="0"/>
            <a:r>
              <a:rPr kumimoji="1" lang="ru-RU" altLang="ru-RU" sz="2400">
                <a:latin typeface="Georgia" pitchFamily="18" charset="0"/>
              </a:rPr>
              <a:t>ммоль/л</a:t>
            </a:r>
          </a:p>
        </p:txBody>
      </p:sp>
      <p:sp>
        <p:nvSpPr>
          <p:cNvPr id="29706" name="TextBox 14"/>
          <p:cNvSpPr txBox="1">
            <a:spLocks noChangeArrowheads="1"/>
          </p:cNvSpPr>
          <p:nvPr/>
        </p:nvSpPr>
        <p:spPr bwMode="auto">
          <a:xfrm>
            <a:off x="7092950" y="3297238"/>
            <a:ext cx="1371600" cy="457200"/>
          </a:xfrm>
          <a:prstGeom prst="rect">
            <a:avLst/>
          </a:prstGeom>
          <a:solidFill>
            <a:schemeClr val="bg1"/>
          </a:solidFill>
          <a:ln w="9525">
            <a:noFill/>
            <a:miter lim="800000"/>
            <a:headEnd/>
            <a:tailEnd/>
          </a:ln>
        </p:spPr>
        <p:txBody>
          <a:bodyPr wrap="none">
            <a:spAutoFit/>
          </a:bodyPr>
          <a:lstStyle/>
          <a:p>
            <a:pPr eaLnBrk="0" hangingPunct="0"/>
            <a:r>
              <a:rPr kumimoji="1" lang="ru-RU" altLang="ru-RU" sz="2400">
                <a:latin typeface="Georgia" pitchFamily="18" charset="0"/>
              </a:rPr>
              <a:t>ммоль/л</a:t>
            </a:r>
          </a:p>
        </p:txBody>
      </p:sp>
      <p:sp>
        <p:nvSpPr>
          <p:cNvPr id="17" name="Left Brace 16"/>
          <p:cNvSpPr/>
          <p:nvPr/>
        </p:nvSpPr>
        <p:spPr>
          <a:xfrm>
            <a:off x="5435600" y="4840288"/>
            <a:ext cx="400050" cy="1252537"/>
          </a:xfrm>
          <a:prstGeom prst="leftBrace">
            <a:avLst>
              <a:gd name="adj1" fmla="val 3215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latin typeface="Calibri" pitchFamily="34" charset="0"/>
            </a:endParaRPr>
          </a:p>
        </p:txBody>
      </p:sp>
      <p:sp>
        <p:nvSpPr>
          <p:cNvPr id="29708" name="TextBox 17"/>
          <p:cNvSpPr txBox="1">
            <a:spLocks noChangeArrowheads="1"/>
          </p:cNvSpPr>
          <p:nvPr/>
        </p:nvSpPr>
        <p:spPr bwMode="auto">
          <a:xfrm>
            <a:off x="4332288" y="5589588"/>
            <a:ext cx="1338262" cy="822325"/>
          </a:xfrm>
          <a:prstGeom prst="rect">
            <a:avLst/>
          </a:prstGeom>
          <a:noFill/>
          <a:ln w="9525">
            <a:noFill/>
            <a:miter lim="800000"/>
            <a:headEnd/>
            <a:tailEnd/>
          </a:ln>
        </p:spPr>
        <p:txBody>
          <a:bodyPr wrap="none">
            <a:spAutoFit/>
          </a:bodyPr>
          <a:lstStyle/>
          <a:p>
            <a:pPr eaLnBrk="0" hangingPunct="0"/>
            <a:r>
              <a:rPr kumimoji="1" lang="en-US" altLang="ru-RU" sz="2400">
                <a:latin typeface="Georgia" pitchFamily="18" charset="0"/>
              </a:rPr>
              <a:t>N=</a:t>
            </a:r>
            <a:r>
              <a:rPr kumimoji="1" lang="ru-RU" altLang="ru-RU" sz="2400">
                <a:latin typeface="Georgia" pitchFamily="18" charset="0"/>
              </a:rPr>
              <a:t>1500, </a:t>
            </a:r>
          </a:p>
          <a:p>
            <a:pPr eaLnBrk="0" hangingPunct="0"/>
            <a:r>
              <a:rPr kumimoji="1" lang="ru-RU" altLang="ru-RU" sz="2400">
                <a:latin typeface="Georgia" pitchFamily="18" charset="0"/>
              </a:rPr>
              <a:t>9%</a:t>
            </a:r>
          </a:p>
        </p:txBody>
      </p:sp>
      <p:pic>
        <p:nvPicPr>
          <p:cNvPr id="29709" name="Picture 4" descr="http://www.yscouncil.ru/images/logo_cardiocenter.gif"/>
          <p:cNvPicPr>
            <a:picLocks noChangeAspect="1" noChangeArrowheads="1"/>
          </p:cNvPicPr>
          <p:nvPr/>
        </p:nvPicPr>
        <p:blipFill>
          <a:blip r:embed="rId5"/>
          <a:srcRect/>
          <a:stretch>
            <a:fillRect/>
          </a:stretch>
        </p:blipFill>
        <p:spPr bwMode="auto">
          <a:xfrm>
            <a:off x="100013" y="44450"/>
            <a:ext cx="604837" cy="5762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6948488" y="333375"/>
            <a:ext cx="1709737" cy="730250"/>
          </a:xfrm>
          <a:prstGeom prst="rect">
            <a:avLst/>
          </a:prstGeom>
          <a:gradFill rotWithShape="0">
            <a:gsLst>
              <a:gs pos="0">
                <a:srgbClr val="FFCCCC"/>
              </a:gs>
              <a:gs pos="50000">
                <a:srgbClr val="FFFFCC"/>
              </a:gs>
              <a:gs pos="100000">
                <a:srgbClr val="FFCCCC"/>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a:spAutoFit/>
            <a:flatTx/>
          </a:bodyPr>
          <a:lstStyle/>
          <a:p>
            <a:pPr algn="ctr" eaLnBrk="0" hangingPunct="0">
              <a:spcBef>
                <a:spcPct val="50000"/>
              </a:spcBef>
            </a:pPr>
            <a:r>
              <a:rPr lang="ru-RU" sz="1400" b="1"/>
              <a:t>Жир внутренних органов, висцеральный</a:t>
            </a:r>
          </a:p>
        </p:txBody>
      </p:sp>
      <p:sp>
        <p:nvSpPr>
          <p:cNvPr id="41986" name="Text Box 3"/>
          <p:cNvSpPr txBox="1">
            <a:spLocks noChangeArrowheads="1"/>
          </p:cNvSpPr>
          <p:nvPr/>
        </p:nvSpPr>
        <p:spPr bwMode="auto">
          <a:xfrm>
            <a:off x="5292725" y="404813"/>
            <a:ext cx="1150938" cy="581025"/>
          </a:xfrm>
          <a:prstGeom prst="rect">
            <a:avLst/>
          </a:prstGeom>
          <a:gradFill rotWithShape="0">
            <a:gsLst>
              <a:gs pos="0">
                <a:srgbClr val="FFCCCC"/>
              </a:gs>
              <a:gs pos="50000">
                <a:srgbClr val="FFFFCC"/>
              </a:gs>
              <a:gs pos="100000">
                <a:srgbClr val="FFCCCC"/>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a:spAutoFit/>
            <a:flatTx/>
          </a:bodyPr>
          <a:lstStyle/>
          <a:p>
            <a:pPr algn="ctr" eaLnBrk="0" hangingPunct="0">
              <a:spcBef>
                <a:spcPct val="50000"/>
              </a:spcBef>
            </a:pPr>
            <a:r>
              <a:rPr lang="ru-RU" sz="1600" b="1"/>
              <a:t>Гиподи-намия</a:t>
            </a:r>
            <a:endParaRPr lang="ru-RU" sz="1600"/>
          </a:p>
        </p:txBody>
      </p:sp>
      <p:sp>
        <p:nvSpPr>
          <p:cNvPr id="41987" name="Text Box 4"/>
          <p:cNvSpPr txBox="1">
            <a:spLocks noChangeArrowheads="1"/>
          </p:cNvSpPr>
          <p:nvPr/>
        </p:nvSpPr>
        <p:spPr bwMode="auto">
          <a:xfrm>
            <a:off x="1547813" y="404813"/>
            <a:ext cx="1439862" cy="581025"/>
          </a:xfrm>
          <a:prstGeom prst="rect">
            <a:avLst/>
          </a:prstGeom>
          <a:gradFill rotWithShape="0">
            <a:gsLst>
              <a:gs pos="0">
                <a:srgbClr val="FFCCCC"/>
              </a:gs>
              <a:gs pos="50000">
                <a:srgbClr val="FFFFCC"/>
              </a:gs>
              <a:gs pos="100000">
                <a:srgbClr val="FFCCCC"/>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a:spAutoFit/>
            <a:flatTx/>
          </a:bodyPr>
          <a:lstStyle/>
          <a:p>
            <a:pPr algn="ctr" eaLnBrk="0" hangingPunct="0">
              <a:spcBef>
                <a:spcPct val="50000"/>
              </a:spcBef>
            </a:pPr>
            <a:r>
              <a:rPr lang="ru-RU" sz="1600" b="1"/>
              <a:t>Уровень андрогенов</a:t>
            </a:r>
            <a:endParaRPr lang="ru-RU" sz="1600"/>
          </a:p>
        </p:txBody>
      </p:sp>
      <p:sp>
        <p:nvSpPr>
          <p:cNvPr id="41988" name="Text Box 5"/>
          <p:cNvSpPr txBox="1">
            <a:spLocks noChangeArrowheads="1"/>
          </p:cNvSpPr>
          <p:nvPr/>
        </p:nvSpPr>
        <p:spPr bwMode="auto">
          <a:xfrm>
            <a:off x="3563938" y="404813"/>
            <a:ext cx="1150937" cy="609600"/>
          </a:xfrm>
          <a:prstGeom prst="rect">
            <a:avLst/>
          </a:prstGeom>
          <a:gradFill rotWithShape="0">
            <a:gsLst>
              <a:gs pos="0">
                <a:srgbClr val="FFCCCC"/>
              </a:gs>
              <a:gs pos="50000">
                <a:srgbClr val="FFFFCC"/>
              </a:gs>
              <a:gs pos="100000">
                <a:srgbClr val="FFCCCC"/>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a:spAutoFit/>
            <a:flatTx/>
          </a:bodyPr>
          <a:lstStyle/>
          <a:p>
            <a:pPr algn="ctr" eaLnBrk="0" hangingPunct="0">
              <a:spcBef>
                <a:spcPct val="50000"/>
              </a:spcBef>
            </a:pPr>
            <a:r>
              <a:rPr lang="ru-RU" sz="2000" b="1"/>
              <a:t>Стресс</a:t>
            </a:r>
            <a:endParaRPr lang="ru-RU" sz="2000"/>
          </a:p>
          <a:p>
            <a:pPr algn="ctr" eaLnBrk="0" hangingPunct="0">
              <a:lnSpc>
                <a:spcPct val="20000"/>
              </a:lnSpc>
              <a:spcBef>
                <a:spcPct val="50000"/>
              </a:spcBef>
            </a:pPr>
            <a:endParaRPr lang="ru-RU" sz="2000" b="1"/>
          </a:p>
        </p:txBody>
      </p:sp>
      <p:sp>
        <p:nvSpPr>
          <p:cNvPr id="41989" name="Text Box 6"/>
          <p:cNvSpPr txBox="1">
            <a:spLocks noChangeArrowheads="1"/>
          </p:cNvSpPr>
          <p:nvPr/>
        </p:nvSpPr>
        <p:spPr bwMode="auto">
          <a:xfrm>
            <a:off x="134938" y="441325"/>
            <a:ext cx="1152525" cy="942975"/>
          </a:xfrm>
          <a:prstGeom prst="rect">
            <a:avLst/>
          </a:prstGeom>
          <a:gradFill rotWithShape="0">
            <a:gsLst>
              <a:gs pos="0">
                <a:srgbClr val="FFCCCC"/>
              </a:gs>
              <a:gs pos="50000">
                <a:srgbClr val="FFFFCC"/>
              </a:gs>
              <a:gs pos="100000">
                <a:srgbClr val="FFCCCC"/>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a:spAutoFit/>
            <a:flatTx/>
          </a:bodyPr>
          <a:lstStyle/>
          <a:p>
            <a:pPr algn="ctr" eaLnBrk="0" hangingPunct="0">
              <a:spcBef>
                <a:spcPct val="50000"/>
              </a:spcBef>
            </a:pPr>
            <a:r>
              <a:rPr lang="ru-RU" sz="1400" b="1"/>
              <a:t>Жир верхней половины тела</a:t>
            </a:r>
          </a:p>
        </p:txBody>
      </p:sp>
      <p:sp>
        <p:nvSpPr>
          <p:cNvPr id="41990" name="Text Box 7"/>
          <p:cNvSpPr txBox="1">
            <a:spLocks noChangeArrowheads="1"/>
          </p:cNvSpPr>
          <p:nvPr/>
        </p:nvSpPr>
        <p:spPr bwMode="auto">
          <a:xfrm>
            <a:off x="338138" y="1704975"/>
            <a:ext cx="1355725" cy="581025"/>
          </a:xfrm>
          <a:prstGeom prst="rect">
            <a:avLst/>
          </a:prstGeom>
          <a:gradFill rotWithShape="0">
            <a:gsLst>
              <a:gs pos="0">
                <a:srgbClr val="FFCCCC"/>
              </a:gs>
              <a:gs pos="50000">
                <a:srgbClr val="FFFFCC"/>
              </a:gs>
              <a:gs pos="100000">
                <a:srgbClr val="FFCCCC"/>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a:spAutoFit/>
            <a:flatTx/>
          </a:bodyPr>
          <a:lstStyle/>
          <a:p>
            <a:pPr algn="ctr" eaLnBrk="0" hangingPunct="0">
              <a:spcBef>
                <a:spcPct val="50000"/>
              </a:spcBef>
            </a:pPr>
            <a:r>
              <a:rPr lang="ru-RU" sz="1600" b="1"/>
              <a:t>Потребле-ние  жира</a:t>
            </a:r>
          </a:p>
        </p:txBody>
      </p:sp>
      <p:sp>
        <p:nvSpPr>
          <p:cNvPr id="41991" name="Text Box 8"/>
          <p:cNvSpPr txBox="1">
            <a:spLocks noChangeArrowheads="1"/>
          </p:cNvSpPr>
          <p:nvPr/>
        </p:nvSpPr>
        <p:spPr bwMode="auto">
          <a:xfrm>
            <a:off x="1963738" y="1676400"/>
            <a:ext cx="1625600" cy="581025"/>
          </a:xfrm>
          <a:prstGeom prst="rect">
            <a:avLst/>
          </a:prstGeom>
          <a:gradFill rotWithShape="0">
            <a:gsLst>
              <a:gs pos="0">
                <a:srgbClr val="FFCCCC"/>
              </a:gs>
              <a:gs pos="50000">
                <a:srgbClr val="FFFFCC"/>
              </a:gs>
              <a:gs pos="100000">
                <a:srgbClr val="FFCCCC"/>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a:spAutoFit/>
            <a:flatTx/>
          </a:bodyPr>
          <a:lstStyle/>
          <a:p>
            <a:pPr algn="ctr" eaLnBrk="0" hangingPunct="0">
              <a:spcBef>
                <a:spcPct val="50000"/>
              </a:spcBef>
            </a:pPr>
            <a:r>
              <a:rPr lang="ru-RU" sz="1600" b="1"/>
              <a:t>Потребление  алкоголя</a:t>
            </a:r>
            <a:endParaRPr lang="ru-RU" sz="1600"/>
          </a:p>
        </p:txBody>
      </p:sp>
      <p:sp>
        <p:nvSpPr>
          <p:cNvPr id="41992" name="Text Box 9"/>
          <p:cNvSpPr txBox="1">
            <a:spLocks noChangeArrowheads="1"/>
          </p:cNvSpPr>
          <p:nvPr/>
        </p:nvSpPr>
        <p:spPr bwMode="auto">
          <a:xfrm>
            <a:off x="3860800" y="1676400"/>
            <a:ext cx="1422400" cy="701675"/>
          </a:xfrm>
          <a:prstGeom prst="rect">
            <a:avLst/>
          </a:prstGeom>
          <a:gradFill rotWithShape="0">
            <a:gsLst>
              <a:gs pos="0">
                <a:srgbClr val="FFCCCC"/>
              </a:gs>
              <a:gs pos="50000">
                <a:srgbClr val="FFFFCC"/>
              </a:gs>
              <a:gs pos="100000">
                <a:srgbClr val="FFCCCC"/>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a:spAutoFit/>
            <a:flatTx/>
          </a:bodyPr>
          <a:lstStyle/>
          <a:p>
            <a:pPr algn="ctr" eaLnBrk="0" hangingPunct="0">
              <a:spcBef>
                <a:spcPct val="50000"/>
              </a:spcBef>
            </a:pPr>
            <a:r>
              <a:rPr lang="ru-RU" sz="2000" b="1"/>
              <a:t>Курение</a:t>
            </a:r>
            <a:endParaRPr lang="ru-RU" sz="2000"/>
          </a:p>
          <a:p>
            <a:pPr algn="ctr" eaLnBrk="0" hangingPunct="0">
              <a:lnSpc>
                <a:spcPct val="50000"/>
              </a:lnSpc>
              <a:spcBef>
                <a:spcPct val="50000"/>
              </a:spcBef>
            </a:pPr>
            <a:endParaRPr lang="ru-RU" sz="2000"/>
          </a:p>
        </p:txBody>
      </p:sp>
      <p:sp>
        <p:nvSpPr>
          <p:cNvPr id="41993" name="Text Box 10"/>
          <p:cNvSpPr txBox="1">
            <a:spLocks noChangeArrowheads="1"/>
          </p:cNvSpPr>
          <p:nvPr/>
        </p:nvSpPr>
        <p:spPr bwMode="auto">
          <a:xfrm>
            <a:off x="5554663" y="1676400"/>
            <a:ext cx="1422400" cy="701675"/>
          </a:xfrm>
          <a:prstGeom prst="rect">
            <a:avLst/>
          </a:prstGeom>
          <a:gradFill rotWithShape="0">
            <a:gsLst>
              <a:gs pos="0">
                <a:srgbClr val="FFCCCC"/>
              </a:gs>
              <a:gs pos="50000">
                <a:srgbClr val="FFFFCC"/>
              </a:gs>
              <a:gs pos="100000">
                <a:srgbClr val="FFCCCC"/>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a:spAutoFit/>
            <a:flatTx/>
          </a:bodyPr>
          <a:lstStyle/>
          <a:p>
            <a:pPr algn="ctr" eaLnBrk="0" hangingPunct="0">
              <a:spcBef>
                <a:spcPct val="50000"/>
              </a:spcBef>
            </a:pPr>
            <a:r>
              <a:rPr lang="ru-RU" sz="2000" b="1"/>
              <a:t>Жир тела</a:t>
            </a:r>
            <a:endParaRPr lang="ru-RU" sz="2000"/>
          </a:p>
          <a:p>
            <a:pPr algn="ctr" eaLnBrk="0" hangingPunct="0">
              <a:lnSpc>
                <a:spcPct val="50000"/>
              </a:lnSpc>
              <a:spcBef>
                <a:spcPct val="50000"/>
              </a:spcBef>
            </a:pPr>
            <a:endParaRPr lang="ru-RU" sz="2000"/>
          </a:p>
        </p:txBody>
      </p:sp>
      <p:sp>
        <p:nvSpPr>
          <p:cNvPr id="41994" name="Text Box 11"/>
          <p:cNvSpPr txBox="1">
            <a:spLocks noChangeArrowheads="1"/>
          </p:cNvSpPr>
          <p:nvPr/>
        </p:nvSpPr>
        <p:spPr bwMode="auto">
          <a:xfrm>
            <a:off x="7315200" y="1676400"/>
            <a:ext cx="1287463" cy="825500"/>
          </a:xfrm>
          <a:prstGeom prst="rect">
            <a:avLst/>
          </a:prstGeom>
          <a:gradFill rotWithShape="0">
            <a:gsLst>
              <a:gs pos="0">
                <a:srgbClr val="FFCCCC"/>
              </a:gs>
              <a:gs pos="50000">
                <a:srgbClr val="FFFFCC"/>
              </a:gs>
              <a:gs pos="100000">
                <a:srgbClr val="FFCCCC"/>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a:spAutoFit/>
            <a:flatTx/>
          </a:bodyPr>
          <a:lstStyle/>
          <a:p>
            <a:pPr algn="ctr" eaLnBrk="0" hangingPunct="0">
              <a:spcBef>
                <a:spcPct val="50000"/>
              </a:spcBef>
            </a:pPr>
            <a:r>
              <a:rPr lang="ru-RU" sz="1600" b="1"/>
              <a:t>Высокий уровень кортизола</a:t>
            </a:r>
          </a:p>
        </p:txBody>
      </p:sp>
      <p:sp>
        <p:nvSpPr>
          <p:cNvPr id="41995" name="Text Box 12"/>
          <p:cNvSpPr txBox="1">
            <a:spLocks noChangeArrowheads="1"/>
          </p:cNvSpPr>
          <p:nvPr/>
        </p:nvSpPr>
        <p:spPr bwMode="auto">
          <a:xfrm>
            <a:off x="134938" y="2971800"/>
            <a:ext cx="8805862" cy="457200"/>
          </a:xfrm>
          <a:prstGeom prst="rect">
            <a:avLst/>
          </a:prstGeom>
          <a:gradFill rotWithShape="0">
            <a:gsLst>
              <a:gs pos="0">
                <a:srgbClr val="FFCCCC"/>
              </a:gs>
              <a:gs pos="50000">
                <a:srgbClr val="FFFFCC"/>
              </a:gs>
              <a:gs pos="100000">
                <a:srgbClr val="FFCCCC"/>
              </a:gs>
            </a:gsLst>
            <a:lin ang="5400000" scaled="1"/>
          </a:gradFill>
          <a:ln w="9525">
            <a:noFill/>
            <a:miter lim="800000"/>
            <a:headEnd/>
            <a:tailEnd/>
          </a:ln>
        </p:spPr>
        <p:txBody>
          <a:bodyPr>
            <a:spAutoFit/>
          </a:bodyPr>
          <a:lstStyle/>
          <a:p>
            <a:pPr algn="ctr" eaLnBrk="0" hangingPunct="0">
              <a:spcBef>
                <a:spcPct val="50000"/>
              </a:spcBef>
            </a:pPr>
            <a:r>
              <a:rPr lang="ru-RU" sz="2400" b="1">
                <a:solidFill>
                  <a:srgbClr val="FF0066"/>
                </a:solidFill>
              </a:rPr>
              <a:t>ИНСУЛИНОРЕЗИСТЕТНОСТЬ И ГИПЕРИНСУЛИНЕМИЯ</a:t>
            </a:r>
          </a:p>
        </p:txBody>
      </p:sp>
      <p:sp>
        <p:nvSpPr>
          <p:cNvPr id="89101" name="Text Box 13"/>
          <p:cNvSpPr txBox="1">
            <a:spLocks noChangeArrowheads="1"/>
          </p:cNvSpPr>
          <p:nvPr/>
        </p:nvSpPr>
        <p:spPr bwMode="auto">
          <a:xfrm>
            <a:off x="203200" y="4038600"/>
            <a:ext cx="1055688" cy="954088"/>
          </a:xfrm>
          <a:prstGeom prst="rect">
            <a:avLst/>
          </a:prstGeom>
          <a:gradFill rotWithShape="0">
            <a:gsLst>
              <a:gs pos="0">
                <a:srgbClr val="FFCCCC"/>
              </a:gs>
              <a:gs pos="50000">
                <a:srgbClr val="FFFFCC"/>
              </a:gs>
              <a:gs pos="100000">
                <a:srgbClr val="FFCCCC"/>
              </a:gs>
            </a:gsLst>
            <a:lin ang="5400000" scaled="1"/>
          </a:gra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FFCC"/>
            </a:extrusionClr>
          </a:sp3d>
        </p:spPr>
        <p:txBody>
          <a:bodyPr>
            <a:spAutoFit/>
            <a:flatTx/>
          </a:bodyPr>
          <a:lstStyle/>
          <a:p>
            <a:pPr algn="ctr" eaLnBrk="0" hangingPunct="0">
              <a:spcBef>
                <a:spcPct val="50000"/>
              </a:spcBef>
              <a:defRPr/>
            </a:pPr>
            <a:r>
              <a:rPr lang="ru-RU" sz="2800" dirty="0">
                <a:effectLst>
                  <a:outerShdw blurRad="38100" dist="38100" dir="2700000" algn="tl">
                    <a:srgbClr val="000000"/>
                  </a:outerShdw>
                </a:effectLst>
                <a:latin typeface="Arial" pitchFamily="34" charset="0"/>
                <a:cs typeface="Arial" pitchFamily="34" charset="0"/>
              </a:rPr>
              <a:t> СД 2 типа</a:t>
            </a:r>
            <a:endParaRPr lang="ru-RU" sz="2400" dirty="0">
              <a:effectLst>
                <a:outerShdw blurRad="38100" dist="38100" dir="2700000" algn="tl">
                  <a:srgbClr val="000000"/>
                </a:outerShdw>
              </a:effectLst>
              <a:latin typeface="Arial" pitchFamily="34" charset="0"/>
              <a:cs typeface="Arial" pitchFamily="34" charset="0"/>
            </a:endParaRPr>
          </a:p>
        </p:txBody>
      </p:sp>
      <p:sp>
        <p:nvSpPr>
          <p:cNvPr id="41997" name="Text Box 14"/>
          <p:cNvSpPr txBox="1">
            <a:spLocks noChangeArrowheads="1"/>
          </p:cNvSpPr>
          <p:nvPr/>
        </p:nvSpPr>
        <p:spPr bwMode="auto">
          <a:xfrm>
            <a:off x="1547813" y="4005263"/>
            <a:ext cx="1477962" cy="581025"/>
          </a:xfrm>
          <a:prstGeom prst="rect">
            <a:avLst/>
          </a:prstGeom>
          <a:gradFill rotWithShape="0">
            <a:gsLst>
              <a:gs pos="0">
                <a:srgbClr val="FFCCCC"/>
              </a:gs>
              <a:gs pos="50000">
                <a:srgbClr val="FFFFCC"/>
              </a:gs>
              <a:gs pos="100000">
                <a:srgbClr val="FFCCCC"/>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a:spAutoFit/>
            <a:flatTx/>
          </a:bodyPr>
          <a:lstStyle/>
          <a:p>
            <a:pPr algn="ctr" eaLnBrk="0" hangingPunct="0">
              <a:spcBef>
                <a:spcPct val="50000"/>
              </a:spcBef>
            </a:pPr>
            <a:r>
              <a:rPr lang="ru-RU" sz="1600" b="1"/>
              <a:t>Высокий уровень МК</a:t>
            </a:r>
          </a:p>
        </p:txBody>
      </p:sp>
      <p:sp>
        <p:nvSpPr>
          <p:cNvPr id="41998" name="Text Box 15"/>
          <p:cNvSpPr txBox="1">
            <a:spLocks noChangeArrowheads="1"/>
          </p:cNvSpPr>
          <p:nvPr/>
        </p:nvSpPr>
        <p:spPr bwMode="auto">
          <a:xfrm>
            <a:off x="3132138" y="4005263"/>
            <a:ext cx="1320800" cy="730250"/>
          </a:xfrm>
          <a:prstGeom prst="rect">
            <a:avLst/>
          </a:prstGeom>
          <a:gradFill rotWithShape="0">
            <a:gsLst>
              <a:gs pos="0">
                <a:srgbClr val="FFCCCC"/>
              </a:gs>
              <a:gs pos="50000">
                <a:srgbClr val="FFFFCC"/>
              </a:gs>
              <a:gs pos="100000">
                <a:srgbClr val="FFCCCC"/>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a:spAutoFit/>
            <a:flatTx/>
          </a:bodyPr>
          <a:lstStyle/>
          <a:p>
            <a:pPr algn="ctr" eaLnBrk="0" hangingPunct="0">
              <a:spcBef>
                <a:spcPct val="50000"/>
              </a:spcBef>
            </a:pPr>
            <a:r>
              <a:rPr lang="ru-RU" sz="1400" b="1"/>
              <a:t>Низкий уровень ХС ЛПВП</a:t>
            </a:r>
            <a:endParaRPr lang="ru-RU" sz="1400"/>
          </a:p>
        </p:txBody>
      </p:sp>
      <p:sp>
        <p:nvSpPr>
          <p:cNvPr id="41999" name="Text Box 16"/>
          <p:cNvSpPr txBox="1">
            <a:spLocks noChangeArrowheads="1"/>
          </p:cNvSpPr>
          <p:nvPr/>
        </p:nvSpPr>
        <p:spPr bwMode="auto">
          <a:xfrm>
            <a:off x="6299200" y="4038600"/>
            <a:ext cx="1225550" cy="517525"/>
          </a:xfrm>
          <a:prstGeom prst="rect">
            <a:avLst/>
          </a:prstGeom>
          <a:gradFill rotWithShape="0">
            <a:gsLst>
              <a:gs pos="0">
                <a:srgbClr val="FFCCCC"/>
              </a:gs>
              <a:gs pos="50000">
                <a:srgbClr val="FFFFCC"/>
              </a:gs>
              <a:gs pos="100000">
                <a:srgbClr val="FFCCCC"/>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a:spAutoFit/>
            <a:flatTx/>
          </a:bodyPr>
          <a:lstStyle/>
          <a:p>
            <a:pPr algn="ctr" eaLnBrk="0" hangingPunct="0">
              <a:spcBef>
                <a:spcPct val="50000"/>
              </a:spcBef>
            </a:pPr>
            <a:r>
              <a:rPr lang="ru-RU" sz="1400" b="1"/>
              <a:t>Высокий уровень ТГ</a:t>
            </a:r>
            <a:endParaRPr lang="ru-RU" sz="1400"/>
          </a:p>
        </p:txBody>
      </p:sp>
      <p:sp>
        <p:nvSpPr>
          <p:cNvPr id="42000" name="Text Box 17"/>
          <p:cNvSpPr txBox="1">
            <a:spLocks noChangeArrowheads="1"/>
          </p:cNvSpPr>
          <p:nvPr/>
        </p:nvSpPr>
        <p:spPr bwMode="auto">
          <a:xfrm>
            <a:off x="4808538" y="4025900"/>
            <a:ext cx="1287462" cy="730250"/>
          </a:xfrm>
          <a:prstGeom prst="rect">
            <a:avLst/>
          </a:prstGeom>
          <a:gradFill rotWithShape="0">
            <a:gsLst>
              <a:gs pos="0">
                <a:srgbClr val="FFCCCC"/>
              </a:gs>
              <a:gs pos="50000">
                <a:srgbClr val="FFFFCC"/>
              </a:gs>
              <a:gs pos="100000">
                <a:srgbClr val="FFCCCC"/>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a:spAutoFit/>
            <a:flatTx/>
          </a:bodyPr>
          <a:lstStyle/>
          <a:p>
            <a:pPr algn="ctr" eaLnBrk="0" hangingPunct="0">
              <a:spcBef>
                <a:spcPct val="50000"/>
              </a:spcBef>
            </a:pPr>
            <a:r>
              <a:rPr lang="ru-RU" sz="1400" b="1"/>
              <a:t>Высокий уровень ХС ЛПНП</a:t>
            </a:r>
            <a:endParaRPr lang="ru-RU" sz="2000" b="1"/>
          </a:p>
        </p:txBody>
      </p:sp>
      <p:sp>
        <p:nvSpPr>
          <p:cNvPr id="42001" name="Text Box 18"/>
          <p:cNvSpPr txBox="1">
            <a:spLocks noChangeArrowheads="1"/>
          </p:cNvSpPr>
          <p:nvPr/>
        </p:nvSpPr>
        <p:spPr bwMode="auto">
          <a:xfrm>
            <a:off x="7856538" y="4040188"/>
            <a:ext cx="1016000" cy="836612"/>
          </a:xfrm>
          <a:prstGeom prst="rect">
            <a:avLst/>
          </a:prstGeom>
          <a:gradFill rotWithShape="0">
            <a:gsLst>
              <a:gs pos="0">
                <a:srgbClr val="FFCCCC"/>
              </a:gs>
              <a:gs pos="50000">
                <a:srgbClr val="FFFFCC"/>
              </a:gs>
              <a:gs pos="100000">
                <a:srgbClr val="FFCCCC"/>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a:spAutoFit/>
            <a:flatTx/>
          </a:bodyPr>
          <a:lstStyle/>
          <a:p>
            <a:pPr algn="ctr" eaLnBrk="0" hangingPunct="0">
              <a:spcBef>
                <a:spcPct val="50000"/>
              </a:spcBef>
            </a:pPr>
            <a:r>
              <a:rPr lang="ru-RU" sz="1400" b="1"/>
              <a:t>Высокий уровень </a:t>
            </a:r>
          </a:p>
          <a:p>
            <a:pPr algn="ctr" eaLnBrk="0" hangingPunct="0">
              <a:spcBef>
                <a:spcPct val="50000"/>
              </a:spcBef>
            </a:pPr>
            <a:r>
              <a:rPr lang="en-US" sz="1400" b="1"/>
              <a:t>PAI</a:t>
            </a:r>
            <a:r>
              <a:rPr lang="ru-RU" sz="1400" b="1"/>
              <a:t>-</a:t>
            </a:r>
            <a:r>
              <a:rPr lang="ru-RU" sz="1200" b="1"/>
              <a:t>1</a:t>
            </a:r>
          </a:p>
        </p:txBody>
      </p:sp>
      <p:sp>
        <p:nvSpPr>
          <p:cNvPr id="42002" name="Text Box 19"/>
          <p:cNvSpPr txBox="1">
            <a:spLocks noChangeArrowheads="1"/>
          </p:cNvSpPr>
          <p:nvPr/>
        </p:nvSpPr>
        <p:spPr bwMode="auto">
          <a:xfrm>
            <a:off x="468313" y="5734050"/>
            <a:ext cx="2427287" cy="584200"/>
          </a:xfrm>
          <a:prstGeom prst="rect">
            <a:avLst/>
          </a:prstGeom>
          <a:gradFill rotWithShape="0">
            <a:gsLst>
              <a:gs pos="0">
                <a:srgbClr val="FFCCCC"/>
              </a:gs>
              <a:gs pos="50000">
                <a:srgbClr val="FFFFCC"/>
              </a:gs>
              <a:gs pos="100000">
                <a:srgbClr val="FFCCCC"/>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a:spAutoFit/>
            <a:flatTx/>
          </a:bodyPr>
          <a:lstStyle/>
          <a:p>
            <a:pPr algn="ctr" eaLnBrk="0" hangingPunct="0">
              <a:spcBef>
                <a:spcPct val="50000"/>
              </a:spcBef>
            </a:pPr>
            <a:r>
              <a:rPr lang="ru-RU" sz="3200" b="1"/>
              <a:t>Гипертензия</a:t>
            </a:r>
          </a:p>
        </p:txBody>
      </p:sp>
      <p:sp>
        <p:nvSpPr>
          <p:cNvPr id="42003" name="Text Box 20"/>
          <p:cNvSpPr txBox="1">
            <a:spLocks noChangeArrowheads="1"/>
          </p:cNvSpPr>
          <p:nvPr/>
        </p:nvSpPr>
        <p:spPr bwMode="auto">
          <a:xfrm>
            <a:off x="6227763" y="5734050"/>
            <a:ext cx="2611437" cy="584200"/>
          </a:xfrm>
          <a:prstGeom prst="rect">
            <a:avLst/>
          </a:prstGeom>
          <a:gradFill rotWithShape="0">
            <a:gsLst>
              <a:gs pos="0">
                <a:srgbClr val="FFCCCC"/>
              </a:gs>
              <a:gs pos="50000">
                <a:srgbClr val="FFFFCC"/>
              </a:gs>
              <a:gs pos="100000">
                <a:srgbClr val="FFCCCC"/>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a:spAutoFit/>
            <a:flatTx/>
          </a:bodyPr>
          <a:lstStyle/>
          <a:p>
            <a:pPr algn="ctr" eaLnBrk="0" hangingPunct="0">
              <a:spcBef>
                <a:spcPct val="50000"/>
              </a:spcBef>
            </a:pPr>
            <a:r>
              <a:rPr lang="ru-RU" sz="3200" b="1"/>
              <a:t>Атеросклероз</a:t>
            </a:r>
          </a:p>
        </p:txBody>
      </p:sp>
      <p:sp>
        <p:nvSpPr>
          <p:cNvPr id="42004" name="Text Box 21"/>
          <p:cNvSpPr txBox="1">
            <a:spLocks noChangeArrowheads="1"/>
          </p:cNvSpPr>
          <p:nvPr/>
        </p:nvSpPr>
        <p:spPr bwMode="auto">
          <a:xfrm>
            <a:off x="4038600" y="5715000"/>
            <a:ext cx="1219200" cy="584200"/>
          </a:xfrm>
          <a:prstGeom prst="rect">
            <a:avLst/>
          </a:prstGeom>
          <a:gradFill rotWithShape="0">
            <a:gsLst>
              <a:gs pos="0">
                <a:srgbClr val="FFCCCC"/>
              </a:gs>
              <a:gs pos="50000">
                <a:srgbClr val="FFFFCC"/>
              </a:gs>
              <a:gs pos="100000">
                <a:srgbClr val="FFCCCC"/>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a:spAutoFit/>
            <a:flatTx/>
          </a:bodyPr>
          <a:lstStyle/>
          <a:p>
            <a:pPr algn="ctr" eaLnBrk="0" hangingPunct="0">
              <a:spcBef>
                <a:spcPct val="50000"/>
              </a:spcBef>
            </a:pPr>
            <a:r>
              <a:rPr lang="ru-RU" sz="3200" b="1"/>
              <a:t>НТГ</a:t>
            </a:r>
          </a:p>
        </p:txBody>
      </p:sp>
      <p:sp>
        <p:nvSpPr>
          <p:cNvPr id="42005" name="Line 22"/>
          <p:cNvSpPr>
            <a:spLocks noChangeShapeType="1"/>
          </p:cNvSpPr>
          <p:nvPr/>
        </p:nvSpPr>
        <p:spPr bwMode="auto">
          <a:xfrm>
            <a:off x="271463" y="1219200"/>
            <a:ext cx="0" cy="1752600"/>
          </a:xfrm>
          <a:prstGeom prst="line">
            <a:avLst/>
          </a:prstGeom>
          <a:noFill/>
          <a:ln w="57150">
            <a:solidFill>
              <a:srgbClr val="FFFF00"/>
            </a:solidFill>
            <a:round/>
            <a:headEnd/>
            <a:tailEnd type="triangle" w="med" len="med"/>
          </a:ln>
        </p:spPr>
        <p:txBody>
          <a:bodyPr wrap="none" anchor="ctr"/>
          <a:lstStyle/>
          <a:p>
            <a:endParaRPr lang="ru-RU"/>
          </a:p>
        </p:txBody>
      </p:sp>
      <p:sp>
        <p:nvSpPr>
          <p:cNvPr id="42006" name="Line 23"/>
          <p:cNvSpPr>
            <a:spLocks noChangeShapeType="1"/>
          </p:cNvSpPr>
          <p:nvPr/>
        </p:nvSpPr>
        <p:spPr bwMode="auto">
          <a:xfrm>
            <a:off x="1897063" y="1143000"/>
            <a:ext cx="0" cy="1828800"/>
          </a:xfrm>
          <a:prstGeom prst="line">
            <a:avLst/>
          </a:prstGeom>
          <a:noFill/>
          <a:ln w="57150">
            <a:solidFill>
              <a:srgbClr val="FFFF00"/>
            </a:solidFill>
            <a:round/>
            <a:headEnd/>
            <a:tailEnd type="triangle" w="med" len="med"/>
          </a:ln>
        </p:spPr>
        <p:txBody>
          <a:bodyPr wrap="none" anchor="ctr"/>
          <a:lstStyle/>
          <a:p>
            <a:endParaRPr lang="ru-RU"/>
          </a:p>
        </p:txBody>
      </p:sp>
      <p:sp>
        <p:nvSpPr>
          <p:cNvPr id="42007" name="Line 24"/>
          <p:cNvSpPr>
            <a:spLocks noChangeShapeType="1"/>
          </p:cNvSpPr>
          <p:nvPr/>
        </p:nvSpPr>
        <p:spPr bwMode="auto">
          <a:xfrm>
            <a:off x="3792538" y="1066800"/>
            <a:ext cx="0" cy="1905000"/>
          </a:xfrm>
          <a:prstGeom prst="line">
            <a:avLst/>
          </a:prstGeom>
          <a:noFill/>
          <a:ln w="57150">
            <a:solidFill>
              <a:srgbClr val="FFFF00"/>
            </a:solidFill>
            <a:round/>
            <a:headEnd/>
            <a:tailEnd type="triangle" w="med" len="med"/>
          </a:ln>
        </p:spPr>
        <p:txBody>
          <a:bodyPr wrap="none" anchor="ctr"/>
          <a:lstStyle/>
          <a:p>
            <a:endParaRPr lang="ru-RU"/>
          </a:p>
        </p:txBody>
      </p:sp>
      <p:sp>
        <p:nvSpPr>
          <p:cNvPr id="42008" name="Line 25"/>
          <p:cNvSpPr>
            <a:spLocks noChangeShapeType="1"/>
          </p:cNvSpPr>
          <p:nvPr/>
        </p:nvSpPr>
        <p:spPr bwMode="auto">
          <a:xfrm>
            <a:off x="5486400" y="1066800"/>
            <a:ext cx="0" cy="1905000"/>
          </a:xfrm>
          <a:prstGeom prst="line">
            <a:avLst/>
          </a:prstGeom>
          <a:noFill/>
          <a:ln w="57150">
            <a:solidFill>
              <a:srgbClr val="FFFF00"/>
            </a:solidFill>
            <a:round/>
            <a:headEnd/>
            <a:tailEnd type="triangle" w="med" len="med"/>
          </a:ln>
        </p:spPr>
        <p:txBody>
          <a:bodyPr wrap="none" anchor="ctr"/>
          <a:lstStyle/>
          <a:p>
            <a:endParaRPr lang="ru-RU"/>
          </a:p>
        </p:txBody>
      </p:sp>
      <p:sp>
        <p:nvSpPr>
          <p:cNvPr id="42009" name="Line 26"/>
          <p:cNvSpPr>
            <a:spLocks noChangeShapeType="1"/>
          </p:cNvSpPr>
          <p:nvPr/>
        </p:nvSpPr>
        <p:spPr bwMode="auto">
          <a:xfrm>
            <a:off x="7180263" y="1219200"/>
            <a:ext cx="0" cy="1752600"/>
          </a:xfrm>
          <a:prstGeom prst="line">
            <a:avLst/>
          </a:prstGeom>
          <a:noFill/>
          <a:ln w="57150">
            <a:solidFill>
              <a:srgbClr val="FFFF00"/>
            </a:solidFill>
            <a:round/>
            <a:headEnd/>
            <a:tailEnd type="triangle" w="med" len="med"/>
          </a:ln>
        </p:spPr>
        <p:txBody>
          <a:bodyPr wrap="none" anchor="ctr"/>
          <a:lstStyle/>
          <a:p>
            <a:endParaRPr lang="ru-RU"/>
          </a:p>
        </p:txBody>
      </p:sp>
      <p:sp>
        <p:nvSpPr>
          <p:cNvPr id="42010" name="Line 27"/>
          <p:cNvSpPr>
            <a:spLocks noChangeShapeType="1"/>
          </p:cNvSpPr>
          <p:nvPr/>
        </p:nvSpPr>
        <p:spPr bwMode="auto">
          <a:xfrm flipH="1">
            <a:off x="6230938" y="2362200"/>
            <a:ext cx="0" cy="609600"/>
          </a:xfrm>
          <a:prstGeom prst="line">
            <a:avLst/>
          </a:prstGeom>
          <a:noFill/>
          <a:ln w="57150">
            <a:solidFill>
              <a:srgbClr val="FFFF00"/>
            </a:solidFill>
            <a:round/>
            <a:headEnd/>
            <a:tailEnd type="triangle" w="med" len="med"/>
          </a:ln>
        </p:spPr>
        <p:txBody>
          <a:bodyPr wrap="none" anchor="ctr"/>
          <a:lstStyle/>
          <a:p>
            <a:endParaRPr lang="ru-RU"/>
          </a:p>
        </p:txBody>
      </p:sp>
      <p:sp>
        <p:nvSpPr>
          <p:cNvPr id="42011" name="Line 28"/>
          <p:cNvSpPr>
            <a:spLocks noChangeShapeType="1"/>
          </p:cNvSpPr>
          <p:nvPr/>
        </p:nvSpPr>
        <p:spPr bwMode="auto">
          <a:xfrm flipH="1">
            <a:off x="2776538" y="2286000"/>
            <a:ext cx="0" cy="685800"/>
          </a:xfrm>
          <a:prstGeom prst="line">
            <a:avLst/>
          </a:prstGeom>
          <a:noFill/>
          <a:ln w="57150">
            <a:solidFill>
              <a:srgbClr val="FFFF00"/>
            </a:solidFill>
            <a:round/>
            <a:headEnd/>
            <a:tailEnd type="triangle" w="med" len="med"/>
          </a:ln>
        </p:spPr>
        <p:txBody>
          <a:bodyPr wrap="none" anchor="ctr"/>
          <a:lstStyle/>
          <a:p>
            <a:endParaRPr lang="ru-RU"/>
          </a:p>
        </p:txBody>
      </p:sp>
      <p:sp>
        <p:nvSpPr>
          <p:cNvPr id="42012" name="Line 29"/>
          <p:cNvSpPr>
            <a:spLocks noChangeShapeType="1"/>
          </p:cNvSpPr>
          <p:nvPr/>
        </p:nvSpPr>
        <p:spPr bwMode="auto">
          <a:xfrm flipH="1">
            <a:off x="1016000" y="2286000"/>
            <a:ext cx="0" cy="685800"/>
          </a:xfrm>
          <a:prstGeom prst="line">
            <a:avLst/>
          </a:prstGeom>
          <a:noFill/>
          <a:ln w="57150">
            <a:solidFill>
              <a:srgbClr val="FFFF00"/>
            </a:solidFill>
            <a:round/>
            <a:headEnd/>
            <a:tailEnd type="triangle" w="med" len="med"/>
          </a:ln>
        </p:spPr>
        <p:txBody>
          <a:bodyPr wrap="none" anchor="ctr"/>
          <a:lstStyle/>
          <a:p>
            <a:endParaRPr lang="ru-RU"/>
          </a:p>
        </p:txBody>
      </p:sp>
      <p:sp>
        <p:nvSpPr>
          <p:cNvPr id="42013" name="Line 30"/>
          <p:cNvSpPr>
            <a:spLocks noChangeShapeType="1"/>
          </p:cNvSpPr>
          <p:nvPr/>
        </p:nvSpPr>
        <p:spPr bwMode="auto">
          <a:xfrm flipH="1">
            <a:off x="4605338" y="2362200"/>
            <a:ext cx="0" cy="609600"/>
          </a:xfrm>
          <a:prstGeom prst="line">
            <a:avLst/>
          </a:prstGeom>
          <a:noFill/>
          <a:ln w="57150">
            <a:solidFill>
              <a:srgbClr val="FFFF00"/>
            </a:solidFill>
            <a:round/>
            <a:headEnd/>
            <a:tailEnd type="triangle" w="med" len="med"/>
          </a:ln>
        </p:spPr>
        <p:txBody>
          <a:bodyPr wrap="none" anchor="ctr"/>
          <a:lstStyle/>
          <a:p>
            <a:endParaRPr lang="ru-RU"/>
          </a:p>
        </p:txBody>
      </p:sp>
      <p:sp>
        <p:nvSpPr>
          <p:cNvPr id="42014" name="Line 31"/>
          <p:cNvSpPr>
            <a:spLocks noChangeShapeType="1"/>
          </p:cNvSpPr>
          <p:nvPr/>
        </p:nvSpPr>
        <p:spPr bwMode="auto">
          <a:xfrm flipH="1">
            <a:off x="7924800" y="2514600"/>
            <a:ext cx="0" cy="457200"/>
          </a:xfrm>
          <a:prstGeom prst="line">
            <a:avLst/>
          </a:prstGeom>
          <a:noFill/>
          <a:ln w="57150">
            <a:solidFill>
              <a:srgbClr val="FFFF00"/>
            </a:solidFill>
            <a:round/>
            <a:headEnd/>
            <a:tailEnd type="triangle" w="med" len="med"/>
          </a:ln>
        </p:spPr>
        <p:txBody>
          <a:bodyPr wrap="none" anchor="ctr"/>
          <a:lstStyle/>
          <a:p>
            <a:endParaRPr lang="ru-RU"/>
          </a:p>
        </p:txBody>
      </p:sp>
      <p:sp>
        <p:nvSpPr>
          <p:cNvPr id="42015" name="Line 32"/>
          <p:cNvSpPr>
            <a:spLocks noChangeShapeType="1"/>
          </p:cNvSpPr>
          <p:nvPr/>
        </p:nvSpPr>
        <p:spPr bwMode="auto">
          <a:xfrm flipH="1">
            <a:off x="677863" y="3429000"/>
            <a:ext cx="0" cy="609600"/>
          </a:xfrm>
          <a:prstGeom prst="line">
            <a:avLst/>
          </a:prstGeom>
          <a:noFill/>
          <a:ln w="57150">
            <a:solidFill>
              <a:srgbClr val="FFFF00"/>
            </a:solidFill>
            <a:round/>
            <a:headEnd/>
            <a:tailEnd type="triangle" w="med" len="med"/>
          </a:ln>
        </p:spPr>
        <p:txBody>
          <a:bodyPr wrap="none" anchor="ctr"/>
          <a:lstStyle/>
          <a:p>
            <a:endParaRPr lang="ru-RU"/>
          </a:p>
        </p:txBody>
      </p:sp>
      <p:sp>
        <p:nvSpPr>
          <p:cNvPr id="42016" name="Line 33"/>
          <p:cNvSpPr>
            <a:spLocks noChangeShapeType="1"/>
          </p:cNvSpPr>
          <p:nvPr/>
        </p:nvSpPr>
        <p:spPr bwMode="auto">
          <a:xfrm flipH="1">
            <a:off x="2235200" y="3429000"/>
            <a:ext cx="0" cy="533400"/>
          </a:xfrm>
          <a:prstGeom prst="line">
            <a:avLst/>
          </a:prstGeom>
          <a:noFill/>
          <a:ln w="57150">
            <a:solidFill>
              <a:srgbClr val="FFFF00"/>
            </a:solidFill>
            <a:round/>
            <a:headEnd/>
            <a:tailEnd type="triangle" w="med" len="med"/>
          </a:ln>
        </p:spPr>
        <p:txBody>
          <a:bodyPr wrap="none" anchor="ctr"/>
          <a:lstStyle/>
          <a:p>
            <a:endParaRPr lang="ru-RU"/>
          </a:p>
        </p:txBody>
      </p:sp>
      <p:sp>
        <p:nvSpPr>
          <p:cNvPr id="42017" name="Line 34"/>
          <p:cNvSpPr>
            <a:spLocks noChangeShapeType="1"/>
          </p:cNvSpPr>
          <p:nvPr/>
        </p:nvSpPr>
        <p:spPr bwMode="auto">
          <a:xfrm flipH="1">
            <a:off x="5554663" y="3429000"/>
            <a:ext cx="0" cy="533400"/>
          </a:xfrm>
          <a:prstGeom prst="line">
            <a:avLst/>
          </a:prstGeom>
          <a:noFill/>
          <a:ln w="57150">
            <a:solidFill>
              <a:srgbClr val="FFFF00"/>
            </a:solidFill>
            <a:round/>
            <a:headEnd/>
            <a:tailEnd type="triangle" w="med" len="med"/>
          </a:ln>
        </p:spPr>
        <p:txBody>
          <a:bodyPr wrap="none" anchor="ctr"/>
          <a:lstStyle/>
          <a:p>
            <a:endParaRPr lang="ru-RU"/>
          </a:p>
        </p:txBody>
      </p:sp>
      <p:sp>
        <p:nvSpPr>
          <p:cNvPr id="42018" name="Line 35"/>
          <p:cNvSpPr>
            <a:spLocks noChangeShapeType="1"/>
          </p:cNvSpPr>
          <p:nvPr/>
        </p:nvSpPr>
        <p:spPr bwMode="auto">
          <a:xfrm flipH="1">
            <a:off x="7043738" y="3429000"/>
            <a:ext cx="0" cy="533400"/>
          </a:xfrm>
          <a:prstGeom prst="line">
            <a:avLst/>
          </a:prstGeom>
          <a:noFill/>
          <a:ln w="57150">
            <a:solidFill>
              <a:srgbClr val="FFFF00"/>
            </a:solidFill>
            <a:round/>
            <a:headEnd/>
            <a:tailEnd type="triangle" w="med" len="med"/>
          </a:ln>
        </p:spPr>
        <p:txBody>
          <a:bodyPr wrap="none" anchor="ctr"/>
          <a:lstStyle/>
          <a:p>
            <a:endParaRPr lang="ru-RU"/>
          </a:p>
        </p:txBody>
      </p:sp>
      <p:sp>
        <p:nvSpPr>
          <p:cNvPr id="42019" name="Line 36"/>
          <p:cNvSpPr>
            <a:spLocks noChangeShapeType="1"/>
          </p:cNvSpPr>
          <p:nvPr/>
        </p:nvSpPr>
        <p:spPr bwMode="auto">
          <a:xfrm flipH="1">
            <a:off x="8331200" y="3429000"/>
            <a:ext cx="0" cy="533400"/>
          </a:xfrm>
          <a:prstGeom prst="line">
            <a:avLst/>
          </a:prstGeom>
          <a:noFill/>
          <a:ln w="57150">
            <a:solidFill>
              <a:srgbClr val="FFFF00"/>
            </a:solidFill>
            <a:round/>
            <a:headEnd/>
            <a:tailEnd type="triangle" w="med" len="med"/>
          </a:ln>
        </p:spPr>
        <p:txBody>
          <a:bodyPr wrap="none" anchor="ctr"/>
          <a:lstStyle/>
          <a:p>
            <a:endParaRPr lang="ru-RU"/>
          </a:p>
        </p:txBody>
      </p:sp>
      <p:sp>
        <p:nvSpPr>
          <p:cNvPr id="42020" name="Line 37"/>
          <p:cNvSpPr>
            <a:spLocks noChangeShapeType="1"/>
          </p:cNvSpPr>
          <p:nvPr/>
        </p:nvSpPr>
        <p:spPr bwMode="auto">
          <a:xfrm flipH="1">
            <a:off x="3860800" y="3429000"/>
            <a:ext cx="0" cy="533400"/>
          </a:xfrm>
          <a:prstGeom prst="line">
            <a:avLst/>
          </a:prstGeom>
          <a:noFill/>
          <a:ln w="57150">
            <a:solidFill>
              <a:srgbClr val="FFFF00"/>
            </a:solidFill>
            <a:round/>
            <a:headEnd/>
            <a:tailEnd type="triangle" w="med" len="med"/>
          </a:ln>
        </p:spPr>
        <p:txBody>
          <a:bodyPr wrap="none" anchor="ctr"/>
          <a:lstStyle/>
          <a:p>
            <a:endParaRPr lang="ru-RU"/>
          </a:p>
        </p:txBody>
      </p:sp>
      <p:sp>
        <p:nvSpPr>
          <p:cNvPr id="42021" name="Line 38"/>
          <p:cNvSpPr>
            <a:spLocks noChangeShapeType="1"/>
          </p:cNvSpPr>
          <p:nvPr/>
        </p:nvSpPr>
        <p:spPr bwMode="auto">
          <a:xfrm>
            <a:off x="1287463" y="3429000"/>
            <a:ext cx="0" cy="2286000"/>
          </a:xfrm>
          <a:prstGeom prst="line">
            <a:avLst/>
          </a:prstGeom>
          <a:noFill/>
          <a:ln w="57150">
            <a:solidFill>
              <a:srgbClr val="FFFF00"/>
            </a:solidFill>
            <a:round/>
            <a:headEnd/>
            <a:tailEnd type="triangle" w="med" len="med"/>
          </a:ln>
        </p:spPr>
        <p:txBody>
          <a:bodyPr wrap="none" anchor="ctr"/>
          <a:lstStyle/>
          <a:p>
            <a:endParaRPr lang="ru-RU"/>
          </a:p>
        </p:txBody>
      </p:sp>
      <p:sp>
        <p:nvSpPr>
          <p:cNvPr id="42022" name="Line 39"/>
          <p:cNvSpPr>
            <a:spLocks noChangeShapeType="1"/>
          </p:cNvSpPr>
          <p:nvPr/>
        </p:nvSpPr>
        <p:spPr bwMode="auto">
          <a:xfrm>
            <a:off x="7721600" y="3429000"/>
            <a:ext cx="0" cy="2286000"/>
          </a:xfrm>
          <a:prstGeom prst="line">
            <a:avLst/>
          </a:prstGeom>
          <a:noFill/>
          <a:ln w="57150">
            <a:solidFill>
              <a:srgbClr val="FFFF00"/>
            </a:solidFill>
            <a:round/>
            <a:headEnd/>
            <a:tailEnd type="triangle" w="med" len="med"/>
          </a:ln>
        </p:spPr>
        <p:txBody>
          <a:bodyPr wrap="none" anchor="ctr"/>
          <a:lstStyle/>
          <a:p>
            <a:endParaRPr lang="ru-RU"/>
          </a:p>
        </p:txBody>
      </p:sp>
      <p:sp>
        <p:nvSpPr>
          <p:cNvPr id="42023" name="Line 40"/>
          <p:cNvSpPr>
            <a:spLocks noChangeShapeType="1"/>
          </p:cNvSpPr>
          <p:nvPr/>
        </p:nvSpPr>
        <p:spPr bwMode="auto">
          <a:xfrm>
            <a:off x="4673600" y="3429000"/>
            <a:ext cx="0" cy="2209800"/>
          </a:xfrm>
          <a:prstGeom prst="line">
            <a:avLst/>
          </a:prstGeom>
          <a:noFill/>
          <a:ln w="57150">
            <a:solidFill>
              <a:srgbClr val="FFFF00"/>
            </a:solidFill>
            <a:round/>
            <a:headEnd/>
            <a:tailEnd type="triangle" w="med" len="me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8"/>
          <p:cNvSpPr>
            <a:spLocks noChangeArrowheads="1"/>
          </p:cNvSpPr>
          <p:nvPr/>
        </p:nvSpPr>
        <p:spPr bwMode="auto">
          <a:xfrm>
            <a:off x="684213" y="2420938"/>
            <a:ext cx="3024187" cy="649287"/>
          </a:xfrm>
          <a:prstGeom prst="rect">
            <a:avLst/>
          </a:prstGeom>
          <a:solidFill>
            <a:srgbClr val="A107B1"/>
          </a:solidFill>
          <a:ln w="9525">
            <a:solidFill>
              <a:schemeClr val="tx1"/>
            </a:solidFill>
            <a:miter lim="800000"/>
            <a:headEnd/>
            <a:tailEnd/>
          </a:ln>
        </p:spPr>
        <p:txBody>
          <a:bodyPr wrap="none" anchor="ctr"/>
          <a:lstStyle/>
          <a:p>
            <a:endParaRPr lang="ru-RU" sz="2400">
              <a:latin typeface="Times New Roman" pitchFamily="18" charset="0"/>
            </a:endParaRPr>
          </a:p>
        </p:txBody>
      </p:sp>
      <p:pic>
        <p:nvPicPr>
          <p:cNvPr id="22531" name="Picture 3" descr="brevno+zag"/>
          <p:cNvPicPr>
            <a:picLocks noChangeAspect="1" noChangeArrowheads="1"/>
          </p:cNvPicPr>
          <p:nvPr/>
        </p:nvPicPr>
        <p:blipFill>
          <a:blip r:embed="rId3" cstate="print">
            <a:duotone>
              <a:schemeClr val="bg2">
                <a:shade val="45000"/>
                <a:satMod val="135000"/>
              </a:schemeClr>
              <a:prstClr val="white"/>
            </a:duotone>
            <a:lum bright="100000" contrast="-100000"/>
          </a:blip>
          <a:srcRect/>
          <a:stretch>
            <a:fillRect/>
          </a:stretch>
        </p:blipFill>
        <p:spPr bwMode="auto">
          <a:xfrm>
            <a:off x="473075" y="1420812"/>
            <a:ext cx="3505200" cy="2430463"/>
          </a:xfrm>
          <a:prstGeom prst="rect">
            <a:avLst/>
          </a:prstGeom>
          <a:noFill/>
          <a:ln w="9525">
            <a:noFill/>
            <a:miter lim="800000"/>
            <a:headEnd/>
            <a:tailEnd/>
          </a:ln>
        </p:spPr>
      </p:pic>
      <p:sp>
        <p:nvSpPr>
          <p:cNvPr id="43011" name="Rectangle 39"/>
          <p:cNvSpPr>
            <a:spLocks noChangeArrowheads="1"/>
          </p:cNvSpPr>
          <p:nvPr/>
        </p:nvSpPr>
        <p:spPr bwMode="auto">
          <a:xfrm>
            <a:off x="4787900" y="2349500"/>
            <a:ext cx="3816350" cy="719138"/>
          </a:xfrm>
          <a:prstGeom prst="rect">
            <a:avLst/>
          </a:prstGeom>
          <a:solidFill>
            <a:srgbClr val="A107B1"/>
          </a:solidFill>
          <a:ln w="9525">
            <a:solidFill>
              <a:schemeClr val="tx1"/>
            </a:solidFill>
            <a:miter lim="800000"/>
            <a:headEnd/>
            <a:tailEnd/>
          </a:ln>
        </p:spPr>
        <p:txBody>
          <a:bodyPr wrap="none" anchor="ctr"/>
          <a:lstStyle/>
          <a:p>
            <a:endParaRPr lang="ru-RU" sz="2400">
              <a:latin typeface="Times New Roman" pitchFamily="18" charset="0"/>
            </a:endParaRPr>
          </a:p>
        </p:txBody>
      </p:sp>
      <p:pic>
        <p:nvPicPr>
          <p:cNvPr id="22530" name="Picture 2" descr="brevno+zagogulina_2"/>
          <p:cNvPicPr>
            <a:picLocks noChangeAspect="1" noChangeArrowheads="1"/>
          </p:cNvPicPr>
          <p:nvPr/>
        </p:nvPicPr>
        <p:blipFill>
          <a:blip r:embed="rId4" cstate="print">
            <a:duotone>
              <a:schemeClr val="bg2">
                <a:shade val="45000"/>
                <a:satMod val="135000"/>
              </a:schemeClr>
              <a:prstClr val="white"/>
            </a:duotone>
            <a:lum bright="100000" contrast="-100000"/>
          </a:blip>
          <a:srcRect/>
          <a:stretch>
            <a:fillRect/>
          </a:stretch>
        </p:blipFill>
        <p:spPr bwMode="auto">
          <a:xfrm>
            <a:off x="4794250" y="1420812"/>
            <a:ext cx="3657600" cy="2233614"/>
          </a:xfrm>
          <a:prstGeom prst="rect">
            <a:avLst/>
          </a:prstGeom>
          <a:noFill/>
          <a:ln w="9525">
            <a:noFill/>
            <a:miter lim="800000"/>
            <a:headEnd/>
            <a:tailEnd/>
          </a:ln>
        </p:spPr>
      </p:pic>
      <p:sp>
        <p:nvSpPr>
          <p:cNvPr id="43013" name="Rectangle 4"/>
          <p:cNvSpPr>
            <a:spLocks noChangeArrowheads="1"/>
          </p:cNvSpPr>
          <p:nvPr/>
        </p:nvSpPr>
        <p:spPr bwMode="auto">
          <a:xfrm>
            <a:off x="0" y="0"/>
            <a:ext cx="9144000" cy="914400"/>
          </a:xfrm>
          <a:prstGeom prst="rect">
            <a:avLst/>
          </a:prstGeom>
          <a:noFill/>
          <a:ln w="38100">
            <a:noFill/>
            <a:miter lim="800000"/>
            <a:headEnd/>
            <a:tailEnd/>
          </a:ln>
        </p:spPr>
        <p:txBody>
          <a:bodyPr wrap="none" anchor="ctr"/>
          <a:lstStyle/>
          <a:p>
            <a:pPr algn="ctr" eaLnBrk="0" hangingPunct="0"/>
            <a:endParaRPr lang="ru-RU" sz="2400" b="1">
              <a:solidFill>
                <a:srgbClr val="0000CC"/>
              </a:solidFill>
            </a:endParaRPr>
          </a:p>
        </p:txBody>
      </p:sp>
      <p:sp>
        <p:nvSpPr>
          <p:cNvPr id="43014" name="Text Box 5"/>
          <p:cNvSpPr txBox="1">
            <a:spLocks noChangeArrowheads="1"/>
          </p:cNvSpPr>
          <p:nvPr/>
        </p:nvSpPr>
        <p:spPr bwMode="auto">
          <a:xfrm>
            <a:off x="304800" y="3089275"/>
            <a:ext cx="2057400" cy="581025"/>
          </a:xfrm>
          <a:prstGeom prst="rect">
            <a:avLst/>
          </a:prstGeom>
          <a:noFill/>
          <a:ln w="9525">
            <a:noFill/>
            <a:miter lim="800000"/>
            <a:headEnd/>
            <a:tailEnd/>
          </a:ln>
        </p:spPr>
        <p:txBody>
          <a:bodyPr>
            <a:spAutoFit/>
          </a:bodyPr>
          <a:lstStyle/>
          <a:p>
            <a:pPr algn="ctr" eaLnBrk="0" hangingPunct="0">
              <a:spcBef>
                <a:spcPct val="50000"/>
              </a:spcBef>
            </a:pPr>
            <a:r>
              <a:rPr lang="ru-RU" sz="1600" b="1"/>
              <a:t>Симпатическая активность</a:t>
            </a:r>
          </a:p>
        </p:txBody>
      </p:sp>
      <p:sp>
        <p:nvSpPr>
          <p:cNvPr id="43015" name="Text Box 6"/>
          <p:cNvSpPr txBox="1">
            <a:spLocks noChangeArrowheads="1"/>
          </p:cNvSpPr>
          <p:nvPr/>
        </p:nvSpPr>
        <p:spPr bwMode="auto">
          <a:xfrm>
            <a:off x="2133600" y="3089275"/>
            <a:ext cx="2057400" cy="336550"/>
          </a:xfrm>
          <a:prstGeom prst="rect">
            <a:avLst/>
          </a:prstGeom>
          <a:noFill/>
          <a:ln w="9525">
            <a:noFill/>
            <a:miter lim="800000"/>
            <a:headEnd/>
            <a:tailEnd/>
          </a:ln>
        </p:spPr>
        <p:txBody>
          <a:bodyPr>
            <a:spAutoFit/>
          </a:bodyPr>
          <a:lstStyle/>
          <a:p>
            <a:pPr algn="ctr" eaLnBrk="0" hangingPunct="0">
              <a:spcBef>
                <a:spcPct val="50000"/>
              </a:spcBef>
            </a:pPr>
            <a:r>
              <a:rPr lang="ru-RU" sz="1600" b="1"/>
              <a:t>Вазодилятация</a:t>
            </a:r>
          </a:p>
        </p:txBody>
      </p:sp>
      <p:sp>
        <p:nvSpPr>
          <p:cNvPr id="43016" name="Text Box 7"/>
          <p:cNvSpPr txBox="1">
            <a:spLocks noChangeArrowheads="1"/>
          </p:cNvSpPr>
          <p:nvPr/>
        </p:nvSpPr>
        <p:spPr bwMode="auto">
          <a:xfrm>
            <a:off x="228600" y="4333875"/>
            <a:ext cx="2057400" cy="336550"/>
          </a:xfrm>
          <a:prstGeom prst="rect">
            <a:avLst/>
          </a:prstGeom>
          <a:noFill/>
          <a:ln w="9525">
            <a:noFill/>
            <a:miter lim="800000"/>
            <a:headEnd/>
            <a:tailEnd/>
          </a:ln>
        </p:spPr>
        <p:txBody>
          <a:bodyPr>
            <a:spAutoFit/>
          </a:bodyPr>
          <a:lstStyle/>
          <a:p>
            <a:pPr algn="ctr" eaLnBrk="0" hangingPunct="0">
              <a:spcBef>
                <a:spcPct val="50000"/>
              </a:spcBef>
            </a:pPr>
            <a:r>
              <a:rPr lang="ru-RU" sz="1600">
                <a:latin typeface="Symbol" pitchFamily="18" charset="2"/>
              </a:rPr>
              <a:t>­</a:t>
            </a:r>
            <a:r>
              <a:rPr lang="ru-RU" sz="1600" b="1"/>
              <a:t> АД</a:t>
            </a:r>
          </a:p>
        </p:txBody>
      </p:sp>
      <p:sp>
        <p:nvSpPr>
          <p:cNvPr id="43017" name="Text Box 8"/>
          <p:cNvSpPr txBox="1">
            <a:spLocks noChangeArrowheads="1"/>
          </p:cNvSpPr>
          <p:nvPr/>
        </p:nvSpPr>
        <p:spPr bwMode="auto">
          <a:xfrm>
            <a:off x="2057400" y="4333875"/>
            <a:ext cx="2057400" cy="336550"/>
          </a:xfrm>
          <a:prstGeom prst="rect">
            <a:avLst/>
          </a:prstGeom>
          <a:noFill/>
          <a:ln w="9525">
            <a:noFill/>
            <a:miter lim="800000"/>
            <a:headEnd/>
            <a:tailEnd/>
          </a:ln>
        </p:spPr>
        <p:txBody>
          <a:bodyPr>
            <a:spAutoFit/>
          </a:bodyPr>
          <a:lstStyle/>
          <a:p>
            <a:pPr algn="ctr" eaLnBrk="0" hangingPunct="0">
              <a:spcBef>
                <a:spcPct val="50000"/>
              </a:spcBef>
            </a:pPr>
            <a:r>
              <a:rPr lang="ru-RU" sz="1600">
                <a:latin typeface="Symbol" pitchFamily="18" charset="2"/>
              </a:rPr>
              <a:t>¯</a:t>
            </a:r>
            <a:r>
              <a:rPr lang="ru-RU" sz="1600" b="1"/>
              <a:t> АД</a:t>
            </a:r>
          </a:p>
        </p:txBody>
      </p:sp>
      <p:sp>
        <p:nvSpPr>
          <p:cNvPr id="43018" name="Text Box 9"/>
          <p:cNvSpPr txBox="1">
            <a:spLocks noChangeArrowheads="1"/>
          </p:cNvSpPr>
          <p:nvPr/>
        </p:nvSpPr>
        <p:spPr bwMode="auto">
          <a:xfrm>
            <a:off x="1116013" y="5661025"/>
            <a:ext cx="2057400" cy="825500"/>
          </a:xfrm>
          <a:prstGeom prst="rect">
            <a:avLst/>
          </a:prstGeom>
          <a:noFill/>
          <a:ln w="9525">
            <a:noFill/>
            <a:miter lim="800000"/>
            <a:headEnd/>
            <a:tailEnd/>
          </a:ln>
        </p:spPr>
        <p:txBody>
          <a:bodyPr>
            <a:spAutoFit/>
          </a:bodyPr>
          <a:lstStyle/>
          <a:p>
            <a:pPr algn="ctr" eaLnBrk="0" hangingPunct="0">
              <a:spcBef>
                <a:spcPct val="50000"/>
              </a:spcBef>
            </a:pPr>
            <a:r>
              <a:rPr lang="ru-RU" sz="1600" b="1"/>
              <a:t>Нет увеличения артериального давления</a:t>
            </a:r>
          </a:p>
        </p:txBody>
      </p:sp>
      <p:sp>
        <p:nvSpPr>
          <p:cNvPr id="43019" name="Text Box 10"/>
          <p:cNvSpPr txBox="1">
            <a:spLocks noChangeArrowheads="1"/>
          </p:cNvSpPr>
          <p:nvPr/>
        </p:nvSpPr>
        <p:spPr bwMode="auto">
          <a:xfrm>
            <a:off x="5724525" y="5805488"/>
            <a:ext cx="2057400" cy="825500"/>
          </a:xfrm>
          <a:prstGeom prst="rect">
            <a:avLst/>
          </a:prstGeom>
          <a:noFill/>
          <a:ln w="9525">
            <a:noFill/>
            <a:miter lim="800000"/>
            <a:headEnd/>
            <a:tailEnd/>
          </a:ln>
        </p:spPr>
        <p:txBody>
          <a:bodyPr>
            <a:spAutoFit/>
          </a:bodyPr>
          <a:lstStyle/>
          <a:p>
            <a:pPr algn="ctr" eaLnBrk="0" hangingPunct="0">
              <a:spcBef>
                <a:spcPct val="50000"/>
              </a:spcBef>
            </a:pPr>
            <a:r>
              <a:rPr lang="ru-RU" sz="1600" b="1" u="sng">
                <a:solidFill>
                  <a:srgbClr val="FF0000"/>
                </a:solidFill>
              </a:rPr>
              <a:t>Повышение артериального давления</a:t>
            </a:r>
          </a:p>
        </p:txBody>
      </p:sp>
      <p:sp>
        <p:nvSpPr>
          <p:cNvPr id="43020" name="Text Box 11"/>
          <p:cNvSpPr txBox="1">
            <a:spLocks noChangeArrowheads="1"/>
          </p:cNvSpPr>
          <p:nvPr/>
        </p:nvSpPr>
        <p:spPr bwMode="auto">
          <a:xfrm>
            <a:off x="4714875" y="4292600"/>
            <a:ext cx="2057400" cy="831850"/>
          </a:xfrm>
          <a:prstGeom prst="rect">
            <a:avLst/>
          </a:prstGeom>
          <a:noFill/>
          <a:ln w="9525">
            <a:noFill/>
            <a:miter lim="800000"/>
            <a:headEnd/>
            <a:tailEnd/>
          </a:ln>
        </p:spPr>
        <p:txBody>
          <a:bodyPr>
            <a:spAutoFit/>
          </a:bodyPr>
          <a:lstStyle/>
          <a:p>
            <a:pPr algn="ctr" eaLnBrk="0" hangingPunct="0">
              <a:spcBef>
                <a:spcPct val="50000"/>
              </a:spcBef>
            </a:pPr>
            <a:r>
              <a:rPr lang="ru-RU" sz="1600" b="1"/>
              <a:t>Усиленный прессорный эффект</a:t>
            </a:r>
          </a:p>
        </p:txBody>
      </p:sp>
      <p:sp>
        <p:nvSpPr>
          <p:cNvPr id="43021" name="Text Box 12"/>
          <p:cNvSpPr txBox="1">
            <a:spLocks noChangeArrowheads="1"/>
          </p:cNvSpPr>
          <p:nvPr/>
        </p:nvSpPr>
        <p:spPr bwMode="auto">
          <a:xfrm>
            <a:off x="6781800" y="4276725"/>
            <a:ext cx="2286000" cy="830263"/>
          </a:xfrm>
          <a:prstGeom prst="rect">
            <a:avLst/>
          </a:prstGeom>
          <a:noFill/>
          <a:ln w="9525">
            <a:noFill/>
            <a:miter lim="800000"/>
            <a:headEnd/>
            <a:tailEnd/>
          </a:ln>
        </p:spPr>
        <p:txBody>
          <a:bodyPr>
            <a:spAutoFit/>
          </a:bodyPr>
          <a:lstStyle/>
          <a:p>
            <a:pPr algn="ctr" eaLnBrk="0" hangingPunct="0">
              <a:spcBef>
                <a:spcPct val="50000"/>
              </a:spcBef>
            </a:pPr>
            <a:r>
              <a:rPr lang="ru-RU" sz="1600" b="1"/>
              <a:t>Сниженный депрессорный эффект</a:t>
            </a:r>
          </a:p>
        </p:txBody>
      </p:sp>
      <p:sp>
        <p:nvSpPr>
          <p:cNvPr id="43022" name="Text Box 13"/>
          <p:cNvSpPr txBox="1">
            <a:spLocks noChangeArrowheads="1"/>
          </p:cNvSpPr>
          <p:nvPr/>
        </p:nvSpPr>
        <p:spPr bwMode="auto">
          <a:xfrm>
            <a:off x="7010400" y="3143250"/>
            <a:ext cx="1809750" cy="584200"/>
          </a:xfrm>
          <a:prstGeom prst="rect">
            <a:avLst/>
          </a:prstGeom>
          <a:noFill/>
          <a:ln w="9525">
            <a:noFill/>
            <a:miter lim="800000"/>
            <a:headEnd/>
            <a:tailEnd/>
          </a:ln>
        </p:spPr>
        <p:txBody>
          <a:bodyPr>
            <a:spAutoFit/>
          </a:bodyPr>
          <a:lstStyle/>
          <a:p>
            <a:pPr algn="ctr" eaLnBrk="0" hangingPunct="0">
              <a:spcBef>
                <a:spcPct val="50000"/>
              </a:spcBef>
            </a:pPr>
            <a:r>
              <a:rPr lang="ru-RU" sz="1600" b="1"/>
              <a:t>Отсутствует вазодилятация</a:t>
            </a:r>
          </a:p>
        </p:txBody>
      </p:sp>
      <p:sp>
        <p:nvSpPr>
          <p:cNvPr id="43023" name="Text Box 14"/>
          <p:cNvSpPr txBox="1">
            <a:spLocks noChangeArrowheads="1"/>
          </p:cNvSpPr>
          <p:nvPr/>
        </p:nvSpPr>
        <p:spPr bwMode="auto">
          <a:xfrm>
            <a:off x="4343400" y="3143250"/>
            <a:ext cx="2895600" cy="581025"/>
          </a:xfrm>
          <a:prstGeom prst="rect">
            <a:avLst/>
          </a:prstGeom>
          <a:noFill/>
          <a:ln w="9525">
            <a:noFill/>
            <a:miter lim="800000"/>
            <a:headEnd/>
            <a:tailEnd/>
          </a:ln>
        </p:spPr>
        <p:txBody>
          <a:bodyPr>
            <a:spAutoFit/>
          </a:bodyPr>
          <a:lstStyle/>
          <a:p>
            <a:pPr algn="ctr" eaLnBrk="0" hangingPunct="0">
              <a:spcBef>
                <a:spcPct val="50000"/>
              </a:spcBef>
            </a:pPr>
            <a:r>
              <a:rPr lang="ru-RU" sz="1600" b="1"/>
              <a:t>Усиление симпатической активности</a:t>
            </a:r>
          </a:p>
        </p:txBody>
      </p:sp>
      <p:sp>
        <p:nvSpPr>
          <p:cNvPr id="43024" name="Line 15"/>
          <p:cNvSpPr>
            <a:spLocks noChangeShapeType="1"/>
          </p:cNvSpPr>
          <p:nvPr/>
        </p:nvSpPr>
        <p:spPr bwMode="auto">
          <a:xfrm flipH="1">
            <a:off x="1585913" y="1803400"/>
            <a:ext cx="609600" cy="533400"/>
          </a:xfrm>
          <a:prstGeom prst="line">
            <a:avLst/>
          </a:prstGeom>
          <a:noFill/>
          <a:ln w="76200">
            <a:solidFill>
              <a:srgbClr val="FF0000"/>
            </a:solidFill>
            <a:round/>
            <a:headEnd/>
            <a:tailEnd type="triangle" w="med" len="med"/>
          </a:ln>
        </p:spPr>
        <p:txBody>
          <a:bodyPr/>
          <a:lstStyle/>
          <a:p>
            <a:endParaRPr lang="ru-RU"/>
          </a:p>
        </p:txBody>
      </p:sp>
      <p:sp>
        <p:nvSpPr>
          <p:cNvPr id="43025" name="Line 16"/>
          <p:cNvSpPr>
            <a:spLocks noChangeShapeType="1"/>
          </p:cNvSpPr>
          <p:nvPr/>
        </p:nvSpPr>
        <p:spPr bwMode="auto">
          <a:xfrm>
            <a:off x="2728913" y="1803400"/>
            <a:ext cx="533400" cy="533400"/>
          </a:xfrm>
          <a:prstGeom prst="line">
            <a:avLst/>
          </a:prstGeom>
          <a:noFill/>
          <a:ln w="76200">
            <a:solidFill>
              <a:srgbClr val="FF0000"/>
            </a:solidFill>
            <a:round/>
            <a:headEnd/>
            <a:tailEnd type="triangle" w="med" len="med"/>
          </a:ln>
        </p:spPr>
        <p:txBody>
          <a:bodyPr/>
          <a:lstStyle/>
          <a:p>
            <a:endParaRPr lang="ru-RU"/>
          </a:p>
        </p:txBody>
      </p:sp>
      <p:sp>
        <p:nvSpPr>
          <p:cNvPr id="43026" name="Line 17"/>
          <p:cNvSpPr>
            <a:spLocks noChangeShapeType="1"/>
          </p:cNvSpPr>
          <p:nvPr/>
        </p:nvSpPr>
        <p:spPr bwMode="auto">
          <a:xfrm flipH="1">
            <a:off x="6005513" y="1803400"/>
            <a:ext cx="609600" cy="533400"/>
          </a:xfrm>
          <a:prstGeom prst="line">
            <a:avLst/>
          </a:prstGeom>
          <a:noFill/>
          <a:ln w="76200">
            <a:solidFill>
              <a:srgbClr val="FF0000"/>
            </a:solidFill>
            <a:round/>
            <a:headEnd/>
            <a:tailEnd type="triangle" w="med" len="med"/>
          </a:ln>
        </p:spPr>
        <p:txBody>
          <a:bodyPr/>
          <a:lstStyle/>
          <a:p>
            <a:endParaRPr lang="ru-RU"/>
          </a:p>
        </p:txBody>
      </p:sp>
      <p:sp>
        <p:nvSpPr>
          <p:cNvPr id="43027" name="Line 18"/>
          <p:cNvSpPr>
            <a:spLocks noChangeShapeType="1"/>
          </p:cNvSpPr>
          <p:nvPr/>
        </p:nvSpPr>
        <p:spPr bwMode="auto">
          <a:xfrm>
            <a:off x="7086600" y="1803400"/>
            <a:ext cx="533400" cy="533400"/>
          </a:xfrm>
          <a:prstGeom prst="line">
            <a:avLst/>
          </a:prstGeom>
          <a:noFill/>
          <a:ln w="76200">
            <a:solidFill>
              <a:srgbClr val="FF0000"/>
            </a:solidFill>
            <a:round/>
            <a:headEnd/>
            <a:tailEnd type="triangle" w="med" len="med"/>
          </a:ln>
        </p:spPr>
        <p:txBody>
          <a:bodyPr/>
          <a:lstStyle/>
          <a:p>
            <a:endParaRPr lang="ru-RU"/>
          </a:p>
        </p:txBody>
      </p:sp>
      <p:sp>
        <p:nvSpPr>
          <p:cNvPr id="43028" name="Line 19"/>
          <p:cNvSpPr>
            <a:spLocks noChangeShapeType="1"/>
          </p:cNvSpPr>
          <p:nvPr/>
        </p:nvSpPr>
        <p:spPr bwMode="auto">
          <a:xfrm>
            <a:off x="1295400" y="3683000"/>
            <a:ext cx="0" cy="685800"/>
          </a:xfrm>
          <a:prstGeom prst="line">
            <a:avLst/>
          </a:prstGeom>
          <a:noFill/>
          <a:ln w="76200">
            <a:solidFill>
              <a:srgbClr val="FF0000"/>
            </a:solidFill>
            <a:round/>
            <a:headEnd/>
            <a:tailEnd type="triangle" w="med" len="med"/>
          </a:ln>
        </p:spPr>
        <p:txBody>
          <a:bodyPr/>
          <a:lstStyle/>
          <a:p>
            <a:endParaRPr lang="ru-RU"/>
          </a:p>
        </p:txBody>
      </p:sp>
      <p:sp>
        <p:nvSpPr>
          <p:cNvPr id="43029" name="Line 20"/>
          <p:cNvSpPr>
            <a:spLocks noChangeShapeType="1"/>
          </p:cNvSpPr>
          <p:nvPr/>
        </p:nvSpPr>
        <p:spPr bwMode="auto">
          <a:xfrm>
            <a:off x="3124200" y="3683000"/>
            <a:ext cx="0" cy="685800"/>
          </a:xfrm>
          <a:prstGeom prst="line">
            <a:avLst/>
          </a:prstGeom>
          <a:noFill/>
          <a:ln w="76200">
            <a:solidFill>
              <a:srgbClr val="FF0000"/>
            </a:solidFill>
            <a:round/>
            <a:headEnd/>
            <a:tailEnd type="triangle" w="med" len="med"/>
          </a:ln>
        </p:spPr>
        <p:txBody>
          <a:bodyPr/>
          <a:lstStyle/>
          <a:p>
            <a:endParaRPr lang="ru-RU"/>
          </a:p>
        </p:txBody>
      </p:sp>
      <p:sp>
        <p:nvSpPr>
          <p:cNvPr id="43030" name="Line 21"/>
          <p:cNvSpPr>
            <a:spLocks noChangeShapeType="1"/>
          </p:cNvSpPr>
          <p:nvPr/>
        </p:nvSpPr>
        <p:spPr bwMode="auto">
          <a:xfrm>
            <a:off x="5791200" y="3683000"/>
            <a:ext cx="0" cy="685800"/>
          </a:xfrm>
          <a:prstGeom prst="line">
            <a:avLst/>
          </a:prstGeom>
          <a:noFill/>
          <a:ln w="76200">
            <a:solidFill>
              <a:srgbClr val="FF0000"/>
            </a:solidFill>
            <a:round/>
            <a:headEnd/>
            <a:tailEnd type="triangle" w="med" len="med"/>
          </a:ln>
        </p:spPr>
        <p:txBody>
          <a:bodyPr/>
          <a:lstStyle/>
          <a:p>
            <a:endParaRPr lang="ru-RU"/>
          </a:p>
        </p:txBody>
      </p:sp>
      <p:sp>
        <p:nvSpPr>
          <p:cNvPr id="43031" name="Line 22"/>
          <p:cNvSpPr>
            <a:spLocks noChangeShapeType="1"/>
          </p:cNvSpPr>
          <p:nvPr/>
        </p:nvSpPr>
        <p:spPr bwMode="auto">
          <a:xfrm>
            <a:off x="7848600" y="3683000"/>
            <a:ext cx="0" cy="685800"/>
          </a:xfrm>
          <a:prstGeom prst="line">
            <a:avLst/>
          </a:prstGeom>
          <a:noFill/>
          <a:ln w="76200">
            <a:solidFill>
              <a:srgbClr val="FF0000"/>
            </a:solidFill>
            <a:prstDash val="sysDot"/>
            <a:round/>
            <a:headEnd/>
            <a:tailEnd type="triangle" w="med" len="med"/>
          </a:ln>
        </p:spPr>
        <p:txBody>
          <a:bodyPr/>
          <a:lstStyle/>
          <a:p>
            <a:endParaRPr lang="ru-RU"/>
          </a:p>
        </p:txBody>
      </p:sp>
      <p:sp>
        <p:nvSpPr>
          <p:cNvPr id="43032" name="Line 23"/>
          <p:cNvSpPr>
            <a:spLocks noChangeShapeType="1"/>
          </p:cNvSpPr>
          <p:nvPr/>
        </p:nvSpPr>
        <p:spPr bwMode="auto">
          <a:xfrm>
            <a:off x="1331913" y="5084763"/>
            <a:ext cx="1828800" cy="0"/>
          </a:xfrm>
          <a:prstGeom prst="line">
            <a:avLst/>
          </a:prstGeom>
          <a:noFill/>
          <a:ln w="76200">
            <a:solidFill>
              <a:srgbClr val="FF0000"/>
            </a:solidFill>
            <a:round/>
            <a:headEnd/>
            <a:tailEnd/>
          </a:ln>
        </p:spPr>
        <p:txBody>
          <a:bodyPr/>
          <a:lstStyle/>
          <a:p>
            <a:endParaRPr lang="ru-RU"/>
          </a:p>
        </p:txBody>
      </p:sp>
      <p:sp>
        <p:nvSpPr>
          <p:cNvPr id="43033" name="Line 24"/>
          <p:cNvSpPr>
            <a:spLocks noChangeShapeType="1"/>
          </p:cNvSpPr>
          <p:nvPr/>
        </p:nvSpPr>
        <p:spPr bwMode="auto">
          <a:xfrm>
            <a:off x="2124075" y="5084763"/>
            <a:ext cx="0" cy="533400"/>
          </a:xfrm>
          <a:prstGeom prst="line">
            <a:avLst/>
          </a:prstGeom>
          <a:noFill/>
          <a:ln w="76200">
            <a:solidFill>
              <a:srgbClr val="FF0000"/>
            </a:solidFill>
            <a:round/>
            <a:headEnd/>
            <a:tailEnd type="triangle" w="med" len="med"/>
          </a:ln>
        </p:spPr>
        <p:txBody>
          <a:bodyPr/>
          <a:lstStyle/>
          <a:p>
            <a:endParaRPr lang="ru-RU"/>
          </a:p>
        </p:txBody>
      </p:sp>
      <p:sp>
        <p:nvSpPr>
          <p:cNvPr id="43034" name="Line 25"/>
          <p:cNvSpPr>
            <a:spLocks noChangeShapeType="1"/>
          </p:cNvSpPr>
          <p:nvPr/>
        </p:nvSpPr>
        <p:spPr bwMode="auto">
          <a:xfrm flipV="1">
            <a:off x="1331913" y="4724400"/>
            <a:ext cx="0" cy="381000"/>
          </a:xfrm>
          <a:prstGeom prst="line">
            <a:avLst/>
          </a:prstGeom>
          <a:noFill/>
          <a:ln w="76200">
            <a:solidFill>
              <a:srgbClr val="FF0000"/>
            </a:solidFill>
            <a:round/>
            <a:headEnd/>
            <a:tailEnd/>
          </a:ln>
        </p:spPr>
        <p:txBody>
          <a:bodyPr/>
          <a:lstStyle/>
          <a:p>
            <a:endParaRPr lang="ru-RU"/>
          </a:p>
        </p:txBody>
      </p:sp>
      <p:sp>
        <p:nvSpPr>
          <p:cNvPr id="43035" name="Line 26"/>
          <p:cNvSpPr>
            <a:spLocks noChangeShapeType="1"/>
          </p:cNvSpPr>
          <p:nvPr/>
        </p:nvSpPr>
        <p:spPr bwMode="auto">
          <a:xfrm flipV="1">
            <a:off x="3132138" y="4724400"/>
            <a:ext cx="0" cy="381000"/>
          </a:xfrm>
          <a:prstGeom prst="line">
            <a:avLst/>
          </a:prstGeom>
          <a:noFill/>
          <a:ln w="76200">
            <a:solidFill>
              <a:srgbClr val="FF0000"/>
            </a:solidFill>
            <a:round/>
            <a:headEnd/>
            <a:tailEnd/>
          </a:ln>
        </p:spPr>
        <p:txBody>
          <a:bodyPr/>
          <a:lstStyle/>
          <a:p>
            <a:endParaRPr lang="ru-RU"/>
          </a:p>
        </p:txBody>
      </p:sp>
      <p:sp>
        <p:nvSpPr>
          <p:cNvPr id="43036" name="Line 27"/>
          <p:cNvSpPr>
            <a:spLocks noChangeShapeType="1"/>
          </p:cNvSpPr>
          <p:nvPr/>
        </p:nvSpPr>
        <p:spPr bwMode="auto">
          <a:xfrm>
            <a:off x="5791200" y="5346700"/>
            <a:ext cx="990600" cy="0"/>
          </a:xfrm>
          <a:prstGeom prst="line">
            <a:avLst/>
          </a:prstGeom>
          <a:noFill/>
          <a:ln w="76200">
            <a:solidFill>
              <a:srgbClr val="FF0000"/>
            </a:solidFill>
            <a:round/>
            <a:headEnd/>
            <a:tailEnd/>
          </a:ln>
        </p:spPr>
        <p:txBody>
          <a:bodyPr/>
          <a:lstStyle/>
          <a:p>
            <a:endParaRPr lang="ru-RU"/>
          </a:p>
        </p:txBody>
      </p:sp>
      <p:sp>
        <p:nvSpPr>
          <p:cNvPr id="43037" name="Line 28"/>
          <p:cNvSpPr>
            <a:spLocks noChangeShapeType="1"/>
          </p:cNvSpPr>
          <p:nvPr/>
        </p:nvSpPr>
        <p:spPr bwMode="auto">
          <a:xfrm>
            <a:off x="6781800" y="5346700"/>
            <a:ext cx="0" cy="533400"/>
          </a:xfrm>
          <a:prstGeom prst="line">
            <a:avLst/>
          </a:prstGeom>
          <a:noFill/>
          <a:ln w="76200">
            <a:solidFill>
              <a:srgbClr val="FF0000"/>
            </a:solidFill>
            <a:round/>
            <a:headEnd/>
            <a:tailEnd type="triangle" w="med" len="med"/>
          </a:ln>
        </p:spPr>
        <p:txBody>
          <a:bodyPr/>
          <a:lstStyle/>
          <a:p>
            <a:endParaRPr lang="ru-RU"/>
          </a:p>
        </p:txBody>
      </p:sp>
      <p:sp>
        <p:nvSpPr>
          <p:cNvPr id="43038" name="Line 29"/>
          <p:cNvSpPr>
            <a:spLocks noChangeShapeType="1"/>
          </p:cNvSpPr>
          <p:nvPr/>
        </p:nvSpPr>
        <p:spPr bwMode="auto">
          <a:xfrm flipV="1">
            <a:off x="5791200" y="5003800"/>
            <a:ext cx="0" cy="381000"/>
          </a:xfrm>
          <a:prstGeom prst="line">
            <a:avLst/>
          </a:prstGeom>
          <a:noFill/>
          <a:ln w="76200">
            <a:solidFill>
              <a:srgbClr val="FF0000"/>
            </a:solidFill>
            <a:round/>
            <a:headEnd/>
            <a:tailEnd/>
          </a:ln>
        </p:spPr>
        <p:txBody>
          <a:bodyPr/>
          <a:lstStyle/>
          <a:p>
            <a:endParaRPr lang="ru-RU"/>
          </a:p>
        </p:txBody>
      </p:sp>
      <p:sp>
        <p:nvSpPr>
          <p:cNvPr id="43039" name="Line 30"/>
          <p:cNvSpPr>
            <a:spLocks noChangeShapeType="1"/>
          </p:cNvSpPr>
          <p:nvPr/>
        </p:nvSpPr>
        <p:spPr bwMode="auto">
          <a:xfrm flipV="1">
            <a:off x="7848600" y="5003800"/>
            <a:ext cx="0" cy="381000"/>
          </a:xfrm>
          <a:prstGeom prst="line">
            <a:avLst/>
          </a:prstGeom>
          <a:noFill/>
          <a:ln w="76200">
            <a:solidFill>
              <a:srgbClr val="FF0000"/>
            </a:solidFill>
            <a:prstDash val="sysDot"/>
            <a:round/>
            <a:headEnd/>
            <a:tailEnd/>
          </a:ln>
        </p:spPr>
        <p:txBody>
          <a:bodyPr/>
          <a:lstStyle/>
          <a:p>
            <a:endParaRPr lang="ru-RU"/>
          </a:p>
        </p:txBody>
      </p:sp>
      <p:sp>
        <p:nvSpPr>
          <p:cNvPr id="43040" name="Line 31"/>
          <p:cNvSpPr>
            <a:spLocks noChangeShapeType="1"/>
          </p:cNvSpPr>
          <p:nvPr/>
        </p:nvSpPr>
        <p:spPr bwMode="auto">
          <a:xfrm>
            <a:off x="6705600" y="5346700"/>
            <a:ext cx="1143000" cy="0"/>
          </a:xfrm>
          <a:prstGeom prst="line">
            <a:avLst/>
          </a:prstGeom>
          <a:noFill/>
          <a:ln w="76200">
            <a:solidFill>
              <a:srgbClr val="FF0000"/>
            </a:solidFill>
            <a:prstDash val="sysDot"/>
            <a:round/>
            <a:headEnd/>
            <a:tailEnd/>
          </a:ln>
        </p:spPr>
        <p:txBody>
          <a:bodyPr/>
          <a:lstStyle/>
          <a:p>
            <a:endParaRPr lang="ru-RU"/>
          </a:p>
        </p:txBody>
      </p:sp>
      <p:sp>
        <p:nvSpPr>
          <p:cNvPr id="43041" name="Text Box 32"/>
          <p:cNvSpPr txBox="1">
            <a:spLocks noChangeArrowheads="1"/>
          </p:cNvSpPr>
          <p:nvPr/>
        </p:nvSpPr>
        <p:spPr bwMode="auto">
          <a:xfrm>
            <a:off x="1143000" y="1346200"/>
            <a:ext cx="2514600" cy="457200"/>
          </a:xfrm>
          <a:prstGeom prst="rect">
            <a:avLst/>
          </a:prstGeom>
          <a:noFill/>
          <a:ln w="9525">
            <a:noFill/>
            <a:miter lim="800000"/>
            <a:headEnd/>
            <a:tailEnd/>
          </a:ln>
        </p:spPr>
        <p:txBody>
          <a:bodyPr>
            <a:spAutoFit/>
          </a:bodyPr>
          <a:lstStyle/>
          <a:p>
            <a:pPr algn="ctr" eaLnBrk="0" hangingPunct="0"/>
            <a:r>
              <a:rPr lang="ru-RU" sz="2400" b="1"/>
              <a:t>Инсулин</a:t>
            </a:r>
          </a:p>
        </p:txBody>
      </p:sp>
      <p:sp>
        <p:nvSpPr>
          <p:cNvPr id="43042" name="Text Box 33"/>
          <p:cNvSpPr txBox="1">
            <a:spLocks noChangeArrowheads="1"/>
          </p:cNvSpPr>
          <p:nvPr/>
        </p:nvSpPr>
        <p:spPr bwMode="auto">
          <a:xfrm>
            <a:off x="5562600" y="1346200"/>
            <a:ext cx="2514600" cy="457200"/>
          </a:xfrm>
          <a:prstGeom prst="rect">
            <a:avLst/>
          </a:prstGeom>
          <a:noFill/>
          <a:ln w="9525">
            <a:noFill/>
            <a:miter lim="800000"/>
            <a:headEnd/>
            <a:tailEnd/>
          </a:ln>
        </p:spPr>
        <p:txBody>
          <a:bodyPr>
            <a:spAutoFit/>
          </a:bodyPr>
          <a:lstStyle/>
          <a:p>
            <a:pPr algn="ctr" eaLnBrk="0" hangingPunct="0"/>
            <a:r>
              <a:rPr lang="ru-RU" sz="2400" b="1">
                <a:solidFill>
                  <a:srgbClr val="FF0000"/>
                </a:solidFill>
              </a:rPr>
              <a:t>Инсулин</a:t>
            </a:r>
          </a:p>
        </p:txBody>
      </p:sp>
      <p:sp>
        <p:nvSpPr>
          <p:cNvPr id="43043" name="Text Box 34"/>
          <p:cNvSpPr txBox="1">
            <a:spLocks noChangeArrowheads="1"/>
          </p:cNvSpPr>
          <p:nvPr/>
        </p:nvSpPr>
        <p:spPr bwMode="auto">
          <a:xfrm>
            <a:off x="785813" y="946150"/>
            <a:ext cx="3276600" cy="457200"/>
          </a:xfrm>
          <a:prstGeom prst="rect">
            <a:avLst/>
          </a:prstGeom>
          <a:noFill/>
          <a:ln w="9525">
            <a:noFill/>
            <a:miter lim="800000"/>
            <a:headEnd/>
            <a:tailEnd/>
          </a:ln>
        </p:spPr>
        <p:txBody>
          <a:bodyPr>
            <a:spAutoFit/>
          </a:bodyPr>
          <a:lstStyle/>
          <a:p>
            <a:pPr algn="ctr" eaLnBrk="0" hangingPunct="0">
              <a:spcBef>
                <a:spcPct val="50000"/>
              </a:spcBef>
            </a:pPr>
            <a:r>
              <a:rPr lang="ru-RU" sz="2400" b="1"/>
              <a:t>Здоровые лица</a:t>
            </a:r>
          </a:p>
        </p:txBody>
      </p:sp>
      <p:sp>
        <p:nvSpPr>
          <p:cNvPr id="43044" name="Text Box 35"/>
          <p:cNvSpPr txBox="1">
            <a:spLocks noChangeArrowheads="1"/>
          </p:cNvSpPr>
          <p:nvPr/>
        </p:nvSpPr>
        <p:spPr bwMode="auto">
          <a:xfrm>
            <a:off x="4572000" y="1017588"/>
            <a:ext cx="4572000" cy="384175"/>
          </a:xfrm>
          <a:prstGeom prst="rect">
            <a:avLst/>
          </a:prstGeom>
          <a:noFill/>
          <a:ln w="9525">
            <a:noFill/>
            <a:miter lim="800000"/>
            <a:headEnd/>
            <a:tailEnd/>
          </a:ln>
        </p:spPr>
        <p:txBody>
          <a:bodyPr>
            <a:spAutoFit/>
          </a:bodyPr>
          <a:lstStyle/>
          <a:p>
            <a:pPr algn="ctr" eaLnBrk="0" hangingPunct="0">
              <a:lnSpc>
                <a:spcPct val="80000"/>
              </a:lnSpc>
              <a:spcBef>
                <a:spcPct val="50000"/>
              </a:spcBef>
            </a:pPr>
            <a:r>
              <a:rPr lang="ru-RU" sz="2400" b="1"/>
              <a:t>Резистентность к инсулину</a:t>
            </a:r>
          </a:p>
        </p:txBody>
      </p:sp>
      <p:sp>
        <p:nvSpPr>
          <p:cNvPr id="66596" name="Text Box 36"/>
          <p:cNvSpPr txBox="1">
            <a:spLocks noChangeArrowheads="1"/>
          </p:cNvSpPr>
          <p:nvPr/>
        </p:nvSpPr>
        <p:spPr bwMode="auto">
          <a:xfrm>
            <a:off x="0" y="0"/>
            <a:ext cx="9144000" cy="1066800"/>
          </a:xfrm>
          <a:prstGeom prst="rect">
            <a:avLst/>
          </a:prstGeom>
          <a:noFill/>
          <a:ln w="9525">
            <a:noFill/>
            <a:miter lim="800000"/>
            <a:headEnd/>
            <a:tailEnd/>
          </a:ln>
        </p:spPr>
        <p:txBody>
          <a:bodyPr>
            <a:spAutoFit/>
          </a:bodyPr>
          <a:lstStyle/>
          <a:p>
            <a:pPr algn="ctr" eaLnBrk="0" hangingPunct="0">
              <a:defRPr/>
            </a:pPr>
            <a:r>
              <a:rPr lang="ru-RU" sz="3200" b="1" dirty="0">
                <a:solidFill>
                  <a:schemeClr val="accent3">
                    <a:lumMod val="50000"/>
                  </a:schemeClr>
                </a:solidFill>
                <a:latin typeface="Arial" pitchFamily="34" charset="0"/>
                <a:cs typeface="Arial" pitchFamily="34" charset="0"/>
              </a:rPr>
              <a:t>Возможный механизм повышения АД </a:t>
            </a:r>
          </a:p>
          <a:p>
            <a:pPr algn="ctr" eaLnBrk="0" hangingPunct="0">
              <a:defRPr/>
            </a:pPr>
            <a:r>
              <a:rPr lang="ru-RU" sz="3200" b="1" dirty="0">
                <a:solidFill>
                  <a:schemeClr val="accent3">
                    <a:lumMod val="50000"/>
                  </a:schemeClr>
                </a:solidFill>
                <a:latin typeface="Arial" pitchFamily="34" charset="0"/>
                <a:cs typeface="Arial" pitchFamily="34" charset="0"/>
              </a:rPr>
              <a:t>под влиянием инсулина</a:t>
            </a:r>
          </a:p>
        </p:txBody>
      </p:sp>
      <p:sp>
        <p:nvSpPr>
          <p:cNvPr id="43046" name="TextBox 1"/>
          <p:cNvSpPr txBox="1">
            <a:spLocks noChangeArrowheads="1"/>
          </p:cNvSpPr>
          <p:nvPr/>
        </p:nvSpPr>
        <p:spPr bwMode="auto">
          <a:xfrm>
            <a:off x="34925" y="6592888"/>
            <a:ext cx="9024938" cy="215900"/>
          </a:xfrm>
          <a:prstGeom prst="rect">
            <a:avLst/>
          </a:prstGeom>
          <a:noFill/>
          <a:ln w="9525">
            <a:noFill/>
            <a:miter lim="800000"/>
            <a:headEnd/>
            <a:tailEnd/>
          </a:ln>
        </p:spPr>
        <p:txBody>
          <a:bodyPr>
            <a:spAutoFit/>
          </a:bodyPr>
          <a:lstStyle/>
          <a:p>
            <a:r>
              <a:rPr lang="en-US" sz="800"/>
              <a:t>Palatini P. Sympathetic Over activity in Hypertension: A Risk Factor for Cardiovascular Disease. Current Hypertens Reports 2001; 3 (Suppl 1): 53-9.</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Заголовок 1"/>
          <p:cNvSpPr>
            <a:spLocks noGrp="1"/>
          </p:cNvSpPr>
          <p:nvPr>
            <p:ph type="title" idx="4294967295"/>
          </p:nvPr>
        </p:nvSpPr>
        <p:spPr>
          <a:xfrm>
            <a:off x="1371600" y="0"/>
            <a:ext cx="7772400" cy="1143000"/>
          </a:xfrm>
        </p:spPr>
        <p:txBody>
          <a:bodyPr/>
          <a:lstStyle/>
          <a:p>
            <a:pPr eaLnBrk="1" hangingPunct="1"/>
            <a:r>
              <a:rPr lang="ru-RU" smtClean="0"/>
              <a:t>                   ИМТ  </a:t>
            </a:r>
            <a:endParaRPr lang="ru-RU" sz="1800" smtClean="0"/>
          </a:p>
        </p:txBody>
      </p:sp>
      <p:graphicFrame>
        <p:nvGraphicFramePr>
          <p:cNvPr id="3" name="Таблица 2"/>
          <p:cNvGraphicFramePr>
            <a:graphicFrameLocks noGrp="1"/>
          </p:cNvGraphicFramePr>
          <p:nvPr/>
        </p:nvGraphicFramePr>
        <p:xfrm>
          <a:off x="714348" y="928670"/>
          <a:ext cx="8143964" cy="3573265"/>
        </p:xfrm>
        <a:graphic>
          <a:graphicData uri="http://schemas.openxmlformats.org/drawingml/2006/table">
            <a:tbl>
              <a:tblPr firstRow="1" bandRow="1">
                <a:tableStyleId>{5C22544A-7EE6-4342-B048-85BDC9FD1C3A}</a:tableStyleId>
              </a:tblPr>
              <a:tblGrid>
                <a:gridCol w="1655276"/>
                <a:gridCol w="1258011"/>
                <a:gridCol w="1059377"/>
                <a:gridCol w="1059377"/>
                <a:gridCol w="1059377"/>
                <a:gridCol w="1059377"/>
                <a:gridCol w="993169"/>
              </a:tblGrid>
              <a:tr h="787643">
                <a:tc>
                  <a:txBody>
                    <a:bodyPr/>
                    <a:lstStyle/>
                    <a:p>
                      <a:endParaRPr lang="ru-RU" dirty="0"/>
                    </a:p>
                  </a:txBody>
                  <a:tcPr/>
                </a:tc>
                <a:tc>
                  <a:txBody>
                    <a:bodyPr/>
                    <a:lstStyle/>
                    <a:p>
                      <a:r>
                        <a:rPr lang="ru-RU" dirty="0" smtClean="0"/>
                        <a:t>всего</a:t>
                      </a:r>
                      <a:endParaRPr lang="ru-RU" dirty="0"/>
                    </a:p>
                  </a:txBody>
                  <a:tcPr/>
                </a:tc>
                <a:tc>
                  <a:txBody>
                    <a:bodyPr/>
                    <a:lstStyle/>
                    <a:p>
                      <a:r>
                        <a:rPr lang="ru-RU" dirty="0" smtClean="0"/>
                        <a:t>И</a:t>
                      </a:r>
                      <a:endParaRPr lang="ru-RU" dirty="0"/>
                    </a:p>
                  </a:txBody>
                  <a:tcPr/>
                </a:tc>
                <a:tc>
                  <a:txBody>
                    <a:bodyPr/>
                    <a:lstStyle/>
                    <a:p>
                      <a:r>
                        <a:rPr lang="ru-RU" dirty="0" smtClean="0"/>
                        <a:t>К</a:t>
                      </a:r>
                      <a:endParaRPr lang="ru-RU" dirty="0"/>
                    </a:p>
                  </a:txBody>
                  <a:tcPr/>
                </a:tc>
                <a:tc>
                  <a:txBody>
                    <a:bodyPr/>
                    <a:lstStyle/>
                    <a:p>
                      <a:r>
                        <a:rPr lang="ru-RU" dirty="0" smtClean="0"/>
                        <a:t>КТ</a:t>
                      </a:r>
                      <a:endParaRPr lang="ru-RU" dirty="0"/>
                    </a:p>
                  </a:txBody>
                  <a:tcPr/>
                </a:tc>
                <a:tc>
                  <a:txBody>
                    <a:bodyPr/>
                    <a:lstStyle/>
                    <a:p>
                      <a:r>
                        <a:rPr lang="ru-RU" dirty="0" smtClean="0"/>
                        <a:t>НТ</a:t>
                      </a:r>
                      <a:endParaRPr lang="ru-RU" dirty="0"/>
                    </a:p>
                  </a:txBody>
                  <a:tcPr/>
                </a:tc>
                <a:tc>
                  <a:txBody>
                    <a:bodyPr/>
                    <a:lstStyle/>
                    <a:p>
                      <a:r>
                        <a:rPr lang="ru-RU" dirty="0" smtClean="0"/>
                        <a:t>П</a:t>
                      </a:r>
                      <a:endParaRPr lang="ru-RU" dirty="0"/>
                    </a:p>
                  </a:txBody>
                  <a:tcPr/>
                </a:tc>
              </a:tr>
              <a:tr h="1027383">
                <a:tc>
                  <a:txBody>
                    <a:bodyPr/>
                    <a:lstStyle/>
                    <a:p>
                      <a:r>
                        <a:rPr lang="ru-RU" dirty="0" smtClean="0"/>
                        <a:t>ИМТ</a:t>
                      </a:r>
                      <a:endParaRPr lang="ru-RU" dirty="0"/>
                    </a:p>
                  </a:txBody>
                  <a:tcPr/>
                </a:tc>
                <a:tc>
                  <a:txBody>
                    <a:bodyPr/>
                    <a:lstStyle/>
                    <a:p>
                      <a:r>
                        <a:rPr lang="ru-RU" sz="1800" dirty="0" smtClean="0"/>
                        <a:t>27,59±</a:t>
                      </a:r>
                    </a:p>
                    <a:p>
                      <a:r>
                        <a:rPr lang="ru-RU" sz="1800" dirty="0" smtClean="0"/>
                        <a:t>0,63</a:t>
                      </a:r>
                      <a:endParaRPr lang="ru-RU" sz="1800" dirty="0">
                        <a:latin typeface="Times New Roman" pitchFamily="18" charset="0"/>
                        <a:cs typeface="Times New Roman" pitchFamily="18" charset="0"/>
                      </a:endParaRPr>
                    </a:p>
                  </a:txBody>
                  <a:tcPr/>
                </a:tc>
                <a:tc>
                  <a:txBody>
                    <a:bodyPr/>
                    <a:lstStyle/>
                    <a:p>
                      <a:pPr>
                        <a:lnSpc>
                          <a:spcPct val="115000"/>
                        </a:lnSpc>
                        <a:spcAft>
                          <a:spcPts val="0"/>
                        </a:spcAft>
                      </a:pPr>
                      <a:r>
                        <a:rPr lang="en-US" sz="1800" dirty="0">
                          <a:highlight>
                            <a:srgbClr val="00FF00"/>
                          </a:highlight>
                          <a:latin typeface="Times New Roman" pitchFamily="18" charset="0"/>
                          <a:ea typeface="Times New Roman"/>
                          <a:cs typeface="Times New Roman" pitchFamily="18" charset="0"/>
                        </a:rPr>
                        <a:t>26,96</a:t>
                      </a:r>
                      <a:r>
                        <a:rPr lang="ru-RU" sz="1800" dirty="0" smtClean="0">
                          <a:highlight>
                            <a:srgbClr val="00FF00"/>
                          </a:highlight>
                          <a:latin typeface="Times New Roman" pitchFamily="18" charset="0"/>
                          <a:ea typeface="Times New Roman"/>
                          <a:cs typeface="Times New Roman" pitchFamily="18" charset="0"/>
                        </a:rPr>
                        <a:t>±</a:t>
                      </a:r>
                    </a:p>
                    <a:p>
                      <a:pPr>
                        <a:lnSpc>
                          <a:spcPct val="115000"/>
                        </a:lnSpc>
                        <a:spcAft>
                          <a:spcPts val="0"/>
                        </a:spcAft>
                      </a:pPr>
                      <a:r>
                        <a:rPr lang="en-US" sz="1800" dirty="0" smtClean="0">
                          <a:highlight>
                            <a:srgbClr val="00FF00"/>
                          </a:highlight>
                          <a:latin typeface="Times New Roman" pitchFamily="18" charset="0"/>
                          <a:ea typeface="Times New Roman"/>
                          <a:cs typeface="Times New Roman" pitchFamily="18" charset="0"/>
                        </a:rPr>
                        <a:t>0,25</a:t>
                      </a:r>
                      <a:r>
                        <a:rPr lang="en-US" sz="1800" dirty="0" smtClean="0">
                          <a:latin typeface="Times New Roman" pitchFamily="18" charset="0"/>
                          <a:ea typeface="Times New Roman"/>
                          <a:cs typeface="Times New Roman" pitchFamily="18" charset="0"/>
                        </a:rPr>
                        <a:t>            </a:t>
                      </a:r>
                      <a:endParaRPr lang="ru-RU" sz="1800" dirty="0">
                        <a:latin typeface="Times New Roman" pitchFamily="18" charset="0"/>
                        <a:ea typeface="Times New Roman"/>
                        <a:cs typeface="Times New Roman" pitchFamily="18" charset="0"/>
                      </a:endParaRPr>
                    </a:p>
                    <a:p>
                      <a:pPr>
                        <a:lnSpc>
                          <a:spcPct val="115000"/>
                        </a:lnSpc>
                        <a:spcAft>
                          <a:spcPts val="0"/>
                        </a:spcAft>
                      </a:pPr>
                      <a:r>
                        <a:rPr lang="en-US" sz="1800" dirty="0">
                          <a:latin typeface="Times New Roman" pitchFamily="18" charset="0"/>
                          <a:ea typeface="Times New Roman"/>
                          <a:cs typeface="Times New Roman" pitchFamily="18" charset="0"/>
                        </a:rPr>
                        <a:t> </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highlight>
                            <a:srgbClr val="FFFF00"/>
                          </a:highlight>
                          <a:latin typeface="Times New Roman" pitchFamily="18" charset="0"/>
                          <a:ea typeface="Times New Roman"/>
                          <a:cs typeface="Times New Roman" pitchFamily="18" charset="0"/>
                        </a:rPr>
                        <a:t>28,03</a:t>
                      </a:r>
                      <a:r>
                        <a:rPr lang="ru-RU" sz="1800" dirty="0" smtClean="0">
                          <a:highlight>
                            <a:srgbClr val="FFFF00"/>
                          </a:highlight>
                          <a:latin typeface="Times New Roman" pitchFamily="18" charset="0"/>
                          <a:ea typeface="Times New Roman"/>
                          <a:cs typeface="Times New Roman" pitchFamily="18" charset="0"/>
                        </a:rPr>
                        <a:t>±</a:t>
                      </a:r>
                    </a:p>
                    <a:p>
                      <a:pPr>
                        <a:lnSpc>
                          <a:spcPct val="115000"/>
                        </a:lnSpc>
                        <a:spcAft>
                          <a:spcPts val="0"/>
                        </a:spcAft>
                      </a:pPr>
                      <a:r>
                        <a:rPr lang="en-US" sz="1800" dirty="0" smtClean="0">
                          <a:highlight>
                            <a:srgbClr val="FFFF00"/>
                          </a:highlight>
                          <a:latin typeface="Times New Roman" pitchFamily="18" charset="0"/>
                          <a:ea typeface="Times New Roman"/>
                          <a:cs typeface="Times New Roman" pitchFamily="18" charset="0"/>
                        </a:rPr>
                        <a:t>0,19</a:t>
                      </a:r>
                      <a:endParaRPr lang="ru-RU" sz="1800" dirty="0">
                        <a:latin typeface="Times New Roman" pitchFamily="18" charset="0"/>
                        <a:ea typeface="Times New Roman"/>
                        <a:cs typeface="Times New Roman" pitchFamily="18" charset="0"/>
                      </a:endParaRPr>
                    </a:p>
                  </a:txBody>
                  <a:tcPr marL="68580" marR="68580" marT="0" marB="0"/>
                </a:tc>
              </a:tr>
              <a:tr h="787643">
                <a:tc>
                  <a:txBody>
                    <a:bodyPr/>
                    <a:lstStyle/>
                    <a:p>
                      <a:r>
                        <a:rPr lang="ru-RU" sz="1800" dirty="0" smtClean="0"/>
                        <a:t>ожирение </a:t>
                      </a:r>
                    </a:p>
                    <a:p>
                      <a:r>
                        <a:rPr lang="ru-RU" sz="1800" dirty="0" smtClean="0"/>
                        <a:t>1 </a:t>
                      </a:r>
                      <a:r>
                        <a:rPr lang="ru-RU" sz="1800" dirty="0" err="1" smtClean="0"/>
                        <a:t>ст</a:t>
                      </a:r>
                      <a:endParaRPr lang="ru-RU" dirty="0"/>
                    </a:p>
                  </a:txBody>
                  <a:tcPr/>
                </a:tc>
                <a:tc>
                  <a:txBody>
                    <a:bodyPr/>
                    <a:lstStyle/>
                    <a:p>
                      <a:r>
                        <a:rPr lang="ru-RU" sz="1800" dirty="0" smtClean="0"/>
                        <a:t> 6,18%, </a:t>
                      </a:r>
                      <a:endParaRPr lang="ru-RU" sz="1800" dirty="0">
                        <a:latin typeface="Times New Roman" pitchFamily="18" charset="0"/>
                        <a:cs typeface="Times New Roman" pitchFamily="18" charset="0"/>
                      </a:endParaRPr>
                    </a:p>
                  </a:txBody>
                  <a:tcPr/>
                </a:tc>
                <a:tc>
                  <a:txBody>
                    <a:bodyPr/>
                    <a:lstStyle/>
                    <a:p>
                      <a:pPr>
                        <a:lnSpc>
                          <a:spcPct val="115000"/>
                        </a:lnSpc>
                        <a:spcAft>
                          <a:spcPts val="0"/>
                        </a:spcAft>
                      </a:pPr>
                      <a:r>
                        <a:rPr lang="en-US" sz="1800">
                          <a:latin typeface="Times New Roman" pitchFamily="18" charset="0"/>
                          <a:ea typeface="Times New Roman"/>
                          <a:cs typeface="Times New Roman" pitchFamily="18" charset="0"/>
                        </a:rPr>
                        <a:t>   </a:t>
                      </a:r>
                      <a:r>
                        <a:rPr lang="en-US" sz="1800">
                          <a:highlight>
                            <a:srgbClr val="FFFF00"/>
                          </a:highlight>
                          <a:latin typeface="Times New Roman" pitchFamily="18" charset="0"/>
                          <a:ea typeface="Times New Roman"/>
                          <a:cs typeface="Times New Roman" pitchFamily="18" charset="0"/>
                        </a:rPr>
                        <a:t>20,51%</a:t>
                      </a:r>
                      <a:endParaRPr lang="ru-RU" sz="180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800" dirty="0" smtClean="0">
                          <a:highlight>
                            <a:srgbClr val="00FF00"/>
                          </a:highlight>
                          <a:latin typeface="Times New Roman" pitchFamily="18" charset="0"/>
                          <a:ea typeface="Times New Roman"/>
                          <a:cs typeface="Times New Roman" pitchFamily="18" charset="0"/>
                        </a:rPr>
                        <a:t>0,7%</a:t>
                      </a:r>
                      <a:r>
                        <a:rPr lang="en-US" sz="1800" dirty="0" smtClean="0">
                          <a:highlight>
                            <a:srgbClr val="00FF00"/>
                          </a:highlight>
                          <a:latin typeface="Times New Roman" pitchFamily="18" charset="0"/>
                          <a:ea typeface="Times New Roman"/>
                          <a:cs typeface="Times New Roman" pitchFamily="18" charset="0"/>
                        </a:rPr>
                        <a:t> </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a:highlight>
                            <a:srgbClr val="00FF00"/>
                          </a:highlight>
                          <a:latin typeface="Times New Roman" pitchFamily="18" charset="0"/>
                          <a:ea typeface="Times New Roman"/>
                          <a:cs typeface="Times New Roman" pitchFamily="18" charset="0"/>
                        </a:rPr>
                        <a:t>0,3%</a:t>
                      </a:r>
                      <a:endParaRPr lang="ru-RU" sz="180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a:latin typeface="Times New Roman" pitchFamily="18" charset="0"/>
                          <a:ea typeface="Times New Roman"/>
                          <a:cs typeface="Times New Roman" pitchFamily="18" charset="0"/>
                        </a:rPr>
                        <a:t>5,38%</a:t>
                      </a:r>
                      <a:endParaRPr lang="ru-RU" sz="180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2,52</a:t>
                      </a:r>
                      <a:endParaRPr lang="ru-RU" sz="1800" dirty="0">
                        <a:latin typeface="Times New Roman" pitchFamily="18" charset="0"/>
                        <a:ea typeface="Times New Roman"/>
                        <a:cs typeface="Times New Roman" pitchFamily="18" charset="0"/>
                      </a:endParaRPr>
                    </a:p>
                  </a:txBody>
                  <a:tcPr marL="68580" marR="68580" marT="0" marB="0"/>
                </a:tc>
              </a:tr>
              <a:tr h="970596">
                <a:tc>
                  <a:txBody>
                    <a:bodyPr/>
                    <a:lstStyle/>
                    <a:p>
                      <a:r>
                        <a:rPr lang="ru-RU" sz="1800" dirty="0" smtClean="0"/>
                        <a:t>Ожирение </a:t>
                      </a:r>
                    </a:p>
                    <a:p>
                      <a:r>
                        <a:rPr lang="ru-RU" sz="1800" dirty="0" smtClean="0"/>
                        <a:t>2 </a:t>
                      </a:r>
                      <a:r>
                        <a:rPr lang="ru-RU" sz="1800" dirty="0" err="1" smtClean="0"/>
                        <a:t>ст</a:t>
                      </a:r>
                      <a:r>
                        <a:rPr lang="ru-RU" sz="1800" dirty="0" smtClean="0"/>
                        <a:t> </a:t>
                      </a:r>
                      <a:endParaRPr lang="ru-RU" dirty="0"/>
                    </a:p>
                  </a:txBody>
                  <a:tcPr/>
                </a:tc>
                <a:tc>
                  <a:txBody>
                    <a:bodyPr/>
                    <a:lstStyle/>
                    <a:p>
                      <a:r>
                        <a:rPr lang="ru-RU" sz="1800" dirty="0" smtClean="0"/>
                        <a:t>2,91%</a:t>
                      </a:r>
                      <a:endParaRPr lang="ru-RU" sz="1800" dirty="0">
                        <a:latin typeface="Times New Roman" pitchFamily="18" charset="0"/>
                        <a:cs typeface="Times New Roman" pitchFamily="18" charset="0"/>
                      </a:endParaRPr>
                    </a:p>
                  </a:txBody>
                  <a:tcPr/>
                </a:tc>
                <a:tc>
                  <a:txBody>
                    <a:bodyPr/>
                    <a:lstStyle/>
                    <a:p>
                      <a:pPr>
                        <a:lnSpc>
                          <a:spcPct val="115000"/>
                        </a:lnSpc>
                        <a:spcAft>
                          <a:spcPts val="0"/>
                        </a:spcAft>
                      </a:pPr>
                      <a:r>
                        <a:rPr lang="en-US" sz="1800">
                          <a:latin typeface="Times New Roman" pitchFamily="18" charset="0"/>
                          <a:ea typeface="Times New Roman"/>
                          <a:cs typeface="Times New Roman" pitchFamily="18" charset="0"/>
                        </a:rPr>
                        <a:t>    4,27%</a:t>
                      </a:r>
                      <a:endParaRPr lang="ru-RU" sz="180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highlight>
                            <a:srgbClr val="00FF00"/>
                          </a:highlight>
                          <a:latin typeface="Times New Roman" pitchFamily="18" charset="0"/>
                          <a:ea typeface="Times New Roman"/>
                          <a:cs typeface="Times New Roman" pitchFamily="18" charset="0"/>
                        </a:rPr>
                        <a:t>0,7%</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highlight>
                            <a:srgbClr val="00FF00"/>
                          </a:highlight>
                          <a:latin typeface="Times New Roman" pitchFamily="18" charset="0"/>
                          <a:ea typeface="Times New Roman"/>
                          <a:cs typeface="Times New Roman" pitchFamily="18" charset="0"/>
                        </a:rPr>
                        <a:t>0,3%</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highlight>
                            <a:srgbClr val="FFFF00"/>
                          </a:highlight>
                          <a:latin typeface="Times New Roman" pitchFamily="18" charset="0"/>
                          <a:ea typeface="Times New Roman"/>
                          <a:cs typeface="Times New Roman" pitchFamily="18" charset="0"/>
                        </a:rPr>
                        <a:t>6,92%</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en-US" sz="1800" dirty="0">
                          <a:latin typeface="Times New Roman" pitchFamily="18" charset="0"/>
                          <a:ea typeface="Times New Roman"/>
                          <a:cs typeface="Times New Roman" pitchFamily="18" charset="0"/>
                        </a:rPr>
                        <a:t>4,40</a:t>
                      </a:r>
                      <a:endParaRPr lang="ru-RU" sz="1800" dirty="0">
                        <a:latin typeface="Times New Roman" pitchFamily="18" charset="0"/>
                        <a:ea typeface="Times New Roman"/>
                        <a:cs typeface="Times New Roman" pitchFamily="18" charset="0"/>
                      </a:endParaRPr>
                    </a:p>
                  </a:txBody>
                  <a:tcPr marL="68580" marR="68580" marT="0" marB="0"/>
                </a:tc>
              </a:tr>
            </a:tbl>
          </a:graphicData>
        </a:graphic>
      </p:graphicFrame>
      <p:sp>
        <p:nvSpPr>
          <p:cNvPr id="45059" name="Прямоугольник 3"/>
          <p:cNvSpPr>
            <a:spLocks noChangeArrowheads="1"/>
          </p:cNvSpPr>
          <p:nvPr/>
        </p:nvSpPr>
        <p:spPr bwMode="auto">
          <a:xfrm>
            <a:off x="500063" y="4929188"/>
            <a:ext cx="8215312" cy="1200150"/>
          </a:xfrm>
          <a:prstGeom prst="rect">
            <a:avLst/>
          </a:prstGeom>
          <a:solidFill>
            <a:srgbClr val="92D050"/>
          </a:solidFill>
          <a:ln w="9525">
            <a:noFill/>
            <a:miter lim="800000"/>
            <a:headEnd/>
            <a:tailEnd/>
          </a:ln>
        </p:spPr>
        <p:txBody>
          <a:bodyPr>
            <a:spAutoFit/>
          </a:bodyPr>
          <a:lstStyle/>
          <a:p>
            <a:pPr algn="ctr"/>
            <a:r>
              <a:rPr lang="ru-RU" sz="3600">
                <a:solidFill>
                  <a:srgbClr val="A107B1"/>
                </a:solidFill>
                <a:latin typeface="Times New Roman" pitchFamily="18" charset="0"/>
              </a:rPr>
              <a:t>Практически здоровыми оказались 563 человека (51,13%).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p:txBody>
          <a:bodyPr/>
          <a:lstStyle/>
          <a:p>
            <a:pPr eaLnBrk="1" hangingPunct="1"/>
            <a:r>
              <a:rPr lang="ru-RU" sz="4000" smtClean="0">
                <a:solidFill>
                  <a:srgbClr val="4F6228"/>
                </a:solidFill>
              </a:rPr>
              <a:t>Перераспределение жировой ткани при ИР</a:t>
            </a:r>
          </a:p>
        </p:txBody>
      </p:sp>
      <p:pic>
        <p:nvPicPr>
          <p:cNvPr id="46082" name="Picture 3"/>
          <p:cNvPicPr>
            <a:picLocks noGrp="1" noChangeAspect="1" noChangeArrowheads="1"/>
          </p:cNvPicPr>
          <p:nvPr>
            <p:ph idx="4294967295"/>
          </p:nvPr>
        </p:nvPicPr>
        <p:blipFill>
          <a:blip r:embed="rId2"/>
          <a:srcRect/>
          <a:stretch>
            <a:fillRect/>
          </a:stretch>
        </p:blipFill>
        <p:spPr>
          <a:xfrm>
            <a:off x="1335088" y="2320925"/>
            <a:ext cx="6534150" cy="3070225"/>
          </a:xfrm>
        </p:spPr>
      </p:pic>
      <p:sp>
        <p:nvSpPr>
          <p:cNvPr id="4" name="Прямоугольник 3"/>
          <p:cNvSpPr/>
          <p:nvPr/>
        </p:nvSpPr>
        <p:spPr>
          <a:xfrm>
            <a:off x="4114800" y="2895600"/>
            <a:ext cx="1447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Прямоугольник 8"/>
          <p:cNvSpPr/>
          <p:nvPr/>
        </p:nvSpPr>
        <p:spPr>
          <a:xfrm>
            <a:off x="2590800" y="5410200"/>
            <a:ext cx="46482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a:solidFill>
                  <a:schemeClr val="accent3">
                    <a:lumMod val="50000"/>
                  </a:schemeClr>
                </a:solidFill>
              </a:rPr>
              <a:t>ИР</a:t>
            </a:r>
            <a:r>
              <a:rPr lang="ru-RU" sz="3600" b="1" dirty="0"/>
              <a:t>                 </a:t>
            </a:r>
            <a:r>
              <a:rPr lang="ru-RU" sz="3600" b="1" dirty="0">
                <a:solidFill>
                  <a:schemeClr val="accent3">
                    <a:lumMod val="50000"/>
                  </a:schemeClr>
                </a:solidFill>
              </a:rPr>
              <a:t>норма</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2875"/>
            <a:ext cx="9144000" cy="1370013"/>
          </a:xfrm>
          <a:prstGeom prst="rect">
            <a:avLst/>
          </a:prstGeom>
          <a:solidFill>
            <a:srgbClr val="DBDBDB"/>
          </a:solidFill>
        </p:spPr>
        <p:txBody>
          <a:bodyPr>
            <a:spAutoFit/>
          </a:bodyPr>
          <a:lstStyle/>
          <a:p>
            <a:pPr algn="ctr" fontAlgn="auto">
              <a:lnSpc>
                <a:spcPct val="75000"/>
              </a:lnSpc>
              <a:spcBef>
                <a:spcPts val="0"/>
              </a:spcBef>
              <a:spcAft>
                <a:spcPts val="0"/>
              </a:spcAft>
              <a:defRPr/>
            </a:pPr>
            <a:r>
              <a:rPr lang="ru-RU" sz="2800" b="1" dirty="0">
                <a:solidFill>
                  <a:srgbClr val="002060"/>
                </a:solidFill>
                <a:effectLst>
                  <a:outerShdw blurRad="38100" dist="38100" dir="2700000" algn="tl">
                    <a:srgbClr val="000000">
                      <a:alpha val="43137"/>
                    </a:srgbClr>
                  </a:outerShdw>
                </a:effectLst>
                <a:latin typeface="Century Gothic" pitchFamily="34" charset="0"/>
                <a:cs typeface="Arial" pitchFamily="34" charset="0"/>
              </a:rPr>
              <a:t>Прогностическое значение центрального ожирения и индекса массы тела </a:t>
            </a:r>
          </a:p>
          <a:p>
            <a:pPr algn="ctr" fontAlgn="auto">
              <a:lnSpc>
                <a:spcPct val="75000"/>
              </a:lnSpc>
              <a:spcBef>
                <a:spcPts val="0"/>
              </a:spcBef>
              <a:spcAft>
                <a:spcPts val="0"/>
              </a:spcAft>
              <a:defRPr/>
            </a:pPr>
            <a:r>
              <a:rPr lang="ru-RU" sz="2800" b="1" dirty="0">
                <a:solidFill>
                  <a:srgbClr val="FF0000"/>
                </a:solidFill>
                <a:effectLst>
                  <a:outerShdw blurRad="38100" dist="38100" dir="2700000" algn="tl">
                    <a:srgbClr val="000000">
                      <a:alpha val="43137"/>
                    </a:srgbClr>
                  </a:outerShdw>
                </a:effectLst>
                <a:latin typeface="Century Gothic" pitchFamily="34" charset="0"/>
                <a:cs typeface="Arial" pitchFamily="34" charset="0"/>
              </a:rPr>
              <a:t>для смертности от  КБС</a:t>
            </a:r>
          </a:p>
          <a:p>
            <a:pPr algn="ctr" fontAlgn="auto">
              <a:spcBef>
                <a:spcPts val="0"/>
              </a:spcBef>
              <a:spcAft>
                <a:spcPts val="0"/>
              </a:spcAft>
              <a:defRPr/>
            </a:pPr>
            <a:r>
              <a:rPr lang="ru-RU" sz="2000" b="1" dirty="0">
                <a:solidFill>
                  <a:srgbClr val="002060"/>
                </a:solidFill>
                <a:latin typeface="Century Gothic" pitchFamily="34" charset="0"/>
                <a:cs typeface="Arial" pitchFamily="34" charset="0"/>
              </a:rPr>
              <a:t>(систематический обзор, </a:t>
            </a:r>
            <a:r>
              <a:rPr lang="en-US" sz="2000" b="1" dirty="0">
                <a:solidFill>
                  <a:srgbClr val="002060"/>
                </a:solidFill>
                <a:latin typeface="Century Gothic" pitchFamily="34" charset="0"/>
                <a:cs typeface="Arial" pitchFamily="34" charset="0"/>
              </a:rPr>
              <a:t>n=15, 923 </a:t>
            </a:r>
            <a:r>
              <a:rPr lang="ru-RU" sz="2000" b="1" dirty="0">
                <a:solidFill>
                  <a:srgbClr val="002060"/>
                </a:solidFill>
                <a:latin typeface="Century Gothic" pitchFamily="34" charset="0"/>
                <a:cs typeface="Arial" pitchFamily="34" charset="0"/>
              </a:rPr>
              <a:t>чел.)</a:t>
            </a:r>
          </a:p>
        </p:txBody>
      </p:sp>
      <p:sp>
        <p:nvSpPr>
          <p:cNvPr id="47106" name="TextBox 4"/>
          <p:cNvSpPr txBox="1">
            <a:spLocks noChangeArrowheads="1"/>
          </p:cNvSpPr>
          <p:nvPr/>
        </p:nvSpPr>
        <p:spPr bwMode="auto">
          <a:xfrm>
            <a:off x="1474788" y="6521450"/>
            <a:ext cx="7669212" cy="336550"/>
          </a:xfrm>
          <a:prstGeom prst="rect">
            <a:avLst/>
          </a:prstGeom>
          <a:noFill/>
          <a:ln w="9525">
            <a:noFill/>
            <a:miter lim="800000"/>
            <a:headEnd/>
            <a:tailEnd/>
          </a:ln>
        </p:spPr>
        <p:txBody>
          <a:bodyPr wrap="none">
            <a:spAutoFit/>
          </a:bodyPr>
          <a:lstStyle/>
          <a:p>
            <a:r>
              <a:rPr lang="en-US" sz="1600" i="1">
                <a:latin typeface="Calibri" pitchFamily="34" charset="0"/>
              </a:rPr>
              <a:t>Thais Coutinho et al. Journal of American College  of Cardiology 2011; 57: 1877-86</a:t>
            </a:r>
            <a:endParaRPr lang="ru-RU" sz="1600" i="1">
              <a:latin typeface="Calibri" pitchFamily="34" charset="0"/>
            </a:endParaRPr>
          </a:p>
        </p:txBody>
      </p:sp>
      <p:sp>
        <p:nvSpPr>
          <p:cNvPr id="47107" name="TextBox 50"/>
          <p:cNvSpPr txBox="1">
            <a:spLocks noChangeArrowheads="1"/>
          </p:cNvSpPr>
          <p:nvPr/>
        </p:nvSpPr>
        <p:spPr bwMode="auto">
          <a:xfrm>
            <a:off x="1785938" y="5000625"/>
            <a:ext cx="1143000" cy="369888"/>
          </a:xfrm>
          <a:prstGeom prst="rect">
            <a:avLst/>
          </a:prstGeom>
          <a:noFill/>
          <a:ln w="9525">
            <a:noFill/>
            <a:miter lim="800000"/>
            <a:headEnd/>
            <a:tailEnd/>
          </a:ln>
        </p:spPr>
        <p:txBody>
          <a:bodyPr>
            <a:spAutoFit/>
          </a:bodyPr>
          <a:lstStyle/>
          <a:p>
            <a:r>
              <a:rPr lang="ru-RU">
                <a:latin typeface="Arial Narrow" pitchFamily="34" charset="0"/>
              </a:rPr>
              <a:t>   1,0</a:t>
            </a:r>
          </a:p>
        </p:txBody>
      </p:sp>
      <p:sp>
        <p:nvSpPr>
          <p:cNvPr id="77" name="Прямоугольник 76"/>
          <p:cNvSpPr/>
          <p:nvPr/>
        </p:nvSpPr>
        <p:spPr>
          <a:xfrm>
            <a:off x="0" y="3857625"/>
            <a:ext cx="9144000" cy="714375"/>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6" name="Прямоугольник 75"/>
          <p:cNvSpPr/>
          <p:nvPr/>
        </p:nvSpPr>
        <p:spPr>
          <a:xfrm>
            <a:off x="0" y="3143250"/>
            <a:ext cx="9144000" cy="714375"/>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1" name="Прямая соединительная линия 10"/>
          <p:cNvCxnSpPr/>
          <p:nvPr/>
        </p:nvCxnSpPr>
        <p:spPr>
          <a:xfrm>
            <a:off x="1295400" y="4929188"/>
            <a:ext cx="3022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4967288" y="4929188"/>
            <a:ext cx="309403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730251" y="3571875"/>
            <a:ext cx="30019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rot="5400000">
            <a:off x="5553869" y="3571082"/>
            <a:ext cx="30003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2087563" y="2571750"/>
            <a:ext cx="287337" cy="2857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22" name="Овал 21"/>
          <p:cNvSpPr/>
          <p:nvPr/>
        </p:nvSpPr>
        <p:spPr>
          <a:xfrm>
            <a:off x="6910388" y="2571750"/>
            <a:ext cx="287337" cy="285750"/>
          </a:xfrm>
          <a:prstGeom prst="ellipse">
            <a:avLst/>
          </a:prstGeom>
          <a:solidFill>
            <a:srgbClr val="00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FF00"/>
              </a:solidFill>
            </a:endParaRPr>
          </a:p>
        </p:txBody>
      </p:sp>
      <p:sp>
        <p:nvSpPr>
          <p:cNvPr id="23" name="Овал 22"/>
          <p:cNvSpPr/>
          <p:nvPr/>
        </p:nvSpPr>
        <p:spPr>
          <a:xfrm>
            <a:off x="6478588" y="3357563"/>
            <a:ext cx="287337" cy="285750"/>
          </a:xfrm>
          <a:prstGeom prst="ellipse">
            <a:avLst/>
          </a:prstGeom>
          <a:solidFill>
            <a:srgbClr val="00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FF00"/>
              </a:solidFill>
            </a:endParaRPr>
          </a:p>
        </p:txBody>
      </p:sp>
      <p:sp>
        <p:nvSpPr>
          <p:cNvPr id="24" name="Овал 23"/>
          <p:cNvSpPr/>
          <p:nvPr/>
        </p:nvSpPr>
        <p:spPr>
          <a:xfrm>
            <a:off x="6189663" y="4071938"/>
            <a:ext cx="288925" cy="285750"/>
          </a:xfrm>
          <a:prstGeom prst="ellipse">
            <a:avLst/>
          </a:prstGeom>
          <a:solidFill>
            <a:srgbClr val="00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FF00"/>
              </a:solidFill>
            </a:endParaRPr>
          </a:p>
        </p:txBody>
      </p:sp>
      <p:cxnSp>
        <p:nvCxnSpPr>
          <p:cNvPr id="26" name="Прямая соединительная линия 25"/>
          <p:cNvCxnSpPr/>
          <p:nvPr/>
        </p:nvCxnSpPr>
        <p:spPr>
          <a:xfrm rot="5400000">
            <a:off x="3167856" y="4999832"/>
            <a:ext cx="142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5400000">
            <a:off x="4245769" y="5001419"/>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5400000">
            <a:off x="5903119" y="5001419"/>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rot="5400000">
            <a:off x="4896644" y="5001419"/>
            <a:ext cx="1428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47122" name="TextBox 42"/>
          <p:cNvSpPr txBox="1">
            <a:spLocks noChangeArrowheads="1"/>
          </p:cNvSpPr>
          <p:nvPr/>
        </p:nvSpPr>
        <p:spPr bwMode="auto">
          <a:xfrm>
            <a:off x="6837363" y="5000625"/>
            <a:ext cx="509587" cy="369888"/>
          </a:xfrm>
          <a:prstGeom prst="rect">
            <a:avLst/>
          </a:prstGeom>
          <a:noFill/>
          <a:ln w="9525">
            <a:noFill/>
            <a:miter lim="800000"/>
            <a:headEnd/>
            <a:tailEnd/>
          </a:ln>
        </p:spPr>
        <p:txBody>
          <a:bodyPr wrap="none">
            <a:spAutoFit/>
          </a:bodyPr>
          <a:lstStyle/>
          <a:p>
            <a:r>
              <a:rPr lang="ru-RU">
                <a:latin typeface="Arial Narrow" pitchFamily="34" charset="0"/>
              </a:rPr>
              <a:t>1,0</a:t>
            </a:r>
          </a:p>
        </p:txBody>
      </p:sp>
      <p:sp>
        <p:nvSpPr>
          <p:cNvPr id="47123" name="TextBox 44"/>
          <p:cNvSpPr txBox="1">
            <a:spLocks noChangeArrowheads="1"/>
          </p:cNvSpPr>
          <p:nvPr/>
        </p:nvSpPr>
        <p:spPr bwMode="auto">
          <a:xfrm>
            <a:off x="5686425" y="5000625"/>
            <a:ext cx="574675" cy="369888"/>
          </a:xfrm>
          <a:prstGeom prst="rect">
            <a:avLst/>
          </a:prstGeom>
          <a:noFill/>
          <a:ln w="9525">
            <a:noFill/>
            <a:miter lim="800000"/>
            <a:headEnd/>
            <a:tailEnd/>
          </a:ln>
        </p:spPr>
        <p:txBody>
          <a:bodyPr wrap="none">
            <a:spAutoFit/>
          </a:bodyPr>
          <a:lstStyle/>
          <a:p>
            <a:r>
              <a:rPr lang="ru-RU">
                <a:latin typeface="Arial Narrow" pitchFamily="34" charset="0"/>
              </a:rPr>
              <a:t> 0,5</a:t>
            </a:r>
          </a:p>
        </p:txBody>
      </p:sp>
      <p:sp>
        <p:nvSpPr>
          <p:cNvPr id="47124" name="TextBox 45"/>
          <p:cNvSpPr txBox="1">
            <a:spLocks noChangeArrowheads="1"/>
          </p:cNvSpPr>
          <p:nvPr/>
        </p:nvSpPr>
        <p:spPr bwMode="auto">
          <a:xfrm>
            <a:off x="4678363" y="5000625"/>
            <a:ext cx="581025" cy="369888"/>
          </a:xfrm>
          <a:prstGeom prst="rect">
            <a:avLst/>
          </a:prstGeom>
          <a:noFill/>
          <a:ln w="9525">
            <a:noFill/>
            <a:miter lim="800000"/>
            <a:headEnd/>
            <a:tailEnd/>
          </a:ln>
        </p:spPr>
        <p:txBody>
          <a:bodyPr>
            <a:spAutoFit/>
          </a:bodyPr>
          <a:lstStyle/>
          <a:p>
            <a:r>
              <a:rPr lang="ru-RU">
                <a:latin typeface="Arial Narrow" pitchFamily="34" charset="0"/>
              </a:rPr>
              <a:t> 0,0</a:t>
            </a:r>
          </a:p>
        </p:txBody>
      </p:sp>
      <p:sp>
        <p:nvSpPr>
          <p:cNvPr id="47125" name="TextBox 48"/>
          <p:cNvSpPr txBox="1">
            <a:spLocks noChangeArrowheads="1"/>
          </p:cNvSpPr>
          <p:nvPr/>
        </p:nvSpPr>
        <p:spPr bwMode="auto">
          <a:xfrm>
            <a:off x="3959225" y="5000625"/>
            <a:ext cx="647700" cy="369888"/>
          </a:xfrm>
          <a:prstGeom prst="rect">
            <a:avLst/>
          </a:prstGeom>
          <a:noFill/>
          <a:ln w="9525">
            <a:noFill/>
            <a:miter lim="800000"/>
            <a:headEnd/>
            <a:tailEnd/>
          </a:ln>
        </p:spPr>
        <p:txBody>
          <a:bodyPr>
            <a:spAutoFit/>
          </a:bodyPr>
          <a:lstStyle/>
          <a:p>
            <a:r>
              <a:rPr lang="ru-RU">
                <a:latin typeface="Arial Narrow" pitchFamily="34" charset="0"/>
              </a:rPr>
              <a:t>  2,0</a:t>
            </a:r>
          </a:p>
        </p:txBody>
      </p:sp>
      <p:sp>
        <p:nvSpPr>
          <p:cNvPr id="47126" name="TextBox 49"/>
          <p:cNvSpPr txBox="1">
            <a:spLocks noChangeArrowheads="1"/>
          </p:cNvSpPr>
          <p:nvPr/>
        </p:nvSpPr>
        <p:spPr bwMode="auto">
          <a:xfrm>
            <a:off x="2951163" y="5000625"/>
            <a:ext cx="581025" cy="369888"/>
          </a:xfrm>
          <a:prstGeom prst="rect">
            <a:avLst/>
          </a:prstGeom>
          <a:noFill/>
          <a:ln w="9525">
            <a:noFill/>
            <a:miter lim="800000"/>
            <a:headEnd/>
            <a:tailEnd/>
          </a:ln>
        </p:spPr>
        <p:txBody>
          <a:bodyPr>
            <a:spAutoFit/>
          </a:bodyPr>
          <a:lstStyle/>
          <a:p>
            <a:r>
              <a:rPr lang="ru-RU">
                <a:latin typeface="Arial Narrow" pitchFamily="34" charset="0"/>
              </a:rPr>
              <a:t> 1,5</a:t>
            </a:r>
          </a:p>
        </p:txBody>
      </p:sp>
      <p:sp>
        <p:nvSpPr>
          <p:cNvPr id="47127" name="TextBox 52"/>
          <p:cNvSpPr txBox="1">
            <a:spLocks noChangeArrowheads="1"/>
          </p:cNvSpPr>
          <p:nvPr/>
        </p:nvSpPr>
        <p:spPr bwMode="auto">
          <a:xfrm>
            <a:off x="1042988" y="5013325"/>
            <a:ext cx="581025" cy="366713"/>
          </a:xfrm>
          <a:prstGeom prst="rect">
            <a:avLst/>
          </a:prstGeom>
          <a:noFill/>
          <a:ln w="9525">
            <a:noFill/>
            <a:miter lim="800000"/>
            <a:headEnd/>
            <a:tailEnd/>
          </a:ln>
        </p:spPr>
        <p:txBody>
          <a:bodyPr>
            <a:spAutoFit/>
          </a:bodyPr>
          <a:lstStyle/>
          <a:p>
            <a:r>
              <a:rPr lang="ru-RU">
                <a:latin typeface="Arial Narrow" pitchFamily="34" charset="0"/>
              </a:rPr>
              <a:t> 0,5</a:t>
            </a:r>
          </a:p>
        </p:txBody>
      </p:sp>
      <p:cxnSp>
        <p:nvCxnSpPr>
          <p:cNvPr id="55" name="Прямая соединительная линия 54"/>
          <p:cNvCxnSpPr/>
          <p:nvPr/>
        </p:nvCxnSpPr>
        <p:spPr>
          <a:xfrm rot="5400000">
            <a:off x="1223169" y="5001419"/>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rot="5400000">
            <a:off x="7990681" y="4999832"/>
            <a:ext cx="142875" cy="1588"/>
          </a:xfrm>
          <a:prstGeom prst="line">
            <a:avLst/>
          </a:prstGeom>
        </p:spPr>
        <p:style>
          <a:lnRef idx="1">
            <a:schemeClr val="accent1"/>
          </a:lnRef>
          <a:fillRef idx="0">
            <a:schemeClr val="accent1"/>
          </a:fillRef>
          <a:effectRef idx="0">
            <a:schemeClr val="accent1"/>
          </a:effectRef>
          <a:fontRef idx="minor">
            <a:schemeClr val="tx1"/>
          </a:fontRef>
        </p:style>
      </p:cxnSp>
      <p:sp>
        <p:nvSpPr>
          <p:cNvPr id="47130" name="TextBox 60"/>
          <p:cNvSpPr txBox="1">
            <a:spLocks noChangeArrowheads="1"/>
          </p:cNvSpPr>
          <p:nvPr/>
        </p:nvSpPr>
        <p:spPr bwMode="auto">
          <a:xfrm>
            <a:off x="7773988" y="5000625"/>
            <a:ext cx="574675" cy="369888"/>
          </a:xfrm>
          <a:prstGeom prst="rect">
            <a:avLst/>
          </a:prstGeom>
          <a:noFill/>
          <a:ln w="9525">
            <a:noFill/>
            <a:miter lim="800000"/>
            <a:headEnd/>
            <a:tailEnd/>
          </a:ln>
        </p:spPr>
        <p:txBody>
          <a:bodyPr wrap="none">
            <a:spAutoFit/>
          </a:bodyPr>
          <a:lstStyle/>
          <a:p>
            <a:r>
              <a:rPr lang="ru-RU">
                <a:latin typeface="Arial Narrow" pitchFamily="34" charset="0"/>
              </a:rPr>
              <a:t> 1,5</a:t>
            </a:r>
          </a:p>
        </p:txBody>
      </p:sp>
      <p:sp>
        <p:nvSpPr>
          <p:cNvPr id="47131" name="TextBox 61"/>
          <p:cNvSpPr txBox="1">
            <a:spLocks noChangeArrowheads="1"/>
          </p:cNvSpPr>
          <p:nvPr/>
        </p:nvSpPr>
        <p:spPr bwMode="auto">
          <a:xfrm>
            <a:off x="1800225" y="1643063"/>
            <a:ext cx="3067050" cy="369887"/>
          </a:xfrm>
          <a:prstGeom prst="rect">
            <a:avLst/>
          </a:prstGeom>
          <a:noFill/>
          <a:ln w="9525">
            <a:noFill/>
            <a:miter lim="800000"/>
            <a:headEnd/>
            <a:tailEnd/>
          </a:ln>
        </p:spPr>
        <p:txBody>
          <a:bodyPr wrap="none">
            <a:spAutoFit/>
          </a:bodyPr>
          <a:lstStyle/>
          <a:p>
            <a:r>
              <a:rPr lang="ru-RU" b="1" i="1">
                <a:solidFill>
                  <a:schemeClr val="tx2"/>
                </a:solidFill>
                <a:latin typeface="Arial Narrow" pitchFamily="34" charset="0"/>
              </a:rPr>
              <a:t> Центральное ожирение</a:t>
            </a:r>
          </a:p>
        </p:txBody>
      </p:sp>
      <p:sp>
        <p:nvSpPr>
          <p:cNvPr id="47132" name="TextBox 62"/>
          <p:cNvSpPr txBox="1">
            <a:spLocks noChangeArrowheads="1"/>
          </p:cNvSpPr>
          <p:nvPr/>
        </p:nvSpPr>
        <p:spPr bwMode="auto">
          <a:xfrm>
            <a:off x="4967288" y="1643063"/>
            <a:ext cx="2511425" cy="369887"/>
          </a:xfrm>
          <a:prstGeom prst="rect">
            <a:avLst/>
          </a:prstGeom>
          <a:noFill/>
          <a:ln w="9525">
            <a:noFill/>
            <a:miter lim="800000"/>
            <a:headEnd/>
            <a:tailEnd/>
          </a:ln>
        </p:spPr>
        <p:txBody>
          <a:bodyPr wrap="none">
            <a:spAutoFit/>
          </a:bodyPr>
          <a:lstStyle/>
          <a:p>
            <a:r>
              <a:rPr lang="ru-RU" b="1" i="1">
                <a:solidFill>
                  <a:schemeClr val="tx2"/>
                </a:solidFill>
                <a:latin typeface="Arial Narrow" pitchFamily="34" charset="0"/>
              </a:rPr>
              <a:t>Индекс массы тела</a:t>
            </a:r>
          </a:p>
        </p:txBody>
      </p:sp>
      <p:cxnSp>
        <p:nvCxnSpPr>
          <p:cNvPr id="66" name="Прямая соединительная линия 65"/>
          <p:cNvCxnSpPr/>
          <p:nvPr/>
        </p:nvCxnSpPr>
        <p:spPr>
          <a:xfrm>
            <a:off x="2735263" y="3500438"/>
            <a:ext cx="5762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a:off x="3454400" y="4214813"/>
            <a:ext cx="576263" cy="1587"/>
          </a:xfrm>
          <a:prstGeom prst="line">
            <a:avLst/>
          </a:prstGeom>
        </p:spPr>
        <p:style>
          <a:lnRef idx="1">
            <a:schemeClr val="accent1"/>
          </a:lnRef>
          <a:fillRef idx="0">
            <a:schemeClr val="accent1"/>
          </a:fillRef>
          <a:effectRef idx="0">
            <a:schemeClr val="accent1"/>
          </a:effectRef>
          <a:fontRef idx="minor">
            <a:schemeClr val="tx1"/>
          </a:fontRef>
        </p:style>
      </p:cxnSp>
      <p:sp>
        <p:nvSpPr>
          <p:cNvPr id="18" name="Овал 17"/>
          <p:cNvSpPr/>
          <p:nvPr/>
        </p:nvSpPr>
        <p:spPr>
          <a:xfrm>
            <a:off x="2879725" y="3357563"/>
            <a:ext cx="287338" cy="2857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
        <p:nvSpPr>
          <p:cNvPr id="19" name="Овал 18"/>
          <p:cNvSpPr/>
          <p:nvPr/>
        </p:nvSpPr>
        <p:spPr>
          <a:xfrm>
            <a:off x="3598863" y="4071938"/>
            <a:ext cx="287337" cy="2857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cxnSp>
        <p:nvCxnSpPr>
          <p:cNvPr id="69" name="Прямая соединительная линия 68"/>
          <p:cNvCxnSpPr/>
          <p:nvPr/>
        </p:nvCxnSpPr>
        <p:spPr>
          <a:xfrm>
            <a:off x="6334125" y="3500438"/>
            <a:ext cx="57626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6046788" y="4214813"/>
            <a:ext cx="5746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47139" name="TextBox 70"/>
          <p:cNvSpPr txBox="1">
            <a:spLocks noChangeArrowheads="1"/>
          </p:cNvSpPr>
          <p:nvPr/>
        </p:nvSpPr>
        <p:spPr bwMode="auto">
          <a:xfrm>
            <a:off x="214313" y="2000250"/>
            <a:ext cx="1296987" cy="276225"/>
          </a:xfrm>
          <a:prstGeom prst="rect">
            <a:avLst/>
          </a:prstGeom>
          <a:noFill/>
          <a:ln w="9525">
            <a:noFill/>
            <a:miter lim="800000"/>
            <a:headEnd/>
            <a:tailEnd/>
          </a:ln>
        </p:spPr>
        <p:txBody>
          <a:bodyPr>
            <a:spAutoFit/>
          </a:bodyPr>
          <a:lstStyle/>
          <a:p>
            <a:r>
              <a:rPr lang="ru-RU" sz="1200" b="1">
                <a:latin typeface="Arial Narrow" pitchFamily="34" charset="0"/>
              </a:rPr>
              <a:t>   Т Е Р Т И Л И</a:t>
            </a:r>
          </a:p>
        </p:txBody>
      </p:sp>
      <p:sp>
        <p:nvSpPr>
          <p:cNvPr id="47140" name="TextBox 72"/>
          <p:cNvSpPr txBox="1">
            <a:spLocks noChangeArrowheads="1"/>
          </p:cNvSpPr>
          <p:nvPr/>
        </p:nvSpPr>
        <p:spPr bwMode="auto">
          <a:xfrm>
            <a:off x="263525" y="2500313"/>
            <a:ext cx="758825" cy="369887"/>
          </a:xfrm>
          <a:prstGeom prst="rect">
            <a:avLst/>
          </a:prstGeom>
          <a:noFill/>
          <a:ln w="9525">
            <a:noFill/>
            <a:miter lim="800000"/>
            <a:headEnd/>
            <a:tailEnd/>
          </a:ln>
        </p:spPr>
        <p:txBody>
          <a:bodyPr>
            <a:spAutoFit/>
          </a:bodyPr>
          <a:lstStyle/>
          <a:p>
            <a:r>
              <a:rPr lang="ru-RU">
                <a:latin typeface="Arial Narrow" pitchFamily="34" charset="0"/>
              </a:rPr>
              <a:t>  1 –я </a:t>
            </a:r>
          </a:p>
        </p:txBody>
      </p:sp>
      <p:sp>
        <p:nvSpPr>
          <p:cNvPr id="47141" name="TextBox 73"/>
          <p:cNvSpPr txBox="1">
            <a:spLocks noChangeArrowheads="1"/>
          </p:cNvSpPr>
          <p:nvPr/>
        </p:nvSpPr>
        <p:spPr bwMode="auto">
          <a:xfrm>
            <a:off x="0" y="3286125"/>
            <a:ext cx="1150938" cy="366713"/>
          </a:xfrm>
          <a:prstGeom prst="rect">
            <a:avLst/>
          </a:prstGeom>
          <a:noFill/>
          <a:ln w="9525">
            <a:noFill/>
            <a:miter lim="800000"/>
            <a:headEnd/>
            <a:tailEnd/>
          </a:ln>
        </p:spPr>
        <p:txBody>
          <a:bodyPr>
            <a:spAutoFit/>
          </a:bodyPr>
          <a:lstStyle/>
          <a:p>
            <a:r>
              <a:rPr lang="ru-RU">
                <a:latin typeface="Arial Narrow" pitchFamily="34" charset="0"/>
              </a:rPr>
              <a:t>      </a:t>
            </a:r>
            <a:r>
              <a:rPr lang="ru-RU">
                <a:solidFill>
                  <a:schemeClr val="bg1"/>
                </a:solidFill>
                <a:latin typeface="Arial Narrow" pitchFamily="34" charset="0"/>
              </a:rPr>
              <a:t>2 –я </a:t>
            </a:r>
          </a:p>
        </p:txBody>
      </p:sp>
      <p:sp>
        <p:nvSpPr>
          <p:cNvPr id="47142" name="TextBox 74"/>
          <p:cNvSpPr txBox="1">
            <a:spLocks noChangeArrowheads="1"/>
          </p:cNvSpPr>
          <p:nvPr/>
        </p:nvSpPr>
        <p:spPr bwMode="auto">
          <a:xfrm>
            <a:off x="287338" y="4000500"/>
            <a:ext cx="771525" cy="366713"/>
          </a:xfrm>
          <a:prstGeom prst="rect">
            <a:avLst/>
          </a:prstGeom>
          <a:noFill/>
          <a:ln w="9525">
            <a:noFill/>
            <a:miter lim="800000"/>
            <a:headEnd/>
            <a:tailEnd/>
          </a:ln>
        </p:spPr>
        <p:txBody>
          <a:bodyPr>
            <a:spAutoFit/>
          </a:bodyPr>
          <a:lstStyle/>
          <a:p>
            <a:r>
              <a:rPr lang="ru-RU">
                <a:latin typeface="Arial Narrow" pitchFamily="34" charset="0"/>
              </a:rPr>
              <a:t> </a:t>
            </a:r>
            <a:r>
              <a:rPr lang="ru-RU">
                <a:solidFill>
                  <a:schemeClr val="bg1"/>
                </a:solidFill>
                <a:latin typeface="Arial Narrow" pitchFamily="34" charset="0"/>
              </a:rPr>
              <a:t>3 –я </a:t>
            </a:r>
          </a:p>
        </p:txBody>
      </p:sp>
      <p:sp>
        <p:nvSpPr>
          <p:cNvPr id="47143" name="TextBox 39"/>
          <p:cNvSpPr txBox="1">
            <a:spLocks noChangeArrowheads="1"/>
          </p:cNvSpPr>
          <p:nvPr/>
        </p:nvSpPr>
        <p:spPr bwMode="auto">
          <a:xfrm>
            <a:off x="0" y="5373688"/>
            <a:ext cx="6732588" cy="1187450"/>
          </a:xfrm>
          <a:prstGeom prst="rect">
            <a:avLst/>
          </a:prstGeom>
          <a:solidFill>
            <a:srgbClr val="000048"/>
          </a:solidFill>
          <a:ln w="9525">
            <a:noFill/>
            <a:miter lim="800000"/>
            <a:headEnd/>
            <a:tailEnd/>
          </a:ln>
        </p:spPr>
        <p:txBody>
          <a:bodyPr>
            <a:spAutoFit/>
          </a:bodyPr>
          <a:lstStyle/>
          <a:p>
            <a:r>
              <a:rPr lang="ru-RU" sz="1200" u="sng">
                <a:solidFill>
                  <a:schemeClr val="bg1"/>
                </a:solidFill>
                <a:latin typeface="Arial Narrow" pitchFamily="34" charset="0"/>
              </a:rPr>
              <a:t>1-я: ОТ: ≤   88 см (м), ≤ 83 см (ж); ОТ</a:t>
            </a:r>
            <a:r>
              <a:rPr lang="en-US" sz="1200" u="sng">
                <a:solidFill>
                  <a:schemeClr val="bg1"/>
                </a:solidFill>
                <a:latin typeface="Arial Narrow" pitchFamily="34" charset="0"/>
              </a:rPr>
              <a:t>/</a:t>
            </a:r>
            <a:r>
              <a:rPr lang="ru-RU" sz="1200" u="sng">
                <a:solidFill>
                  <a:schemeClr val="bg1"/>
                </a:solidFill>
                <a:latin typeface="Arial Narrow" pitchFamily="34" charset="0"/>
              </a:rPr>
              <a:t>ОБ: ≥0,90 (м), ≥0,85(ж).        ИМТ: ≤24,0 кг</a:t>
            </a:r>
            <a:r>
              <a:rPr lang="en-US" sz="1200" u="sng">
                <a:solidFill>
                  <a:schemeClr val="bg1"/>
                </a:solidFill>
                <a:latin typeface="Arial Narrow" pitchFamily="34" charset="0"/>
              </a:rPr>
              <a:t>/</a:t>
            </a:r>
            <a:r>
              <a:rPr lang="ru-RU" sz="1200" u="sng">
                <a:solidFill>
                  <a:schemeClr val="bg1"/>
                </a:solidFill>
                <a:latin typeface="Arial Narrow" pitchFamily="34" charset="0"/>
              </a:rPr>
              <a:t>см</a:t>
            </a:r>
            <a:r>
              <a:rPr lang="en-US" sz="1200" u="sng" baseline="30000">
                <a:solidFill>
                  <a:schemeClr val="bg1"/>
                </a:solidFill>
                <a:latin typeface="Arial Narrow" pitchFamily="34" charset="0"/>
              </a:rPr>
              <a:t>2 </a:t>
            </a:r>
            <a:r>
              <a:rPr lang="en-US" sz="1200" u="sng">
                <a:solidFill>
                  <a:schemeClr val="bg1"/>
                </a:solidFill>
                <a:latin typeface="Arial Narrow" pitchFamily="34" charset="0"/>
              </a:rPr>
              <a:t> (</a:t>
            </a:r>
            <a:r>
              <a:rPr lang="ru-RU" sz="1200" u="sng">
                <a:solidFill>
                  <a:schemeClr val="bg1"/>
                </a:solidFill>
                <a:latin typeface="Arial Narrow" pitchFamily="34" charset="0"/>
              </a:rPr>
              <a:t>м</a:t>
            </a:r>
            <a:r>
              <a:rPr lang="en-US" sz="1200" u="sng">
                <a:solidFill>
                  <a:schemeClr val="bg1"/>
                </a:solidFill>
                <a:latin typeface="Arial Narrow" pitchFamily="34" charset="0"/>
              </a:rPr>
              <a:t>)</a:t>
            </a:r>
            <a:r>
              <a:rPr lang="ru-RU" sz="1200" u="sng">
                <a:solidFill>
                  <a:schemeClr val="bg1"/>
                </a:solidFill>
                <a:latin typeface="Arial Narrow" pitchFamily="34" charset="0"/>
              </a:rPr>
              <a:t>, ИМТ: ≤23,6 кг</a:t>
            </a:r>
            <a:r>
              <a:rPr lang="en-US" sz="1200" u="sng">
                <a:solidFill>
                  <a:schemeClr val="bg1"/>
                </a:solidFill>
                <a:latin typeface="Arial Narrow" pitchFamily="34" charset="0"/>
              </a:rPr>
              <a:t>/</a:t>
            </a:r>
            <a:r>
              <a:rPr lang="ru-RU" sz="1200" u="sng">
                <a:solidFill>
                  <a:schemeClr val="bg1"/>
                </a:solidFill>
                <a:latin typeface="Arial Narrow" pitchFamily="34" charset="0"/>
              </a:rPr>
              <a:t>см</a:t>
            </a:r>
            <a:r>
              <a:rPr lang="en-US" sz="1200" u="sng" baseline="30000">
                <a:solidFill>
                  <a:schemeClr val="bg1"/>
                </a:solidFill>
                <a:latin typeface="Arial Narrow" pitchFamily="34" charset="0"/>
              </a:rPr>
              <a:t>2 </a:t>
            </a:r>
            <a:r>
              <a:rPr lang="en-US" sz="1200" u="sng">
                <a:solidFill>
                  <a:schemeClr val="bg1"/>
                </a:solidFill>
                <a:latin typeface="Arial Narrow" pitchFamily="34" charset="0"/>
              </a:rPr>
              <a:t> (</a:t>
            </a:r>
            <a:r>
              <a:rPr lang="ru-RU" sz="1200" u="sng">
                <a:solidFill>
                  <a:schemeClr val="bg1"/>
                </a:solidFill>
                <a:latin typeface="Arial Narrow" pitchFamily="34" charset="0"/>
              </a:rPr>
              <a:t>ж</a:t>
            </a:r>
            <a:r>
              <a:rPr lang="en-US" sz="1200" u="sng">
                <a:solidFill>
                  <a:schemeClr val="bg1"/>
                </a:solidFill>
                <a:latin typeface="Arial Narrow" pitchFamily="34" charset="0"/>
              </a:rPr>
              <a:t>)</a:t>
            </a:r>
            <a:r>
              <a:rPr lang="ru-RU" sz="1200" u="sng">
                <a:solidFill>
                  <a:schemeClr val="bg1"/>
                </a:solidFill>
                <a:latin typeface="Arial Narrow" pitchFamily="34" charset="0"/>
              </a:rPr>
              <a:t> </a:t>
            </a:r>
          </a:p>
          <a:p>
            <a:r>
              <a:rPr lang="ru-RU" sz="1200">
                <a:solidFill>
                  <a:schemeClr val="bg1"/>
                </a:solidFill>
                <a:latin typeface="Arial Narrow" pitchFamily="34" charset="0"/>
              </a:rPr>
              <a:t>2-я: ОТ: ≥   89 см (м), ≥ 84 см (ж); ОТ</a:t>
            </a:r>
            <a:r>
              <a:rPr lang="en-US" sz="1200">
                <a:solidFill>
                  <a:schemeClr val="bg1"/>
                </a:solidFill>
                <a:latin typeface="Arial Narrow" pitchFamily="34" charset="0"/>
              </a:rPr>
              <a:t>/</a:t>
            </a:r>
            <a:r>
              <a:rPr lang="ru-RU" sz="1200">
                <a:solidFill>
                  <a:schemeClr val="bg1"/>
                </a:solidFill>
                <a:latin typeface="Arial Narrow" pitchFamily="34" charset="0"/>
              </a:rPr>
              <a:t>ОБ: ≥0,94 (м), ≥0,86(ж).        ИМТ: ≥24,1 кг</a:t>
            </a:r>
            <a:r>
              <a:rPr lang="en-US" sz="1200">
                <a:solidFill>
                  <a:schemeClr val="bg1"/>
                </a:solidFill>
                <a:latin typeface="Arial Narrow" pitchFamily="34" charset="0"/>
              </a:rPr>
              <a:t>/</a:t>
            </a:r>
            <a:r>
              <a:rPr lang="ru-RU" sz="1200">
                <a:solidFill>
                  <a:schemeClr val="bg1"/>
                </a:solidFill>
                <a:latin typeface="Arial Narrow" pitchFamily="34" charset="0"/>
              </a:rPr>
              <a:t>см</a:t>
            </a:r>
            <a:r>
              <a:rPr lang="en-US" sz="1200" baseline="30000">
                <a:solidFill>
                  <a:schemeClr val="bg1"/>
                </a:solidFill>
                <a:latin typeface="Arial Narrow" pitchFamily="34" charset="0"/>
              </a:rPr>
              <a:t>2 </a:t>
            </a:r>
            <a:r>
              <a:rPr lang="en-US" sz="1200">
                <a:solidFill>
                  <a:schemeClr val="bg1"/>
                </a:solidFill>
                <a:latin typeface="Arial Narrow" pitchFamily="34" charset="0"/>
              </a:rPr>
              <a:t> (</a:t>
            </a:r>
            <a:r>
              <a:rPr lang="ru-RU" sz="1200">
                <a:solidFill>
                  <a:schemeClr val="bg1"/>
                </a:solidFill>
                <a:latin typeface="Arial Narrow" pitchFamily="34" charset="0"/>
              </a:rPr>
              <a:t>м</a:t>
            </a:r>
            <a:r>
              <a:rPr lang="en-US" sz="1200">
                <a:solidFill>
                  <a:schemeClr val="bg1"/>
                </a:solidFill>
                <a:latin typeface="Arial Narrow" pitchFamily="34" charset="0"/>
              </a:rPr>
              <a:t>)</a:t>
            </a:r>
            <a:r>
              <a:rPr lang="ru-RU" sz="1200">
                <a:solidFill>
                  <a:schemeClr val="bg1"/>
                </a:solidFill>
                <a:latin typeface="Arial Narrow" pitchFamily="34" charset="0"/>
              </a:rPr>
              <a:t>, ИМТ: ≥23,7 кг</a:t>
            </a:r>
            <a:r>
              <a:rPr lang="en-US" sz="1200">
                <a:solidFill>
                  <a:schemeClr val="bg1"/>
                </a:solidFill>
                <a:latin typeface="Arial Narrow" pitchFamily="34" charset="0"/>
              </a:rPr>
              <a:t>/</a:t>
            </a:r>
            <a:r>
              <a:rPr lang="ru-RU" sz="1200">
                <a:solidFill>
                  <a:schemeClr val="bg1"/>
                </a:solidFill>
                <a:latin typeface="Arial Narrow" pitchFamily="34" charset="0"/>
              </a:rPr>
              <a:t>см</a:t>
            </a:r>
            <a:r>
              <a:rPr lang="en-US" sz="1200" baseline="30000">
                <a:solidFill>
                  <a:schemeClr val="bg1"/>
                </a:solidFill>
                <a:latin typeface="Arial Narrow" pitchFamily="34" charset="0"/>
              </a:rPr>
              <a:t>2 </a:t>
            </a:r>
            <a:r>
              <a:rPr lang="en-US" sz="1200">
                <a:solidFill>
                  <a:schemeClr val="bg1"/>
                </a:solidFill>
                <a:latin typeface="Arial Narrow" pitchFamily="34" charset="0"/>
              </a:rPr>
              <a:t> (</a:t>
            </a:r>
            <a:r>
              <a:rPr lang="ru-RU" sz="1200">
                <a:solidFill>
                  <a:schemeClr val="bg1"/>
                </a:solidFill>
                <a:latin typeface="Arial Narrow" pitchFamily="34" charset="0"/>
              </a:rPr>
              <a:t>ж</a:t>
            </a:r>
            <a:r>
              <a:rPr lang="en-US" sz="1200">
                <a:solidFill>
                  <a:schemeClr val="bg1"/>
                </a:solidFill>
                <a:latin typeface="Arial Narrow" pitchFamily="34" charset="0"/>
              </a:rPr>
              <a:t>)</a:t>
            </a:r>
            <a:r>
              <a:rPr lang="ru-RU" sz="1200">
                <a:solidFill>
                  <a:schemeClr val="bg1"/>
                </a:solidFill>
                <a:latin typeface="Arial Narrow" pitchFamily="34" charset="0"/>
              </a:rPr>
              <a:t> </a:t>
            </a:r>
            <a:endParaRPr lang="ru-RU" sz="1200" baseline="30000">
              <a:solidFill>
                <a:schemeClr val="bg1"/>
              </a:solidFill>
              <a:latin typeface="Arial Narrow" pitchFamily="34" charset="0"/>
            </a:endParaRPr>
          </a:p>
          <a:p>
            <a:r>
              <a:rPr lang="ru-RU" sz="1200">
                <a:solidFill>
                  <a:schemeClr val="bg1"/>
                </a:solidFill>
                <a:latin typeface="Arial Narrow" pitchFamily="34" charset="0"/>
              </a:rPr>
              <a:t>3-я: ОТ: ≥   99 см (м), ≥ 96 см (ж); ОТ</a:t>
            </a:r>
            <a:r>
              <a:rPr lang="en-US" sz="1200">
                <a:solidFill>
                  <a:schemeClr val="bg1"/>
                </a:solidFill>
                <a:latin typeface="Arial Narrow" pitchFamily="34" charset="0"/>
              </a:rPr>
              <a:t>/</a:t>
            </a:r>
            <a:r>
              <a:rPr lang="ru-RU" sz="1200">
                <a:solidFill>
                  <a:schemeClr val="bg1"/>
                </a:solidFill>
                <a:latin typeface="Arial Narrow" pitchFamily="34" charset="0"/>
              </a:rPr>
              <a:t>ОБ: ≥ 0,98 (м), ≥0,93(ж).       ИМТ: ≥27,1 кг</a:t>
            </a:r>
            <a:r>
              <a:rPr lang="en-US" sz="1200">
                <a:solidFill>
                  <a:schemeClr val="bg1"/>
                </a:solidFill>
                <a:latin typeface="Arial Narrow" pitchFamily="34" charset="0"/>
              </a:rPr>
              <a:t>/</a:t>
            </a:r>
            <a:r>
              <a:rPr lang="ru-RU" sz="1200">
                <a:solidFill>
                  <a:schemeClr val="bg1"/>
                </a:solidFill>
                <a:latin typeface="Arial Narrow" pitchFamily="34" charset="0"/>
              </a:rPr>
              <a:t>см</a:t>
            </a:r>
            <a:r>
              <a:rPr lang="en-US" sz="1200" baseline="30000">
                <a:solidFill>
                  <a:schemeClr val="bg1"/>
                </a:solidFill>
                <a:latin typeface="Arial Narrow" pitchFamily="34" charset="0"/>
              </a:rPr>
              <a:t>2 </a:t>
            </a:r>
            <a:r>
              <a:rPr lang="en-US" sz="1200">
                <a:solidFill>
                  <a:schemeClr val="bg1"/>
                </a:solidFill>
                <a:latin typeface="Arial Narrow" pitchFamily="34" charset="0"/>
              </a:rPr>
              <a:t> (</a:t>
            </a:r>
            <a:r>
              <a:rPr lang="ru-RU" sz="1200">
                <a:solidFill>
                  <a:schemeClr val="bg1"/>
                </a:solidFill>
                <a:latin typeface="Arial Narrow" pitchFamily="34" charset="0"/>
              </a:rPr>
              <a:t>м</a:t>
            </a:r>
            <a:r>
              <a:rPr lang="en-US" sz="1200">
                <a:solidFill>
                  <a:schemeClr val="bg1"/>
                </a:solidFill>
                <a:latin typeface="Arial Narrow" pitchFamily="34" charset="0"/>
              </a:rPr>
              <a:t>)</a:t>
            </a:r>
            <a:r>
              <a:rPr lang="ru-RU" sz="1200">
                <a:solidFill>
                  <a:schemeClr val="bg1"/>
                </a:solidFill>
                <a:latin typeface="Arial Narrow" pitchFamily="34" charset="0"/>
              </a:rPr>
              <a:t>, ИМТ: ≥27,9 кг</a:t>
            </a:r>
            <a:r>
              <a:rPr lang="en-US" sz="1200">
                <a:solidFill>
                  <a:schemeClr val="bg1"/>
                </a:solidFill>
                <a:latin typeface="Arial Narrow" pitchFamily="34" charset="0"/>
              </a:rPr>
              <a:t>/</a:t>
            </a:r>
            <a:r>
              <a:rPr lang="ru-RU" sz="1200">
                <a:solidFill>
                  <a:schemeClr val="bg1"/>
                </a:solidFill>
                <a:latin typeface="Arial Narrow" pitchFamily="34" charset="0"/>
              </a:rPr>
              <a:t>см</a:t>
            </a:r>
            <a:r>
              <a:rPr lang="en-US" sz="1200" baseline="30000">
                <a:solidFill>
                  <a:schemeClr val="bg1"/>
                </a:solidFill>
                <a:latin typeface="Arial Narrow" pitchFamily="34" charset="0"/>
              </a:rPr>
              <a:t>2 </a:t>
            </a:r>
            <a:r>
              <a:rPr lang="en-US" sz="1200">
                <a:solidFill>
                  <a:schemeClr val="bg1"/>
                </a:solidFill>
                <a:latin typeface="Arial Narrow" pitchFamily="34" charset="0"/>
              </a:rPr>
              <a:t> (</a:t>
            </a:r>
            <a:r>
              <a:rPr lang="ru-RU" sz="1200">
                <a:solidFill>
                  <a:schemeClr val="bg1"/>
                </a:solidFill>
                <a:latin typeface="Arial Narrow" pitchFamily="34" charset="0"/>
              </a:rPr>
              <a:t>ж</a:t>
            </a:r>
            <a:r>
              <a:rPr lang="en-US" sz="1200">
                <a:solidFill>
                  <a:schemeClr val="bg1"/>
                </a:solidFill>
                <a:latin typeface="Arial Narrow" pitchFamily="34" charset="0"/>
              </a:rPr>
              <a:t>)</a:t>
            </a:r>
            <a:endParaRPr lang="ru-RU">
              <a:latin typeface="Arial Narrow" pitchFamily="34" charset="0"/>
            </a:endParaRPr>
          </a:p>
        </p:txBody>
      </p:sp>
      <p:sp>
        <p:nvSpPr>
          <p:cNvPr id="43" name="TextBox 42"/>
          <p:cNvSpPr txBox="1"/>
          <p:nvPr/>
        </p:nvSpPr>
        <p:spPr>
          <a:xfrm>
            <a:off x="2714625" y="2000250"/>
            <a:ext cx="1109663" cy="369888"/>
          </a:xfrm>
          <a:prstGeom prst="rect">
            <a:avLst/>
          </a:prstGeom>
          <a:noFill/>
        </p:spPr>
        <p:txBody>
          <a:bodyPr wrap="none">
            <a:spAutoFit/>
          </a:bodyPr>
          <a:lstStyle/>
          <a:p>
            <a:pPr>
              <a:defRPr/>
            </a:pPr>
            <a:r>
              <a:rPr lang="ru-RU" b="1" dirty="0">
                <a:effectLst>
                  <a:outerShdw blurRad="38100" dist="38100" dir="2700000" algn="tl">
                    <a:srgbClr val="000000">
                      <a:alpha val="43137"/>
                    </a:srgbClr>
                  </a:outerShdw>
                </a:effectLst>
                <a:latin typeface="Arial Narrow" pitchFamily="34" charset="0"/>
                <a:cs typeface="Arial" pitchFamily="34" charset="0"/>
              </a:rPr>
              <a:t> ОШ= 1,70</a:t>
            </a:r>
          </a:p>
        </p:txBody>
      </p:sp>
      <p:sp>
        <p:nvSpPr>
          <p:cNvPr id="44" name="TextBox 43"/>
          <p:cNvSpPr txBox="1"/>
          <p:nvPr/>
        </p:nvSpPr>
        <p:spPr>
          <a:xfrm>
            <a:off x="5572125" y="2000250"/>
            <a:ext cx="1057275" cy="369888"/>
          </a:xfrm>
          <a:prstGeom prst="rect">
            <a:avLst/>
          </a:prstGeom>
          <a:noFill/>
        </p:spPr>
        <p:txBody>
          <a:bodyPr wrap="none">
            <a:spAutoFit/>
          </a:bodyPr>
          <a:lstStyle/>
          <a:p>
            <a:pPr>
              <a:defRPr/>
            </a:pPr>
            <a:r>
              <a:rPr lang="ru-RU" b="1" dirty="0">
                <a:effectLst>
                  <a:outerShdw blurRad="38100" dist="38100" dir="2700000" algn="tl">
                    <a:srgbClr val="000000">
                      <a:alpha val="43137"/>
                    </a:srgbClr>
                  </a:outerShdw>
                </a:effectLst>
                <a:latin typeface="Arial Narrow" pitchFamily="34" charset="0"/>
                <a:cs typeface="Arial" pitchFamily="34" charset="0"/>
              </a:rPr>
              <a:t>ОШ= 0,64</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1143000" y="1412875"/>
            <a:ext cx="7748588" cy="4929188"/>
          </a:xfrm>
          <a:prstGeom prst="rect">
            <a:avLst/>
          </a:prstGeom>
          <a:noFill/>
          <a:ln w="3175">
            <a:noFill/>
            <a:miter lim="800000"/>
            <a:headEnd/>
            <a:tailEnd/>
          </a:ln>
          <a:effectLst>
            <a:outerShdw dist="107763" dir="2700000" algn="ctr" rotWithShape="0">
              <a:srgbClr val="FF7C80"/>
            </a:outerShdw>
          </a:effectLst>
        </p:spPr>
        <p:txBody>
          <a:bodyPr>
            <a:spAutoFit/>
          </a:bodyPr>
          <a:lstStyle/>
          <a:p>
            <a:pPr algn="just" eaLnBrk="0" hangingPunct="0">
              <a:lnSpc>
                <a:spcPct val="80000"/>
              </a:lnSpc>
              <a:defRPr/>
            </a:pPr>
            <a:r>
              <a:rPr lang="ru-RU" sz="3600" b="1" i="1">
                <a:solidFill>
                  <a:srgbClr val="A107B1"/>
                </a:solidFill>
                <a:latin typeface="Times New Roman" pitchFamily="18" charset="0"/>
              </a:rPr>
              <a:t>Особенностью для России является то, что на фоне высоких уровней традиционных факторов риска (курение, злоупотребление алкоголем, артериальная гипертония и другие), значительное влияние на здоровье населения оказывают психо-социальные факторы</a:t>
            </a:r>
          </a:p>
          <a:p>
            <a:pPr algn="just" eaLnBrk="0" hangingPunct="0">
              <a:lnSpc>
                <a:spcPct val="80000"/>
              </a:lnSpc>
              <a:defRPr/>
            </a:pPr>
            <a:endParaRPr lang="ru-RU" sz="3600" b="1" i="1">
              <a:solidFill>
                <a:srgbClr val="A107B1"/>
              </a:solidFill>
              <a:effectLst>
                <a:outerShdw blurRad="38100" dist="38100" dir="2700000" algn="tl">
                  <a:srgbClr val="C0C0C0"/>
                </a:outerShdw>
              </a:effectLst>
              <a:latin typeface="Century Gothic" pitchFamily="34" charset="0"/>
            </a:endParaRPr>
          </a:p>
          <a:p>
            <a:pPr algn="just" eaLnBrk="0" hangingPunct="0">
              <a:lnSpc>
                <a:spcPct val="80000"/>
              </a:lnSpc>
              <a:defRPr/>
            </a:pPr>
            <a:endParaRPr lang="ru-RU" sz="3600" b="1" i="1">
              <a:solidFill>
                <a:srgbClr val="A107B1"/>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23813" y="-315913"/>
            <a:ext cx="8739187" cy="7029451"/>
          </a:xfrm>
          <a:prstGeom prst="rect">
            <a:avLst/>
          </a:prstGeom>
          <a:noFill/>
          <a:ln w="76200" cmpd="tri">
            <a:noFill/>
            <a:miter lim="800000"/>
            <a:headEnd/>
            <a:tailEnd/>
          </a:ln>
          <a:effectLst/>
        </p:spPr>
        <p:txBody>
          <a:bodyPr wrap="none" anchor="ctr"/>
          <a:lstStyle/>
          <a:p>
            <a:pPr algn="ctr" eaLnBrk="0" hangingPunct="0">
              <a:defRPr/>
            </a:pPr>
            <a:endParaRPr lang="ru-RU" sz="2400" b="1">
              <a:solidFill>
                <a:srgbClr val="000066"/>
              </a:solidFill>
              <a:effectLst>
                <a:outerShdw blurRad="38100" dist="38100" dir="2700000" algn="tl">
                  <a:srgbClr val="000000"/>
                </a:outerShdw>
              </a:effectLst>
              <a:latin typeface="Times New Roman" pitchFamily="18" charset="0"/>
              <a:cs typeface="+mn-cs"/>
            </a:endParaRPr>
          </a:p>
        </p:txBody>
      </p:sp>
      <p:sp>
        <p:nvSpPr>
          <p:cNvPr id="124931" name="Text Box 3"/>
          <p:cNvSpPr txBox="1">
            <a:spLocks noChangeArrowheads="1"/>
          </p:cNvSpPr>
          <p:nvPr/>
        </p:nvSpPr>
        <p:spPr bwMode="auto">
          <a:xfrm>
            <a:off x="357188" y="0"/>
            <a:ext cx="8786812" cy="1190625"/>
          </a:xfrm>
          <a:prstGeom prst="rect">
            <a:avLst/>
          </a:prstGeom>
          <a:noFill/>
          <a:ln w="9525">
            <a:noFill/>
            <a:miter lim="800000"/>
            <a:headEnd/>
            <a:tailEnd/>
          </a:ln>
          <a:effectLst/>
        </p:spPr>
        <p:txBody>
          <a:bodyPr>
            <a:spAutoFit/>
          </a:bodyPr>
          <a:lstStyle/>
          <a:p>
            <a:pPr algn="ctr" eaLnBrk="0" hangingPunct="0">
              <a:defRPr/>
            </a:pPr>
            <a:r>
              <a:rPr lang="en-US" sz="3600" b="1">
                <a:solidFill>
                  <a:srgbClr val="FFFF00"/>
                </a:solidFill>
                <a:effectLst>
                  <a:outerShdw blurRad="38100" dist="38100" dir="2700000" algn="tl">
                    <a:srgbClr val="C0C0C0"/>
                  </a:outerShdw>
                </a:effectLst>
                <a:latin typeface="Book Antiqua" pitchFamily="18" charset="0"/>
              </a:rPr>
              <a:t>         </a:t>
            </a:r>
            <a:r>
              <a:rPr lang="ru-RU" sz="3600" b="1">
                <a:solidFill>
                  <a:srgbClr val="A107B1"/>
                </a:solidFill>
                <a:effectLst>
                  <a:outerShdw blurRad="38100" dist="38100" dir="2700000" algn="tl">
                    <a:srgbClr val="C0C0C0"/>
                  </a:outerShdw>
                </a:effectLst>
                <a:latin typeface="Book Antiqua" pitchFamily="18" charset="0"/>
              </a:rPr>
              <a:t>Распространенность депрессии </a:t>
            </a:r>
          </a:p>
          <a:p>
            <a:pPr algn="ctr" eaLnBrk="0" hangingPunct="0">
              <a:defRPr/>
            </a:pPr>
            <a:r>
              <a:rPr lang="ru-RU" sz="3600" b="1">
                <a:solidFill>
                  <a:srgbClr val="A107B1"/>
                </a:solidFill>
                <a:effectLst>
                  <a:outerShdw blurRad="38100" dist="38100" dir="2700000" algn="tl">
                    <a:srgbClr val="C0C0C0"/>
                  </a:outerShdw>
                </a:effectLst>
                <a:latin typeface="Book Antiqua" pitchFamily="18" charset="0"/>
              </a:rPr>
              <a:t>        в практике врачей </a:t>
            </a:r>
            <a:r>
              <a:rPr lang="ru-RU" sz="2800" b="1">
                <a:solidFill>
                  <a:srgbClr val="A107B1"/>
                </a:solidFill>
                <a:effectLst>
                  <a:outerShdw blurRad="38100" dist="38100" dir="2700000" algn="tl">
                    <a:srgbClr val="C0C0C0"/>
                  </a:outerShdw>
                </a:effectLst>
                <a:latin typeface="Book Antiqua" pitchFamily="18" charset="0"/>
              </a:rPr>
              <a:t>(КОМПАС)</a:t>
            </a:r>
          </a:p>
        </p:txBody>
      </p:sp>
      <p:sp>
        <p:nvSpPr>
          <p:cNvPr id="49155" name="Freeform 4"/>
          <p:cNvSpPr>
            <a:spLocks/>
          </p:cNvSpPr>
          <p:nvPr/>
        </p:nvSpPr>
        <p:spPr bwMode="auto">
          <a:xfrm>
            <a:off x="1006475" y="5229225"/>
            <a:ext cx="7016750" cy="415925"/>
          </a:xfrm>
          <a:custGeom>
            <a:avLst/>
            <a:gdLst>
              <a:gd name="T0" fmla="*/ 0 w 4008"/>
              <a:gd name="T1" fmla="*/ 2147483647 h 216"/>
              <a:gd name="T2" fmla="*/ 2147483647 w 4008"/>
              <a:gd name="T3" fmla="*/ 0 h 216"/>
              <a:gd name="T4" fmla="*/ 2147483647 w 4008"/>
              <a:gd name="T5" fmla="*/ 0 h 216"/>
              <a:gd name="T6" fmla="*/ 2147483647 w 4008"/>
              <a:gd name="T7" fmla="*/ 2147483647 h 216"/>
              <a:gd name="T8" fmla="*/ 0 w 4008"/>
              <a:gd name="T9" fmla="*/ 2147483647 h 216"/>
              <a:gd name="T10" fmla="*/ 0 60000 65536"/>
              <a:gd name="T11" fmla="*/ 0 60000 65536"/>
              <a:gd name="T12" fmla="*/ 0 60000 65536"/>
              <a:gd name="T13" fmla="*/ 0 60000 65536"/>
              <a:gd name="T14" fmla="*/ 0 60000 65536"/>
              <a:gd name="T15" fmla="*/ 0 w 4008"/>
              <a:gd name="T16" fmla="*/ 0 h 216"/>
              <a:gd name="T17" fmla="*/ 4008 w 4008"/>
              <a:gd name="T18" fmla="*/ 216 h 216"/>
            </a:gdLst>
            <a:ahLst/>
            <a:cxnLst>
              <a:cxn ang="T10">
                <a:pos x="T0" y="T1"/>
              </a:cxn>
              <a:cxn ang="T11">
                <a:pos x="T2" y="T3"/>
              </a:cxn>
              <a:cxn ang="T12">
                <a:pos x="T4" y="T5"/>
              </a:cxn>
              <a:cxn ang="T13">
                <a:pos x="T6" y="T7"/>
              </a:cxn>
              <a:cxn ang="T14">
                <a:pos x="T8" y="T9"/>
              </a:cxn>
            </a:cxnLst>
            <a:rect l="T15" t="T16" r="T17" b="T18"/>
            <a:pathLst>
              <a:path w="4008" h="216">
                <a:moveTo>
                  <a:pt x="0" y="216"/>
                </a:moveTo>
                <a:lnTo>
                  <a:pt x="408" y="0"/>
                </a:lnTo>
                <a:lnTo>
                  <a:pt x="4008" y="0"/>
                </a:lnTo>
                <a:lnTo>
                  <a:pt x="3600" y="216"/>
                </a:lnTo>
                <a:lnTo>
                  <a:pt x="0" y="216"/>
                </a:lnTo>
                <a:close/>
              </a:path>
            </a:pathLst>
          </a:custGeom>
          <a:gradFill rotWithShape="1">
            <a:gsLst>
              <a:gs pos="0">
                <a:srgbClr val="000074"/>
              </a:gs>
              <a:gs pos="100000">
                <a:srgbClr val="000036"/>
              </a:gs>
            </a:gsLst>
            <a:lin ang="5400000" scaled="1"/>
          </a:gradFill>
          <a:ln w="9525">
            <a:solidFill>
              <a:schemeClr val="bg1"/>
            </a:solidFill>
            <a:round/>
            <a:headEnd/>
            <a:tailEnd/>
          </a:ln>
        </p:spPr>
        <p:txBody>
          <a:bodyPr/>
          <a:lstStyle/>
          <a:p>
            <a:endParaRPr lang="ru-RU"/>
          </a:p>
        </p:txBody>
      </p:sp>
      <p:sp>
        <p:nvSpPr>
          <p:cNvPr id="49156" name="Freeform 5"/>
          <p:cNvSpPr>
            <a:spLocks/>
          </p:cNvSpPr>
          <p:nvPr/>
        </p:nvSpPr>
        <p:spPr bwMode="auto">
          <a:xfrm>
            <a:off x="1012825" y="1927225"/>
            <a:ext cx="714375" cy="3717925"/>
          </a:xfrm>
          <a:custGeom>
            <a:avLst/>
            <a:gdLst>
              <a:gd name="T0" fmla="*/ 0 w 408"/>
              <a:gd name="T1" fmla="*/ 2147483647 h 1930"/>
              <a:gd name="T2" fmla="*/ 0 w 408"/>
              <a:gd name="T3" fmla="*/ 2147483647 h 1930"/>
              <a:gd name="T4" fmla="*/ 2147483647 w 408"/>
              <a:gd name="T5" fmla="*/ 0 h 1930"/>
              <a:gd name="T6" fmla="*/ 2147483647 w 408"/>
              <a:gd name="T7" fmla="*/ 2147483647 h 1930"/>
              <a:gd name="T8" fmla="*/ 0 w 408"/>
              <a:gd name="T9" fmla="*/ 2147483647 h 1930"/>
              <a:gd name="T10" fmla="*/ 0 60000 65536"/>
              <a:gd name="T11" fmla="*/ 0 60000 65536"/>
              <a:gd name="T12" fmla="*/ 0 60000 65536"/>
              <a:gd name="T13" fmla="*/ 0 60000 65536"/>
              <a:gd name="T14" fmla="*/ 0 60000 65536"/>
              <a:gd name="T15" fmla="*/ 0 w 408"/>
              <a:gd name="T16" fmla="*/ 0 h 1930"/>
              <a:gd name="T17" fmla="*/ 408 w 408"/>
              <a:gd name="T18" fmla="*/ 1930 h 1930"/>
            </a:gdLst>
            <a:ahLst/>
            <a:cxnLst>
              <a:cxn ang="T10">
                <a:pos x="T0" y="T1"/>
              </a:cxn>
              <a:cxn ang="T11">
                <a:pos x="T2" y="T3"/>
              </a:cxn>
              <a:cxn ang="T12">
                <a:pos x="T4" y="T5"/>
              </a:cxn>
              <a:cxn ang="T13">
                <a:pos x="T6" y="T7"/>
              </a:cxn>
              <a:cxn ang="T14">
                <a:pos x="T8" y="T9"/>
              </a:cxn>
            </a:cxnLst>
            <a:rect l="T15" t="T16" r="T17" b="T18"/>
            <a:pathLst>
              <a:path w="408" h="1930">
                <a:moveTo>
                  <a:pt x="0" y="1930"/>
                </a:moveTo>
                <a:lnTo>
                  <a:pt x="0" y="216"/>
                </a:lnTo>
                <a:lnTo>
                  <a:pt x="408" y="0"/>
                </a:lnTo>
                <a:lnTo>
                  <a:pt x="408" y="1714"/>
                </a:lnTo>
                <a:lnTo>
                  <a:pt x="0" y="1930"/>
                </a:lnTo>
                <a:close/>
              </a:path>
            </a:pathLst>
          </a:custGeom>
          <a:gradFill rotWithShape="1">
            <a:gsLst>
              <a:gs pos="0">
                <a:srgbClr val="000074"/>
              </a:gs>
              <a:gs pos="100000">
                <a:srgbClr val="000036"/>
              </a:gs>
            </a:gsLst>
            <a:lin ang="5400000" scaled="1"/>
          </a:gradFill>
          <a:ln w="9525">
            <a:solidFill>
              <a:schemeClr val="bg1"/>
            </a:solidFill>
            <a:round/>
            <a:headEnd/>
            <a:tailEnd/>
          </a:ln>
        </p:spPr>
        <p:txBody>
          <a:bodyPr/>
          <a:lstStyle/>
          <a:p>
            <a:endParaRPr lang="ru-RU"/>
          </a:p>
        </p:txBody>
      </p:sp>
      <p:sp>
        <p:nvSpPr>
          <p:cNvPr id="124934" name="Rectangle 6"/>
          <p:cNvSpPr>
            <a:spLocks noChangeArrowheads="1"/>
          </p:cNvSpPr>
          <p:nvPr/>
        </p:nvSpPr>
        <p:spPr bwMode="auto">
          <a:xfrm>
            <a:off x="1690688" y="1931988"/>
            <a:ext cx="6302375" cy="3303587"/>
          </a:xfrm>
          <a:prstGeom prst="rect">
            <a:avLst/>
          </a:prstGeom>
          <a:gradFill rotWithShape="1">
            <a:gsLst>
              <a:gs pos="0">
                <a:srgbClr val="000074"/>
              </a:gs>
              <a:gs pos="100000">
                <a:srgbClr val="000074">
                  <a:gamma/>
                  <a:shade val="46275"/>
                  <a:invGamma/>
                </a:srgbClr>
              </a:gs>
            </a:gsLst>
            <a:lin ang="5400000" scaled="1"/>
          </a:gradFill>
          <a:ln w="9525">
            <a:solidFill>
              <a:schemeClr val="bg1"/>
            </a:solidFill>
            <a:miter lim="800000"/>
            <a:headEnd/>
            <a:tailEnd/>
          </a:ln>
        </p:spPr>
        <p:txBody>
          <a:bodyPr/>
          <a:lstStyle/>
          <a:p>
            <a:pPr eaLnBrk="0" hangingPunct="0">
              <a:defRPr/>
            </a:pPr>
            <a:endParaRPr lang="ru-RU" sz="2400" b="1">
              <a:solidFill>
                <a:srgbClr val="000066"/>
              </a:solidFill>
              <a:effectLst>
                <a:outerShdw blurRad="38100" dist="38100" dir="2700000" algn="tl">
                  <a:srgbClr val="000000"/>
                </a:outerShdw>
              </a:effectLst>
              <a:latin typeface="Times New Roman" pitchFamily="18" charset="0"/>
              <a:cs typeface="+mn-cs"/>
            </a:endParaRPr>
          </a:p>
        </p:txBody>
      </p:sp>
      <p:sp>
        <p:nvSpPr>
          <p:cNvPr id="49158" name="Freeform 7"/>
          <p:cNvSpPr>
            <a:spLocks/>
          </p:cNvSpPr>
          <p:nvPr/>
        </p:nvSpPr>
        <p:spPr bwMode="auto">
          <a:xfrm>
            <a:off x="1006475" y="4568825"/>
            <a:ext cx="7016750" cy="414338"/>
          </a:xfrm>
          <a:custGeom>
            <a:avLst/>
            <a:gdLst>
              <a:gd name="T0" fmla="*/ 0 w 668"/>
              <a:gd name="T1" fmla="*/ 2147483647 h 52"/>
              <a:gd name="T2" fmla="*/ 2147483647 w 668"/>
              <a:gd name="T3" fmla="*/ 0 h 52"/>
              <a:gd name="T4" fmla="*/ 2147483647 w 668"/>
              <a:gd name="T5" fmla="*/ 0 h 52"/>
              <a:gd name="T6" fmla="*/ 0 60000 65536"/>
              <a:gd name="T7" fmla="*/ 0 60000 65536"/>
              <a:gd name="T8" fmla="*/ 0 60000 65536"/>
              <a:gd name="T9" fmla="*/ 0 w 668"/>
              <a:gd name="T10" fmla="*/ 0 h 52"/>
              <a:gd name="T11" fmla="*/ 668 w 668"/>
              <a:gd name="T12" fmla="*/ 52 h 52"/>
            </a:gdLst>
            <a:ahLst/>
            <a:cxnLst>
              <a:cxn ang="T6">
                <a:pos x="T0" y="T1"/>
              </a:cxn>
              <a:cxn ang="T7">
                <a:pos x="T2" y="T3"/>
              </a:cxn>
              <a:cxn ang="T8">
                <a:pos x="T4" y="T5"/>
              </a:cxn>
            </a:cxnLst>
            <a:rect l="T9" t="T10" r="T11" b="T12"/>
            <a:pathLst>
              <a:path w="668" h="52">
                <a:moveTo>
                  <a:pt x="0" y="52"/>
                </a:moveTo>
                <a:lnTo>
                  <a:pt x="68" y="0"/>
                </a:lnTo>
                <a:lnTo>
                  <a:pt x="668" y="0"/>
                </a:lnTo>
              </a:path>
            </a:pathLst>
          </a:custGeom>
          <a:noFill/>
          <a:ln w="9525">
            <a:solidFill>
              <a:schemeClr val="tx1"/>
            </a:solidFill>
            <a:prstDash val="dash"/>
            <a:round/>
            <a:headEnd/>
            <a:tailEnd/>
          </a:ln>
        </p:spPr>
        <p:txBody>
          <a:bodyPr/>
          <a:lstStyle/>
          <a:p>
            <a:endParaRPr lang="ru-RU"/>
          </a:p>
        </p:txBody>
      </p:sp>
      <p:sp>
        <p:nvSpPr>
          <p:cNvPr id="49159" name="Freeform 8"/>
          <p:cNvSpPr>
            <a:spLocks/>
          </p:cNvSpPr>
          <p:nvPr/>
        </p:nvSpPr>
        <p:spPr bwMode="auto">
          <a:xfrm>
            <a:off x="1006475" y="3913188"/>
            <a:ext cx="7016750" cy="406400"/>
          </a:xfrm>
          <a:custGeom>
            <a:avLst/>
            <a:gdLst>
              <a:gd name="T0" fmla="*/ 0 w 668"/>
              <a:gd name="T1" fmla="*/ 2147483647 h 51"/>
              <a:gd name="T2" fmla="*/ 2147483647 w 668"/>
              <a:gd name="T3" fmla="*/ 0 h 51"/>
              <a:gd name="T4" fmla="*/ 2147483647 w 668"/>
              <a:gd name="T5" fmla="*/ 0 h 51"/>
              <a:gd name="T6" fmla="*/ 0 60000 65536"/>
              <a:gd name="T7" fmla="*/ 0 60000 65536"/>
              <a:gd name="T8" fmla="*/ 0 60000 65536"/>
              <a:gd name="T9" fmla="*/ 0 w 668"/>
              <a:gd name="T10" fmla="*/ 0 h 51"/>
              <a:gd name="T11" fmla="*/ 668 w 668"/>
              <a:gd name="T12" fmla="*/ 51 h 51"/>
            </a:gdLst>
            <a:ahLst/>
            <a:cxnLst>
              <a:cxn ang="T6">
                <a:pos x="T0" y="T1"/>
              </a:cxn>
              <a:cxn ang="T7">
                <a:pos x="T2" y="T3"/>
              </a:cxn>
              <a:cxn ang="T8">
                <a:pos x="T4" y="T5"/>
              </a:cxn>
            </a:cxnLst>
            <a:rect l="T9" t="T10" r="T11" b="T12"/>
            <a:pathLst>
              <a:path w="668" h="51">
                <a:moveTo>
                  <a:pt x="0" y="51"/>
                </a:moveTo>
                <a:lnTo>
                  <a:pt x="68" y="0"/>
                </a:lnTo>
                <a:lnTo>
                  <a:pt x="668" y="0"/>
                </a:lnTo>
              </a:path>
            </a:pathLst>
          </a:custGeom>
          <a:noFill/>
          <a:ln w="9525">
            <a:solidFill>
              <a:schemeClr val="tx1"/>
            </a:solidFill>
            <a:prstDash val="dash"/>
            <a:round/>
            <a:headEnd/>
            <a:tailEnd/>
          </a:ln>
        </p:spPr>
        <p:txBody>
          <a:bodyPr/>
          <a:lstStyle/>
          <a:p>
            <a:endParaRPr lang="ru-RU"/>
          </a:p>
        </p:txBody>
      </p:sp>
      <p:sp>
        <p:nvSpPr>
          <p:cNvPr id="49160" name="Freeform 9"/>
          <p:cNvSpPr>
            <a:spLocks/>
          </p:cNvSpPr>
          <p:nvPr/>
        </p:nvSpPr>
        <p:spPr bwMode="auto">
          <a:xfrm>
            <a:off x="1006475" y="3252788"/>
            <a:ext cx="7016750" cy="406400"/>
          </a:xfrm>
          <a:custGeom>
            <a:avLst/>
            <a:gdLst>
              <a:gd name="T0" fmla="*/ 0 w 668"/>
              <a:gd name="T1" fmla="*/ 2147483647 h 51"/>
              <a:gd name="T2" fmla="*/ 2147483647 w 668"/>
              <a:gd name="T3" fmla="*/ 0 h 51"/>
              <a:gd name="T4" fmla="*/ 2147483647 w 668"/>
              <a:gd name="T5" fmla="*/ 0 h 51"/>
              <a:gd name="T6" fmla="*/ 0 60000 65536"/>
              <a:gd name="T7" fmla="*/ 0 60000 65536"/>
              <a:gd name="T8" fmla="*/ 0 60000 65536"/>
              <a:gd name="T9" fmla="*/ 0 w 668"/>
              <a:gd name="T10" fmla="*/ 0 h 51"/>
              <a:gd name="T11" fmla="*/ 668 w 668"/>
              <a:gd name="T12" fmla="*/ 51 h 51"/>
            </a:gdLst>
            <a:ahLst/>
            <a:cxnLst>
              <a:cxn ang="T6">
                <a:pos x="T0" y="T1"/>
              </a:cxn>
              <a:cxn ang="T7">
                <a:pos x="T2" y="T3"/>
              </a:cxn>
              <a:cxn ang="T8">
                <a:pos x="T4" y="T5"/>
              </a:cxn>
            </a:cxnLst>
            <a:rect l="T9" t="T10" r="T11" b="T12"/>
            <a:pathLst>
              <a:path w="668" h="51">
                <a:moveTo>
                  <a:pt x="0" y="51"/>
                </a:moveTo>
                <a:lnTo>
                  <a:pt x="68" y="0"/>
                </a:lnTo>
                <a:lnTo>
                  <a:pt x="668" y="0"/>
                </a:lnTo>
              </a:path>
            </a:pathLst>
          </a:custGeom>
          <a:noFill/>
          <a:ln w="9525">
            <a:solidFill>
              <a:schemeClr val="tx1"/>
            </a:solidFill>
            <a:prstDash val="dash"/>
            <a:round/>
            <a:headEnd/>
            <a:tailEnd/>
          </a:ln>
        </p:spPr>
        <p:txBody>
          <a:bodyPr/>
          <a:lstStyle/>
          <a:p>
            <a:endParaRPr lang="ru-RU"/>
          </a:p>
        </p:txBody>
      </p:sp>
      <p:sp>
        <p:nvSpPr>
          <p:cNvPr id="49161" name="Freeform 10"/>
          <p:cNvSpPr>
            <a:spLocks/>
          </p:cNvSpPr>
          <p:nvPr/>
        </p:nvSpPr>
        <p:spPr bwMode="auto">
          <a:xfrm>
            <a:off x="1006475" y="2589213"/>
            <a:ext cx="7016750" cy="414337"/>
          </a:xfrm>
          <a:custGeom>
            <a:avLst/>
            <a:gdLst>
              <a:gd name="T0" fmla="*/ 0 w 668"/>
              <a:gd name="T1" fmla="*/ 2147483647 h 52"/>
              <a:gd name="T2" fmla="*/ 2147483647 w 668"/>
              <a:gd name="T3" fmla="*/ 0 h 52"/>
              <a:gd name="T4" fmla="*/ 2147483647 w 668"/>
              <a:gd name="T5" fmla="*/ 0 h 52"/>
              <a:gd name="T6" fmla="*/ 0 60000 65536"/>
              <a:gd name="T7" fmla="*/ 0 60000 65536"/>
              <a:gd name="T8" fmla="*/ 0 60000 65536"/>
              <a:gd name="T9" fmla="*/ 0 w 668"/>
              <a:gd name="T10" fmla="*/ 0 h 52"/>
              <a:gd name="T11" fmla="*/ 668 w 668"/>
              <a:gd name="T12" fmla="*/ 52 h 52"/>
            </a:gdLst>
            <a:ahLst/>
            <a:cxnLst>
              <a:cxn ang="T6">
                <a:pos x="T0" y="T1"/>
              </a:cxn>
              <a:cxn ang="T7">
                <a:pos x="T2" y="T3"/>
              </a:cxn>
              <a:cxn ang="T8">
                <a:pos x="T4" y="T5"/>
              </a:cxn>
            </a:cxnLst>
            <a:rect l="T9" t="T10" r="T11" b="T12"/>
            <a:pathLst>
              <a:path w="668" h="52">
                <a:moveTo>
                  <a:pt x="0" y="52"/>
                </a:moveTo>
                <a:lnTo>
                  <a:pt x="68" y="0"/>
                </a:lnTo>
                <a:lnTo>
                  <a:pt x="668" y="0"/>
                </a:lnTo>
              </a:path>
            </a:pathLst>
          </a:custGeom>
          <a:noFill/>
          <a:ln w="9525">
            <a:solidFill>
              <a:schemeClr val="tx1"/>
            </a:solidFill>
            <a:prstDash val="dash"/>
            <a:round/>
            <a:headEnd/>
            <a:tailEnd/>
          </a:ln>
        </p:spPr>
        <p:txBody>
          <a:bodyPr/>
          <a:lstStyle/>
          <a:p>
            <a:endParaRPr lang="ru-RU"/>
          </a:p>
        </p:txBody>
      </p:sp>
      <p:sp>
        <p:nvSpPr>
          <p:cNvPr id="49162" name="Freeform 11"/>
          <p:cNvSpPr>
            <a:spLocks/>
          </p:cNvSpPr>
          <p:nvPr/>
        </p:nvSpPr>
        <p:spPr bwMode="auto">
          <a:xfrm>
            <a:off x="2686050" y="3825875"/>
            <a:ext cx="295275" cy="1692275"/>
          </a:xfrm>
          <a:custGeom>
            <a:avLst/>
            <a:gdLst>
              <a:gd name="T0" fmla="*/ 0 w 168"/>
              <a:gd name="T1" fmla="*/ 2147483647 h 878"/>
              <a:gd name="T2" fmla="*/ 0 w 168"/>
              <a:gd name="T3" fmla="*/ 2147483647 h 878"/>
              <a:gd name="T4" fmla="*/ 2147483647 w 168"/>
              <a:gd name="T5" fmla="*/ 0 h 878"/>
              <a:gd name="T6" fmla="*/ 2147483647 w 168"/>
              <a:gd name="T7" fmla="*/ 2147483647 h 878"/>
              <a:gd name="T8" fmla="*/ 0 w 168"/>
              <a:gd name="T9" fmla="*/ 2147483647 h 878"/>
              <a:gd name="T10" fmla="*/ 0 60000 65536"/>
              <a:gd name="T11" fmla="*/ 0 60000 65536"/>
              <a:gd name="T12" fmla="*/ 0 60000 65536"/>
              <a:gd name="T13" fmla="*/ 0 60000 65536"/>
              <a:gd name="T14" fmla="*/ 0 60000 65536"/>
              <a:gd name="T15" fmla="*/ 0 w 168"/>
              <a:gd name="T16" fmla="*/ 0 h 878"/>
              <a:gd name="T17" fmla="*/ 168 w 168"/>
              <a:gd name="T18" fmla="*/ 878 h 878"/>
            </a:gdLst>
            <a:ahLst/>
            <a:cxnLst>
              <a:cxn ang="T10">
                <a:pos x="T0" y="T1"/>
              </a:cxn>
              <a:cxn ang="T11">
                <a:pos x="T2" y="T3"/>
              </a:cxn>
              <a:cxn ang="T12">
                <a:pos x="T4" y="T5"/>
              </a:cxn>
              <a:cxn ang="T13">
                <a:pos x="T6" y="T7"/>
              </a:cxn>
              <a:cxn ang="T14">
                <a:pos x="T8" y="T9"/>
              </a:cxn>
            </a:cxnLst>
            <a:rect l="T15" t="T16" r="T17" b="T18"/>
            <a:pathLst>
              <a:path w="168" h="878">
                <a:moveTo>
                  <a:pt x="0" y="878"/>
                </a:moveTo>
                <a:lnTo>
                  <a:pt x="0" y="87"/>
                </a:lnTo>
                <a:lnTo>
                  <a:pt x="168" y="0"/>
                </a:lnTo>
                <a:lnTo>
                  <a:pt x="168" y="795"/>
                </a:lnTo>
                <a:lnTo>
                  <a:pt x="0" y="878"/>
                </a:lnTo>
                <a:close/>
              </a:path>
            </a:pathLst>
          </a:custGeom>
          <a:gradFill rotWithShape="0">
            <a:gsLst>
              <a:gs pos="0">
                <a:srgbClr val="00CC00"/>
              </a:gs>
              <a:gs pos="100000">
                <a:srgbClr val="006600"/>
              </a:gs>
            </a:gsLst>
            <a:lin ang="0" scaled="1"/>
          </a:gradFill>
          <a:ln w="0">
            <a:noFill/>
            <a:round/>
            <a:headEnd/>
            <a:tailEnd/>
          </a:ln>
        </p:spPr>
        <p:txBody>
          <a:bodyPr/>
          <a:lstStyle/>
          <a:p>
            <a:endParaRPr lang="ru-RU"/>
          </a:p>
        </p:txBody>
      </p:sp>
      <p:sp>
        <p:nvSpPr>
          <p:cNvPr id="49163" name="Rectangle 12"/>
          <p:cNvSpPr>
            <a:spLocks noChangeArrowheads="1"/>
          </p:cNvSpPr>
          <p:nvPr/>
        </p:nvSpPr>
        <p:spPr bwMode="auto">
          <a:xfrm>
            <a:off x="1846263" y="3994150"/>
            <a:ext cx="839787" cy="1524000"/>
          </a:xfrm>
          <a:prstGeom prst="rect">
            <a:avLst/>
          </a:prstGeom>
          <a:solidFill>
            <a:srgbClr val="00FF00"/>
          </a:solidFill>
          <a:ln w="9525">
            <a:solidFill>
              <a:srgbClr val="00FF00"/>
            </a:solidFill>
            <a:miter lim="800000"/>
            <a:headEnd/>
            <a:tailEnd/>
          </a:ln>
        </p:spPr>
        <p:txBody>
          <a:bodyPr/>
          <a:lstStyle/>
          <a:p>
            <a:pPr eaLnBrk="0" hangingPunct="0"/>
            <a:endParaRPr lang="ru-RU" sz="2400">
              <a:latin typeface="Arial Narrow" pitchFamily="34" charset="0"/>
            </a:endParaRPr>
          </a:p>
        </p:txBody>
      </p:sp>
      <p:sp>
        <p:nvSpPr>
          <p:cNvPr id="49164" name="Freeform 13"/>
          <p:cNvSpPr>
            <a:spLocks/>
          </p:cNvSpPr>
          <p:nvPr/>
        </p:nvSpPr>
        <p:spPr bwMode="auto">
          <a:xfrm>
            <a:off x="2686050" y="2805113"/>
            <a:ext cx="295275" cy="1189037"/>
          </a:xfrm>
          <a:custGeom>
            <a:avLst/>
            <a:gdLst>
              <a:gd name="T0" fmla="*/ 0 w 168"/>
              <a:gd name="T1" fmla="*/ 2147483647 h 617"/>
              <a:gd name="T2" fmla="*/ 0 w 168"/>
              <a:gd name="T3" fmla="*/ 2147483647 h 617"/>
              <a:gd name="T4" fmla="*/ 2147483647 w 168"/>
              <a:gd name="T5" fmla="*/ 0 h 617"/>
              <a:gd name="T6" fmla="*/ 2147483647 w 168"/>
              <a:gd name="T7" fmla="*/ 2147483647 h 617"/>
              <a:gd name="T8" fmla="*/ 0 w 168"/>
              <a:gd name="T9" fmla="*/ 2147483647 h 617"/>
              <a:gd name="T10" fmla="*/ 0 60000 65536"/>
              <a:gd name="T11" fmla="*/ 0 60000 65536"/>
              <a:gd name="T12" fmla="*/ 0 60000 65536"/>
              <a:gd name="T13" fmla="*/ 0 60000 65536"/>
              <a:gd name="T14" fmla="*/ 0 60000 65536"/>
              <a:gd name="T15" fmla="*/ 0 w 168"/>
              <a:gd name="T16" fmla="*/ 0 h 617"/>
              <a:gd name="T17" fmla="*/ 168 w 168"/>
              <a:gd name="T18" fmla="*/ 617 h 617"/>
            </a:gdLst>
            <a:ahLst/>
            <a:cxnLst>
              <a:cxn ang="T10">
                <a:pos x="T0" y="T1"/>
              </a:cxn>
              <a:cxn ang="T11">
                <a:pos x="T2" y="T3"/>
              </a:cxn>
              <a:cxn ang="T12">
                <a:pos x="T4" y="T5"/>
              </a:cxn>
              <a:cxn ang="T13">
                <a:pos x="T6" y="T7"/>
              </a:cxn>
              <a:cxn ang="T14">
                <a:pos x="T8" y="T9"/>
              </a:cxn>
            </a:cxnLst>
            <a:rect l="T15" t="T16" r="T17" b="T18"/>
            <a:pathLst>
              <a:path w="168" h="617">
                <a:moveTo>
                  <a:pt x="0" y="617"/>
                </a:moveTo>
                <a:lnTo>
                  <a:pt x="0" y="87"/>
                </a:lnTo>
                <a:lnTo>
                  <a:pt x="168" y="0"/>
                </a:lnTo>
                <a:lnTo>
                  <a:pt x="168" y="530"/>
                </a:lnTo>
                <a:lnTo>
                  <a:pt x="0" y="617"/>
                </a:lnTo>
                <a:close/>
              </a:path>
            </a:pathLst>
          </a:custGeom>
          <a:gradFill rotWithShape="0">
            <a:gsLst>
              <a:gs pos="0">
                <a:srgbClr val="FFDD00"/>
              </a:gs>
              <a:gs pos="100000">
                <a:srgbClr val="FF6600"/>
              </a:gs>
            </a:gsLst>
            <a:lin ang="0" scaled="1"/>
          </a:gradFill>
          <a:ln w="9525">
            <a:noFill/>
            <a:round/>
            <a:headEnd/>
            <a:tailEnd/>
          </a:ln>
        </p:spPr>
        <p:txBody>
          <a:bodyPr/>
          <a:lstStyle/>
          <a:p>
            <a:endParaRPr lang="ru-RU"/>
          </a:p>
        </p:txBody>
      </p:sp>
      <p:sp>
        <p:nvSpPr>
          <p:cNvPr id="49165" name="Rectangle 14"/>
          <p:cNvSpPr>
            <a:spLocks noChangeArrowheads="1"/>
          </p:cNvSpPr>
          <p:nvPr/>
        </p:nvSpPr>
        <p:spPr bwMode="auto">
          <a:xfrm>
            <a:off x="1846263" y="2973388"/>
            <a:ext cx="839787" cy="1020762"/>
          </a:xfrm>
          <a:prstGeom prst="rect">
            <a:avLst/>
          </a:prstGeom>
          <a:solidFill>
            <a:srgbClr val="FFFF00"/>
          </a:solidFill>
          <a:ln w="9525">
            <a:solidFill>
              <a:srgbClr val="FFFF00"/>
            </a:solidFill>
            <a:miter lim="800000"/>
            <a:headEnd/>
            <a:tailEnd/>
          </a:ln>
        </p:spPr>
        <p:txBody>
          <a:bodyPr/>
          <a:lstStyle/>
          <a:p>
            <a:pPr eaLnBrk="0" hangingPunct="0"/>
            <a:endParaRPr lang="ru-RU" sz="2400">
              <a:latin typeface="Arial Narrow" pitchFamily="34" charset="0"/>
            </a:endParaRPr>
          </a:p>
        </p:txBody>
      </p:sp>
      <p:sp>
        <p:nvSpPr>
          <p:cNvPr id="49166" name="Freeform 15"/>
          <p:cNvSpPr>
            <a:spLocks/>
          </p:cNvSpPr>
          <p:nvPr/>
        </p:nvSpPr>
        <p:spPr bwMode="auto">
          <a:xfrm>
            <a:off x="2686050" y="2444750"/>
            <a:ext cx="295275" cy="528638"/>
          </a:xfrm>
          <a:custGeom>
            <a:avLst/>
            <a:gdLst>
              <a:gd name="T0" fmla="*/ 0 w 168"/>
              <a:gd name="T1" fmla="*/ 2147483647 h 274"/>
              <a:gd name="T2" fmla="*/ 0 w 168"/>
              <a:gd name="T3" fmla="*/ 2147483647 h 274"/>
              <a:gd name="T4" fmla="*/ 2147483647 w 168"/>
              <a:gd name="T5" fmla="*/ 0 h 274"/>
              <a:gd name="T6" fmla="*/ 2147483647 w 168"/>
              <a:gd name="T7" fmla="*/ 2147483647 h 274"/>
              <a:gd name="T8" fmla="*/ 0 w 168"/>
              <a:gd name="T9" fmla="*/ 2147483647 h 274"/>
              <a:gd name="T10" fmla="*/ 0 60000 65536"/>
              <a:gd name="T11" fmla="*/ 0 60000 65536"/>
              <a:gd name="T12" fmla="*/ 0 60000 65536"/>
              <a:gd name="T13" fmla="*/ 0 60000 65536"/>
              <a:gd name="T14" fmla="*/ 0 60000 65536"/>
              <a:gd name="T15" fmla="*/ 0 w 168"/>
              <a:gd name="T16" fmla="*/ 0 h 274"/>
              <a:gd name="T17" fmla="*/ 168 w 168"/>
              <a:gd name="T18" fmla="*/ 274 h 274"/>
            </a:gdLst>
            <a:ahLst/>
            <a:cxnLst>
              <a:cxn ang="T10">
                <a:pos x="T0" y="T1"/>
              </a:cxn>
              <a:cxn ang="T11">
                <a:pos x="T2" y="T3"/>
              </a:cxn>
              <a:cxn ang="T12">
                <a:pos x="T4" y="T5"/>
              </a:cxn>
              <a:cxn ang="T13">
                <a:pos x="T6" y="T7"/>
              </a:cxn>
              <a:cxn ang="T14">
                <a:pos x="T8" y="T9"/>
              </a:cxn>
            </a:cxnLst>
            <a:rect l="T15" t="T16" r="T17" b="T18"/>
            <a:pathLst>
              <a:path w="168" h="274">
                <a:moveTo>
                  <a:pt x="0" y="274"/>
                </a:moveTo>
                <a:lnTo>
                  <a:pt x="0" y="87"/>
                </a:lnTo>
                <a:lnTo>
                  <a:pt x="168" y="0"/>
                </a:lnTo>
                <a:lnTo>
                  <a:pt x="168" y="187"/>
                </a:lnTo>
                <a:lnTo>
                  <a:pt x="0" y="274"/>
                </a:lnTo>
                <a:close/>
              </a:path>
            </a:pathLst>
          </a:custGeom>
          <a:gradFill rotWithShape="0">
            <a:gsLst>
              <a:gs pos="0">
                <a:srgbClr val="EC3600"/>
              </a:gs>
              <a:gs pos="100000">
                <a:srgbClr val="6D1900"/>
              </a:gs>
            </a:gsLst>
            <a:lin ang="0" scaled="1"/>
          </a:gradFill>
          <a:ln w="9525">
            <a:noFill/>
            <a:round/>
            <a:headEnd/>
            <a:tailEnd/>
          </a:ln>
        </p:spPr>
        <p:txBody>
          <a:bodyPr/>
          <a:lstStyle/>
          <a:p>
            <a:endParaRPr lang="ru-RU"/>
          </a:p>
        </p:txBody>
      </p:sp>
      <p:sp>
        <p:nvSpPr>
          <p:cNvPr id="49167" name="Rectangle 16"/>
          <p:cNvSpPr>
            <a:spLocks noChangeArrowheads="1"/>
          </p:cNvSpPr>
          <p:nvPr/>
        </p:nvSpPr>
        <p:spPr bwMode="auto">
          <a:xfrm>
            <a:off x="1846263" y="2613025"/>
            <a:ext cx="846137" cy="360363"/>
          </a:xfrm>
          <a:prstGeom prst="rect">
            <a:avLst/>
          </a:prstGeom>
          <a:solidFill>
            <a:srgbClr val="EC3600"/>
          </a:solidFill>
          <a:ln w="9525">
            <a:noFill/>
            <a:miter lim="800000"/>
            <a:headEnd/>
            <a:tailEnd/>
          </a:ln>
        </p:spPr>
        <p:txBody>
          <a:bodyPr/>
          <a:lstStyle/>
          <a:p>
            <a:pPr eaLnBrk="0" hangingPunct="0"/>
            <a:endParaRPr lang="ru-RU" sz="2400">
              <a:latin typeface="Arial Narrow" pitchFamily="34" charset="0"/>
            </a:endParaRPr>
          </a:p>
        </p:txBody>
      </p:sp>
      <p:sp>
        <p:nvSpPr>
          <p:cNvPr id="49168" name="Freeform 17"/>
          <p:cNvSpPr>
            <a:spLocks/>
          </p:cNvSpPr>
          <p:nvPr/>
        </p:nvSpPr>
        <p:spPr bwMode="auto">
          <a:xfrm>
            <a:off x="1846263" y="2444750"/>
            <a:ext cx="1135062" cy="168275"/>
          </a:xfrm>
          <a:custGeom>
            <a:avLst/>
            <a:gdLst>
              <a:gd name="T0" fmla="*/ 2147483647 w 648"/>
              <a:gd name="T1" fmla="*/ 2147483647 h 87"/>
              <a:gd name="T2" fmla="*/ 2147483647 w 648"/>
              <a:gd name="T3" fmla="*/ 0 h 87"/>
              <a:gd name="T4" fmla="*/ 2147483647 w 648"/>
              <a:gd name="T5" fmla="*/ 0 h 87"/>
              <a:gd name="T6" fmla="*/ 0 w 648"/>
              <a:gd name="T7" fmla="*/ 2147483647 h 87"/>
              <a:gd name="T8" fmla="*/ 2147483647 w 648"/>
              <a:gd name="T9" fmla="*/ 2147483647 h 87"/>
              <a:gd name="T10" fmla="*/ 0 60000 65536"/>
              <a:gd name="T11" fmla="*/ 0 60000 65536"/>
              <a:gd name="T12" fmla="*/ 0 60000 65536"/>
              <a:gd name="T13" fmla="*/ 0 60000 65536"/>
              <a:gd name="T14" fmla="*/ 0 60000 65536"/>
              <a:gd name="T15" fmla="*/ 0 w 648"/>
              <a:gd name="T16" fmla="*/ 0 h 87"/>
              <a:gd name="T17" fmla="*/ 648 w 648"/>
              <a:gd name="T18" fmla="*/ 87 h 87"/>
            </a:gdLst>
            <a:ahLst/>
            <a:cxnLst>
              <a:cxn ang="T10">
                <a:pos x="T0" y="T1"/>
              </a:cxn>
              <a:cxn ang="T11">
                <a:pos x="T2" y="T3"/>
              </a:cxn>
              <a:cxn ang="T12">
                <a:pos x="T4" y="T5"/>
              </a:cxn>
              <a:cxn ang="T13">
                <a:pos x="T6" y="T7"/>
              </a:cxn>
              <a:cxn ang="T14">
                <a:pos x="T8" y="T9"/>
              </a:cxn>
            </a:cxnLst>
            <a:rect l="T15" t="T16" r="T17" b="T18"/>
            <a:pathLst>
              <a:path w="648" h="87">
                <a:moveTo>
                  <a:pt x="480" y="87"/>
                </a:moveTo>
                <a:lnTo>
                  <a:pt x="648" y="0"/>
                </a:lnTo>
                <a:lnTo>
                  <a:pt x="168" y="0"/>
                </a:lnTo>
                <a:lnTo>
                  <a:pt x="0" y="87"/>
                </a:lnTo>
                <a:lnTo>
                  <a:pt x="480" y="87"/>
                </a:lnTo>
                <a:close/>
              </a:path>
            </a:pathLst>
          </a:custGeom>
          <a:gradFill rotWithShape="0">
            <a:gsLst>
              <a:gs pos="0">
                <a:srgbClr val="6D1900"/>
              </a:gs>
              <a:gs pos="100000">
                <a:srgbClr val="EC3600"/>
              </a:gs>
            </a:gsLst>
            <a:lin ang="5400000" scaled="1"/>
          </a:gradFill>
          <a:ln w="9525">
            <a:noFill/>
            <a:round/>
            <a:headEnd/>
            <a:tailEnd/>
          </a:ln>
        </p:spPr>
        <p:txBody>
          <a:bodyPr/>
          <a:lstStyle/>
          <a:p>
            <a:endParaRPr lang="ru-RU"/>
          </a:p>
        </p:txBody>
      </p:sp>
      <p:sp>
        <p:nvSpPr>
          <p:cNvPr id="49169" name="Freeform 18"/>
          <p:cNvSpPr>
            <a:spLocks/>
          </p:cNvSpPr>
          <p:nvPr/>
        </p:nvSpPr>
        <p:spPr bwMode="auto">
          <a:xfrm>
            <a:off x="4787900" y="3714750"/>
            <a:ext cx="293688" cy="1803400"/>
          </a:xfrm>
          <a:custGeom>
            <a:avLst/>
            <a:gdLst>
              <a:gd name="T0" fmla="*/ 0 w 168"/>
              <a:gd name="T1" fmla="*/ 2147483647 h 936"/>
              <a:gd name="T2" fmla="*/ 0 w 168"/>
              <a:gd name="T3" fmla="*/ 2147483647 h 936"/>
              <a:gd name="T4" fmla="*/ 2147483647 w 168"/>
              <a:gd name="T5" fmla="*/ 0 h 936"/>
              <a:gd name="T6" fmla="*/ 2147483647 w 168"/>
              <a:gd name="T7" fmla="*/ 2147483647 h 936"/>
              <a:gd name="T8" fmla="*/ 0 w 168"/>
              <a:gd name="T9" fmla="*/ 2147483647 h 936"/>
              <a:gd name="T10" fmla="*/ 0 60000 65536"/>
              <a:gd name="T11" fmla="*/ 0 60000 65536"/>
              <a:gd name="T12" fmla="*/ 0 60000 65536"/>
              <a:gd name="T13" fmla="*/ 0 60000 65536"/>
              <a:gd name="T14" fmla="*/ 0 60000 65536"/>
              <a:gd name="T15" fmla="*/ 0 w 168"/>
              <a:gd name="T16" fmla="*/ 0 h 936"/>
              <a:gd name="T17" fmla="*/ 168 w 168"/>
              <a:gd name="T18" fmla="*/ 936 h 936"/>
            </a:gdLst>
            <a:ahLst/>
            <a:cxnLst>
              <a:cxn ang="T10">
                <a:pos x="T0" y="T1"/>
              </a:cxn>
              <a:cxn ang="T11">
                <a:pos x="T2" y="T3"/>
              </a:cxn>
              <a:cxn ang="T12">
                <a:pos x="T4" y="T5"/>
              </a:cxn>
              <a:cxn ang="T13">
                <a:pos x="T6" y="T7"/>
              </a:cxn>
              <a:cxn ang="T14">
                <a:pos x="T8" y="T9"/>
              </a:cxn>
            </a:cxnLst>
            <a:rect l="T15" t="T16" r="T17" b="T18"/>
            <a:pathLst>
              <a:path w="168" h="936">
                <a:moveTo>
                  <a:pt x="0" y="936"/>
                </a:moveTo>
                <a:lnTo>
                  <a:pt x="0" y="87"/>
                </a:lnTo>
                <a:lnTo>
                  <a:pt x="168" y="0"/>
                </a:lnTo>
                <a:lnTo>
                  <a:pt x="168" y="853"/>
                </a:lnTo>
                <a:lnTo>
                  <a:pt x="0" y="936"/>
                </a:lnTo>
                <a:close/>
              </a:path>
            </a:pathLst>
          </a:custGeom>
          <a:gradFill rotWithShape="0">
            <a:gsLst>
              <a:gs pos="0">
                <a:srgbClr val="00CC00"/>
              </a:gs>
              <a:gs pos="100000">
                <a:srgbClr val="006600"/>
              </a:gs>
            </a:gsLst>
            <a:lin ang="0" scaled="1"/>
          </a:gradFill>
          <a:ln w="0">
            <a:noFill/>
            <a:round/>
            <a:headEnd/>
            <a:tailEnd/>
          </a:ln>
        </p:spPr>
        <p:txBody>
          <a:bodyPr/>
          <a:lstStyle/>
          <a:p>
            <a:endParaRPr lang="ru-RU"/>
          </a:p>
        </p:txBody>
      </p:sp>
      <p:sp>
        <p:nvSpPr>
          <p:cNvPr id="49170" name="Rectangle 19"/>
          <p:cNvSpPr>
            <a:spLocks noChangeArrowheads="1"/>
          </p:cNvSpPr>
          <p:nvPr/>
        </p:nvSpPr>
        <p:spPr bwMode="auto">
          <a:xfrm>
            <a:off x="3946525" y="3883025"/>
            <a:ext cx="841375" cy="1635125"/>
          </a:xfrm>
          <a:prstGeom prst="rect">
            <a:avLst/>
          </a:prstGeom>
          <a:solidFill>
            <a:srgbClr val="00FF00"/>
          </a:solidFill>
          <a:ln w="9525">
            <a:solidFill>
              <a:srgbClr val="00FF00"/>
            </a:solidFill>
            <a:miter lim="800000"/>
            <a:headEnd/>
            <a:tailEnd/>
          </a:ln>
        </p:spPr>
        <p:txBody>
          <a:bodyPr/>
          <a:lstStyle/>
          <a:p>
            <a:pPr eaLnBrk="0" hangingPunct="0"/>
            <a:endParaRPr lang="ru-RU" sz="2400">
              <a:latin typeface="Arial Narrow" pitchFamily="34" charset="0"/>
            </a:endParaRPr>
          </a:p>
        </p:txBody>
      </p:sp>
      <p:sp>
        <p:nvSpPr>
          <p:cNvPr id="49171" name="Freeform 20"/>
          <p:cNvSpPr>
            <a:spLocks/>
          </p:cNvSpPr>
          <p:nvPr/>
        </p:nvSpPr>
        <p:spPr bwMode="auto">
          <a:xfrm>
            <a:off x="4787900" y="2668588"/>
            <a:ext cx="293688" cy="1214437"/>
          </a:xfrm>
          <a:custGeom>
            <a:avLst/>
            <a:gdLst>
              <a:gd name="T0" fmla="*/ 0 w 168"/>
              <a:gd name="T1" fmla="*/ 2147483647 h 630"/>
              <a:gd name="T2" fmla="*/ 0 w 168"/>
              <a:gd name="T3" fmla="*/ 2147483647 h 630"/>
              <a:gd name="T4" fmla="*/ 2147483647 w 168"/>
              <a:gd name="T5" fmla="*/ 0 h 630"/>
              <a:gd name="T6" fmla="*/ 2147483647 w 168"/>
              <a:gd name="T7" fmla="*/ 2147483647 h 630"/>
              <a:gd name="T8" fmla="*/ 0 w 168"/>
              <a:gd name="T9" fmla="*/ 2147483647 h 630"/>
              <a:gd name="T10" fmla="*/ 0 60000 65536"/>
              <a:gd name="T11" fmla="*/ 0 60000 65536"/>
              <a:gd name="T12" fmla="*/ 0 60000 65536"/>
              <a:gd name="T13" fmla="*/ 0 60000 65536"/>
              <a:gd name="T14" fmla="*/ 0 60000 65536"/>
              <a:gd name="T15" fmla="*/ 0 w 168"/>
              <a:gd name="T16" fmla="*/ 0 h 630"/>
              <a:gd name="T17" fmla="*/ 168 w 168"/>
              <a:gd name="T18" fmla="*/ 630 h 630"/>
            </a:gdLst>
            <a:ahLst/>
            <a:cxnLst>
              <a:cxn ang="T10">
                <a:pos x="T0" y="T1"/>
              </a:cxn>
              <a:cxn ang="T11">
                <a:pos x="T2" y="T3"/>
              </a:cxn>
              <a:cxn ang="T12">
                <a:pos x="T4" y="T5"/>
              </a:cxn>
              <a:cxn ang="T13">
                <a:pos x="T6" y="T7"/>
              </a:cxn>
              <a:cxn ang="T14">
                <a:pos x="T8" y="T9"/>
              </a:cxn>
            </a:cxnLst>
            <a:rect l="T15" t="T16" r="T17" b="T18"/>
            <a:pathLst>
              <a:path w="168" h="630">
                <a:moveTo>
                  <a:pt x="0" y="630"/>
                </a:moveTo>
                <a:lnTo>
                  <a:pt x="0" y="83"/>
                </a:lnTo>
                <a:lnTo>
                  <a:pt x="168" y="0"/>
                </a:lnTo>
                <a:lnTo>
                  <a:pt x="168" y="543"/>
                </a:lnTo>
                <a:lnTo>
                  <a:pt x="0" y="630"/>
                </a:lnTo>
                <a:close/>
              </a:path>
            </a:pathLst>
          </a:custGeom>
          <a:gradFill rotWithShape="0">
            <a:gsLst>
              <a:gs pos="0">
                <a:srgbClr val="FFDD00"/>
              </a:gs>
              <a:gs pos="100000">
                <a:srgbClr val="FF6600"/>
              </a:gs>
            </a:gsLst>
            <a:lin ang="0" scaled="1"/>
          </a:gradFill>
          <a:ln w="9525">
            <a:noFill/>
            <a:round/>
            <a:headEnd/>
            <a:tailEnd/>
          </a:ln>
        </p:spPr>
        <p:txBody>
          <a:bodyPr/>
          <a:lstStyle/>
          <a:p>
            <a:endParaRPr lang="ru-RU"/>
          </a:p>
        </p:txBody>
      </p:sp>
      <p:sp>
        <p:nvSpPr>
          <p:cNvPr id="49172" name="Rectangle 21"/>
          <p:cNvSpPr>
            <a:spLocks noChangeArrowheads="1"/>
          </p:cNvSpPr>
          <p:nvPr/>
        </p:nvSpPr>
        <p:spPr bwMode="auto">
          <a:xfrm>
            <a:off x="3946525" y="2828925"/>
            <a:ext cx="852488" cy="1054100"/>
          </a:xfrm>
          <a:prstGeom prst="rect">
            <a:avLst/>
          </a:prstGeom>
          <a:solidFill>
            <a:srgbClr val="FFFF00"/>
          </a:solidFill>
          <a:ln w="9525">
            <a:noFill/>
            <a:miter lim="800000"/>
            <a:headEnd/>
            <a:tailEnd/>
          </a:ln>
        </p:spPr>
        <p:txBody>
          <a:bodyPr/>
          <a:lstStyle/>
          <a:p>
            <a:pPr eaLnBrk="0" hangingPunct="0"/>
            <a:endParaRPr lang="ru-RU" sz="2400">
              <a:latin typeface="Arial Narrow" pitchFamily="34" charset="0"/>
            </a:endParaRPr>
          </a:p>
        </p:txBody>
      </p:sp>
      <p:sp>
        <p:nvSpPr>
          <p:cNvPr id="49173" name="Freeform 22"/>
          <p:cNvSpPr>
            <a:spLocks/>
          </p:cNvSpPr>
          <p:nvPr/>
        </p:nvSpPr>
        <p:spPr bwMode="auto">
          <a:xfrm>
            <a:off x="4787900" y="2365375"/>
            <a:ext cx="288925" cy="463550"/>
          </a:xfrm>
          <a:custGeom>
            <a:avLst/>
            <a:gdLst>
              <a:gd name="T0" fmla="*/ 0 w 168"/>
              <a:gd name="T1" fmla="*/ 2147483647 h 240"/>
              <a:gd name="T2" fmla="*/ 0 w 168"/>
              <a:gd name="T3" fmla="*/ 2147483647 h 240"/>
              <a:gd name="T4" fmla="*/ 2147483647 w 168"/>
              <a:gd name="T5" fmla="*/ 0 h 240"/>
              <a:gd name="T6" fmla="*/ 2147483647 w 168"/>
              <a:gd name="T7" fmla="*/ 2147483647 h 240"/>
              <a:gd name="T8" fmla="*/ 0 w 168"/>
              <a:gd name="T9" fmla="*/ 2147483647 h 240"/>
              <a:gd name="T10" fmla="*/ 0 60000 65536"/>
              <a:gd name="T11" fmla="*/ 0 60000 65536"/>
              <a:gd name="T12" fmla="*/ 0 60000 65536"/>
              <a:gd name="T13" fmla="*/ 0 60000 65536"/>
              <a:gd name="T14" fmla="*/ 0 60000 65536"/>
              <a:gd name="T15" fmla="*/ 0 w 168"/>
              <a:gd name="T16" fmla="*/ 0 h 240"/>
              <a:gd name="T17" fmla="*/ 168 w 168"/>
              <a:gd name="T18" fmla="*/ 240 h 240"/>
            </a:gdLst>
            <a:ahLst/>
            <a:cxnLst>
              <a:cxn ang="T10">
                <a:pos x="T0" y="T1"/>
              </a:cxn>
              <a:cxn ang="T11">
                <a:pos x="T2" y="T3"/>
              </a:cxn>
              <a:cxn ang="T12">
                <a:pos x="T4" y="T5"/>
              </a:cxn>
              <a:cxn ang="T13">
                <a:pos x="T6" y="T7"/>
              </a:cxn>
              <a:cxn ang="T14">
                <a:pos x="T8" y="T9"/>
              </a:cxn>
            </a:cxnLst>
            <a:rect l="T15" t="T16" r="T17" b="T18"/>
            <a:pathLst>
              <a:path w="168" h="240">
                <a:moveTo>
                  <a:pt x="0" y="240"/>
                </a:moveTo>
                <a:lnTo>
                  <a:pt x="0" y="87"/>
                </a:lnTo>
                <a:lnTo>
                  <a:pt x="168" y="0"/>
                </a:lnTo>
                <a:lnTo>
                  <a:pt x="168" y="157"/>
                </a:lnTo>
                <a:lnTo>
                  <a:pt x="0" y="240"/>
                </a:lnTo>
                <a:close/>
              </a:path>
            </a:pathLst>
          </a:custGeom>
          <a:gradFill rotWithShape="0">
            <a:gsLst>
              <a:gs pos="0">
                <a:srgbClr val="EC3600"/>
              </a:gs>
              <a:gs pos="100000">
                <a:srgbClr val="6D1900"/>
              </a:gs>
            </a:gsLst>
            <a:lin ang="0" scaled="1"/>
          </a:gradFill>
          <a:ln w="9525">
            <a:noFill/>
            <a:round/>
            <a:headEnd/>
            <a:tailEnd/>
          </a:ln>
        </p:spPr>
        <p:txBody>
          <a:bodyPr/>
          <a:lstStyle/>
          <a:p>
            <a:endParaRPr lang="ru-RU"/>
          </a:p>
        </p:txBody>
      </p:sp>
      <p:sp>
        <p:nvSpPr>
          <p:cNvPr id="49174" name="Freeform 23"/>
          <p:cNvSpPr>
            <a:spLocks/>
          </p:cNvSpPr>
          <p:nvPr/>
        </p:nvSpPr>
        <p:spPr bwMode="auto">
          <a:xfrm>
            <a:off x="3946525" y="2365375"/>
            <a:ext cx="1135063" cy="168275"/>
          </a:xfrm>
          <a:custGeom>
            <a:avLst/>
            <a:gdLst>
              <a:gd name="T0" fmla="*/ 2147483647 w 648"/>
              <a:gd name="T1" fmla="*/ 2147483647 h 87"/>
              <a:gd name="T2" fmla="*/ 2147483647 w 648"/>
              <a:gd name="T3" fmla="*/ 0 h 87"/>
              <a:gd name="T4" fmla="*/ 2147483647 w 648"/>
              <a:gd name="T5" fmla="*/ 0 h 87"/>
              <a:gd name="T6" fmla="*/ 0 w 648"/>
              <a:gd name="T7" fmla="*/ 2147483647 h 87"/>
              <a:gd name="T8" fmla="*/ 2147483647 w 648"/>
              <a:gd name="T9" fmla="*/ 2147483647 h 87"/>
              <a:gd name="T10" fmla="*/ 0 60000 65536"/>
              <a:gd name="T11" fmla="*/ 0 60000 65536"/>
              <a:gd name="T12" fmla="*/ 0 60000 65536"/>
              <a:gd name="T13" fmla="*/ 0 60000 65536"/>
              <a:gd name="T14" fmla="*/ 0 60000 65536"/>
              <a:gd name="T15" fmla="*/ 0 w 648"/>
              <a:gd name="T16" fmla="*/ 0 h 87"/>
              <a:gd name="T17" fmla="*/ 648 w 648"/>
              <a:gd name="T18" fmla="*/ 87 h 87"/>
            </a:gdLst>
            <a:ahLst/>
            <a:cxnLst>
              <a:cxn ang="T10">
                <a:pos x="T0" y="T1"/>
              </a:cxn>
              <a:cxn ang="T11">
                <a:pos x="T2" y="T3"/>
              </a:cxn>
              <a:cxn ang="T12">
                <a:pos x="T4" y="T5"/>
              </a:cxn>
              <a:cxn ang="T13">
                <a:pos x="T6" y="T7"/>
              </a:cxn>
              <a:cxn ang="T14">
                <a:pos x="T8" y="T9"/>
              </a:cxn>
            </a:cxnLst>
            <a:rect l="T15" t="T16" r="T17" b="T18"/>
            <a:pathLst>
              <a:path w="648" h="87">
                <a:moveTo>
                  <a:pt x="480" y="87"/>
                </a:moveTo>
                <a:lnTo>
                  <a:pt x="648" y="0"/>
                </a:lnTo>
                <a:lnTo>
                  <a:pt x="168" y="0"/>
                </a:lnTo>
                <a:lnTo>
                  <a:pt x="0" y="87"/>
                </a:lnTo>
                <a:lnTo>
                  <a:pt x="480" y="87"/>
                </a:lnTo>
                <a:close/>
              </a:path>
            </a:pathLst>
          </a:custGeom>
          <a:gradFill rotWithShape="0">
            <a:gsLst>
              <a:gs pos="0">
                <a:srgbClr val="6D1900"/>
              </a:gs>
              <a:gs pos="100000">
                <a:srgbClr val="EC3600"/>
              </a:gs>
            </a:gsLst>
            <a:lin ang="5400000" scaled="1"/>
          </a:gradFill>
          <a:ln w="9525">
            <a:noFill/>
            <a:round/>
            <a:headEnd/>
            <a:tailEnd/>
          </a:ln>
        </p:spPr>
        <p:txBody>
          <a:bodyPr/>
          <a:lstStyle/>
          <a:p>
            <a:endParaRPr lang="ru-RU"/>
          </a:p>
        </p:txBody>
      </p:sp>
      <p:sp>
        <p:nvSpPr>
          <p:cNvPr id="49175" name="Freeform 24"/>
          <p:cNvSpPr>
            <a:spLocks/>
          </p:cNvSpPr>
          <p:nvPr/>
        </p:nvSpPr>
        <p:spPr bwMode="auto">
          <a:xfrm>
            <a:off x="6888163" y="3746500"/>
            <a:ext cx="293687" cy="1771650"/>
          </a:xfrm>
          <a:custGeom>
            <a:avLst/>
            <a:gdLst>
              <a:gd name="T0" fmla="*/ 0 w 168"/>
              <a:gd name="T1" fmla="*/ 2147483647 h 920"/>
              <a:gd name="T2" fmla="*/ 0 w 168"/>
              <a:gd name="T3" fmla="*/ 2147483647 h 920"/>
              <a:gd name="T4" fmla="*/ 2147483647 w 168"/>
              <a:gd name="T5" fmla="*/ 0 h 920"/>
              <a:gd name="T6" fmla="*/ 2147483647 w 168"/>
              <a:gd name="T7" fmla="*/ 2147483647 h 920"/>
              <a:gd name="T8" fmla="*/ 0 w 168"/>
              <a:gd name="T9" fmla="*/ 2147483647 h 920"/>
              <a:gd name="T10" fmla="*/ 0 60000 65536"/>
              <a:gd name="T11" fmla="*/ 0 60000 65536"/>
              <a:gd name="T12" fmla="*/ 0 60000 65536"/>
              <a:gd name="T13" fmla="*/ 0 60000 65536"/>
              <a:gd name="T14" fmla="*/ 0 60000 65536"/>
              <a:gd name="T15" fmla="*/ 0 w 168"/>
              <a:gd name="T16" fmla="*/ 0 h 920"/>
              <a:gd name="T17" fmla="*/ 168 w 168"/>
              <a:gd name="T18" fmla="*/ 920 h 920"/>
            </a:gdLst>
            <a:ahLst/>
            <a:cxnLst>
              <a:cxn ang="T10">
                <a:pos x="T0" y="T1"/>
              </a:cxn>
              <a:cxn ang="T11">
                <a:pos x="T2" y="T3"/>
              </a:cxn>
              <a:cxn ang="T12">
                <a:pos x="T4" y="T5"/>
              </a:cxn>
              <a:cxn ang="T13">
                <a:pos x="T6" y="T7"/>
              </a:cxn>
              <a:cxn ang="T14">
                <a:pos x="T8" y="T9"/>
              </a:cxn>
            </a:cxnLst>
            <a:rect l="T15" t="T16" r="T17" b="T18"/>
            <a:pathLst>
              <a:path w="168" h="920">
                <a:moveTo>
                  <a:pt x="0" y="920"/>
                </a:moveTo>
                <a:lnTo>
                  <a:pt x="0" y="83"/>
                </a:lnTo>
                <a:lnTo>
                  <a:pt x="168" y="0"/>
                </a:lnTo>
                <a:lnTo>
                  <a:pt x="168" y="837"/>
                </a:lnTo>
                <a:lnTo>
                  <a:pt x="0" y="920"/>
                </a:lnTo>
                <a:close/>
              </a:path>
            </a:pathLst>
          </a:custGeom>
          <a:gradFill rotWithShape="0">
            <a:gsLst>
              <a:gs pos="0">
                <a:srgbClr val="00CC00"/>
              </a:gs>
              <a:gs pos="100000">
                <a:srgbClr val="006600"/>
              </a:gs>
            </a:gsLst>
            <a:lin ang="0" scaled="1"/>
          </a:gradFill>
          <a:ln w="0">
            <a:noFill/>
            <a:round/>
            <a:headEnd/>
            <a:tailEnd/>
          </a:ln>
        </p:spPr>
        <p:txBody>
          <a:bodyPr/>
          <a:lstStyle/>
          <a:p>
            <a:endParaRPr lang="ru-RU"/>
          </a:p>
        </p:txBody>
      </p:sp>
      <p:sp>
        <p:nvSpPr>
          <p:cNvPr id="49176" name="Rectangle 25"/>
          <p:cNvSpPr>
            <a:spLocks noChangeArrowheads="1"/>
          </p:cNvSpPr>
          <p:nvPr/>
        </p:nvSpPr>
        <p:spPr bwMode="auto">
          <a:xfrm>
            <a:off x="6048375" y="3905250"/>
            <a:ext cx="839788" cy="1612900"/>
          </a:xfrm>
          <a:prstGeom prst="rect">
            <a:avLst/>
          </a:prstGeom>
          <a:solidFill>
            <a:srgbClr val="00FF00"/>
          </a:solidFill>
          <a:ln w="9525">
            <a:solidFill>
              <a:srgbClr val="00FF00"/>
            </a:solidFill>
            <a:miter lim="800000"/>
            <a:headEnd/>
            <a:tailEnd/>
          </a:ln>
        </p:spPr>
        <p:txBody>
          <a:bodyPr/>
          <a:lstStyle/>
          <a:p>
            <a:pPr eaLnBrk="0" hangingPunct="0"/>
            <a:endParaRPr lang="ru-RU" sz="2400">
              <a:latin typeface="Arial Narrow" pitchFamily="34" charset="0"/>
            </a:endParaRPr>
          </a:p>
        </p:txBody>
      </p:sp>
      <p:sp>
        <p:nvSpPr>
          <p:cNvPr id="49177" name="Freeform 26"/>
          <p:cNvSpPr>
            <a:spLocks/>
          </p:cNvSpPr>
          <p:nvPr/>
        </p:nvSpPr>
        <p:spPr bwMode="auto">
          <a:xfrm>
            <a:off x="6888163" y="2709863"/>
            <a:ext cx="293687" cy="1195387"/>
          </a:xfrm>
          <a:custGeom>
            <a:avLst/>
            <a:gdLst>
              <a:gd name="T0" fmla="*/ 0 w 168"/>
              <a:gd name="T1" fmla="*/ 2147483647 h 621"/>
              <a:gd name="T2" fmla="*/ 0 w 168"/>
              <a:gd name="T3" fmla="*/ 2147483647 h 621"/>
              <a:gd name="T4" fmla="*/ 2147483647 w 168"/>
              <a:gd name="T5" fmla="*/ 0 h 621"/>
              <a:gd name="T6" fmla="*/ 2147483647 w 168"/>
              <a:gd name="T7" fmla="*/ 2147483647 h 621"/>
              <a:gd name="T8" fmla="*/ 0 w 168"/>
              <a:gd name="T9" fmla="*/ 2147483647 h 621"/>
              <a:gd name="T10" fmla="*/ 0 60000 65536"/>
              <a:gd name="T11" fmla="*/ 0 60000 65536"/>
              <a:gd name="T12" fmla="*/ 0 60000 65536"/>
              <a:gd name="T13" fmla="*/ 0 60000 65536"/>
              <a:gd name="T14" fmla="*/ 0 60000 65536"/>
              <a:gd name="T15" fmla="*/ 0 w 168"/>
              <a:gd name="T16" fmla="*/ 0 h 621"/>
              <a:gd name="T17" fmla="*/ 168 w 168"/>
              <a:gd name="T18" fmla="*/ 621 h 621"/>
            </a:gdLst>
            <a:ahLst/>
            <a:cxnLst>
              <a:cxn ang="T10">
                <a:pos x="T0" y="T1"/>
              </a:cxn>
              <a:cxn ang="T11">
                <a:pos x="T2" y="T3"/>
              </a:cxn>
              <a:cxn ang="T12">
                <a:pos x="T4" y="T5"/>
              </a:cxn>
              <a:cxn ang="T13">
                <a:pos x="T6" y="T7"/>
              </a:cxn>
              <a:cxn ang="T14">
                <a:pos x="T8" y="T9"/>
              </a:cxn>
            </a:cxnLst>
            <a:rect l="T15" t="T16" r="T17" b="T18"/>
            <a:pathLst>
              <a:path w="168" h="621">
                <a:moveTo>
                  <a:pt x="0" y="621"/>
                </a:moveTo>
                <a:lnTo>
                  <a:pt x="0" y="83"/>
                </a:lnTo>
                <a:lnTo>
                  <a:pt x="168" y="0"/>
                </a:lnTo>
                <a:lnTo>
                  <a:pt x="168" y="538"/>
                </a:lnTo>
                <a:lnTo>
                  <a:pt x="0" y="621"/>
                </a:lnTo>
                <a:close/>
              </a:path>
            </a:pathLst>
          </a:custGeom>
          <a:gradFill rotWithShape="0">
            <a:gsLst>
              <a:gs pos="0">
                <a:srgbClr val="FFDD00"/>
              </a:gs>
              <a:gs pos="100000">
                <a:srgbClr val="FF6600"/>
              </a:gs>
            </a:gsLst>
            <a:lin ang="0" scaled="1"/>
          </a:gradFill>
          <a:ln w="9525">
            <a:noFill/>
            <a:round/>
            <a:headEnd/>
            <a:tailEnd/>
          </a:ln>
        </p:spPr>
        <p:txBody>
          <a:bodyPr/>
          <a:lstStyle/>
          <a:p>
            <a:endParaRPr lang="ru-RU"/>
          </a:p>
        </p:txBody>
      </p:sp>
      <p:sp>
        <p:nvSpPr>
          <p:cNvPr id="49178" name="Rectangle 27"/>
          <p:cNvSpPr>
            <a:spLocks noChangeArrowheads="1"/>
          </p:cNvSpPr>
          <p:nvPr/>
        </p:nvSpPr>
        <p:spPr bwMode="auto">
          <a:xfrm>
            <a:off x="6048375" y="2868613"/>
            <a:ext cx="839788" cy="1036637"/>
          </a:xfrm>
          <a:prstGeom prst="rect">
            <a:avLst/>
          </a:prstGeom>
          <a:solidFill>
            <a:srgbClr val="FFFF00"/>
          </a:solidFill>
          <a:ln w="9525">
            <a:solidFill>
              <a:srgbClr val="FFFF00"/>
            </a:solidFill>
            <a:miter lim="800000"/>
            <a:headEnd/>
            <a:tailEnd/>
          </a:ln>
        </p:spPr>
        <p:txBody>
          <a:bodyPr/>
          <a:lstStyle/>
          <a:p>
            <a:pPr eaLnBrk="0" hangingPunct="0"/>
            <a:endParaRPr lang="ru-RU" sz="2400">
              <a:latin typeface="Arial Narrow" pitchFamily="34" charset="0"/>
            </a:endParaRPr>
          </a:p>
        </p:txBody>
      </p:sp>
      <p:sp>
        <p:nvSpPr>
          <p:cNvPr id="49179" name="Freeform 28"/>
          <p:cNvSpPr>
            <a:spLocks/>
          </p:cNvSpPr>
          <p:nvPr/>
        </p:nvSpPr>
        <p:spPr bwMode="auto">
          <a:xfrm>
            <a:off x="6883400" y="2287588"/>
            <a:ext cx="293688" cy="585787"/>
          </a:xfrm>
          <a:custGeom>
            <a:avLst/>
            <a:gdLst>
              <a:gd name="T0" fmla="*/ 0 w 168"/>
              <a:gd name="T1" fmla="*/ 2147483647 h 302"/>
              <a:gd name="T2" fmla="*/ 0 w 168"/>
              <a:gd name="T3" fmla="*/ 2147483647 h 302"/>
              <a:gd name="T4" fmla="*/ 2147483647 w 168"/>
              <a:gd name="T5" fmla="*/ 0 h 302"/>
              <a:gd name="T6" fmla="*/ 2147483647 w 168"/>
              <a:gd name="T7" fmla="*/ 2147483647 h 302"/>
              <a:gd name="T8" fmla="*/ 0 w 168"/>
              <a:gd name="T9" fmla="*/ 2147483647 h 302"/>
              <a:gd name="T10" fmla="*/ 0 60000 65536"/>
              <a:gd name="T11" fmla="*/ 0 60000 65536"/>
              <a:gd name="T12" fmla="*/ 0 60000 65536"/>
              <a:gd name="T13" fmla="*/ 0 60000 65536"/>
              <a:gd name="T14" fmla="*/ 0 60000 65536"/>
              <a:gd name="T15" fmla="*/ 0 w 168"/>
              <a:gd name="T16" fmla="*/ 0 h 302"/>
              <a:gd name="T17" fmla="*/ 168 w 168"/>
              <a:gd name="T18" fmla="*/ 302 h 302"/>
            </a:gdLst>
            <a:ahLst/>
            <a:cxnLst>
              <a:cxn ang="T10">
                <a:pos x="T0" y="T1"/>
              </a:cxn>
              <a:cxn ang="T11">
                <a:pos x="T2" y="T3"/>
              </a:cxn>
              <a:cxn ang="T12">
                <a:pos x="T4" y="T5"/>
              </a:cxn>
              <a:cxn ang="T13">
                <a:pos x="T6" y="T7"/>
              </a:cxn>
              <a:cxn ang="T14">
                <a:pos x="T8" y="T9"/>
              </a:cxn>
            </a:cxnLst>
            <a:rect l="T15" t="T16" r="T17" b="T18"/>
            <a:pathLst>
              <a:path w="168" h="302">
                <a:moveTo>
                  <a:pt x="0" y="302"/>
                </a:moveTo>
                <a:lnTo>
                  <a:pt x="0" y="82"/>
                </a:lnTo>
                <a:lnTo>
                  <a:pt x="168" y="0"/>
                </a:lnTo>
                <a:lnTo>
                  <a:pt x="168" y="219"/>
                </a:lnTo>
                <a:lnTo>
                  <a:pt x="0" y="302"/>
                </a:lnTo>
                <a:close/>
              </a:path>
            </a:pathLst>
          </a:custGeom>
          <a:gradFill rotWithShape="0">
            <a:gsLst>
              <a:gs pos="0">
                <a:srgbClr val="EC3600"/>
              </a:gs>
              <a:gs pos="100000">
                <a:srgbClr val="6D1900"/>
              </a:gs>
            </a:gsLst>
            <a:lin ang="0" scaled="1"/>
          </a:gradFill>
          <a:ln w="9525">
            <a:noFill/>
            <a:round/>
            <a:headEnd/>
            <a:tailEnd/>
          </a:ln>
        </p:spPr>
        <p:txBody>
          <a:bodyPr/>
          <a:lstStyle/>
          <a:p>
            <a:endParaRPr lang="ru-RU"/>
          </a:p>
        </p:txBody>
      </p:sp>
      <p:sp>
        <p:nvSpPr>
          <p:cNvPr id="49180" name="Rectangle 29"/>
          <p:cNvSpPr>
            <a:spLocks noChangeArrowheads="1"/>
          </p:cNvSpPr>
          <p:nvPr/>
        </p:nvSpPr>
        <p:spPr bwMode="auto">
          <a:xfrm>
            <a:off x="6048375" y="2444750"/>
            <a:ext cx="852488" cy="423863"/>
          </a:xfrm>
          <a:prstGeom prst="rect">
            <a:avLst/>
          </a:prstGeom>
          <a:solidFill>
            <a:srgbClr val="EC3600"/>
          </a:solidFill>
          <a:ln w="9525">
            <a:noFill/>
            <a:miter lim="800000"/>
            <a:headEnd/>
            <a:tailEnd/>
          </a:ln>
        </p:spPr>
        <p:txBody>
          <a:bodyPr/>
          <a:lstStyle/>
          <a:p>
            <a:pPr eaLnBrk="0" hangingPunct="0"/>
            <a:endParaRPr lang="ru-RU" sz="2400">
              <a:latin typeface="Arial Narrow" pitchFamily="34" charset="0"/>
            </a:endParaRPr>
          </a:p>
        </p:txBody>
      </p:sp>
      <p:sp>
        <p:nvSpPr>
          <p:cNvPr id="49181" name="Freeform 30"/>
          <p:cNvSpPr>
            <a:spLocks/>
          </p:cNvSpPr>
          <p:nvPr/>
        </p:nvSpPr>
        <p:spPr bwMode="auto">
          <a:xfrm>
            <a:off x="6048375" y="2287588"/>
            <a:ext cx="1133475" cy="157162"/>
          </a:xfrm>
          <a:custGeom>
            <a:avLst/>
            <a:gdLst>
              <a:gd name="T0" fmla="*/ 2147483647 w 648"/>
              <a:gd name="T1" fmla="*/ 2147483647 h 82"/>
              <a:gd name="T2" fmla="*/ 2147483647 w 648"/>
              <a:gd name="T3" fmla="*/ 0 h 82"/>
              <a:gd name="T4" fmla="*/ 2147483647 w 648"/>
              <a:gd name="T5" fmla="*/ 0 h 82"/>
              <a:gd name="T6" fmla="*/ 0 w 648"/>
              <a:gd name="T7" fmla="*/ 2147483647 h 82"/>
              <a:gd name="T8" fmla="*/ 2147483647 w 648"/>
              <a:gd name="T9" fmla="*/ 2147483647 h 82"/>
              <a:gd name="T10" fmla="*/ 0 60000 65536"/>
              <a:gd name="T11" fmla="*/ 0 60000 65536"/>
              <a:gd name="T12" fmla="*/ 0 60000 65536"/>
              <a:gd name="T13" fmla="*/ 0 60000 65536"/>
              <a:gd name="T14" fmla="*/ 0 60000 65536"/>
              <a:gd name="T15" fmla="*/ 0 w 648"/>
              <a:gd name="T16" fmla="*/ 0 h 82"/>
              <a:gd name="T17" fmla="*/ 648 w 648"/>
              <a:gd name="T18" fmla="*/ 82 h 82"/>
            </a:gdLst>
            <a:ahLst/>
            <a:cxnLst>
              <a:cxn ang="T10">
                <a:pos x="T0" y="T1"/>
              </a:cxn>
              <a:cxn ang="T11">
                <a:pos x="T2" y="T3"/>
              </a:cxn>
              <a:cxn ang="T12">
                <a:pos x="T4" y="T5"/>
              </a:cxn>
              <a:cxn ang="T13">
                <a:pos x="T6" y="T7"/>
              </a:cxn>
              <a:cxn ang="T14">
                <a:pos x="T8" y="T9"/>
              </a:cxn>
            </a:cxnLst>
            <a:rect l="T15" t="T16" r="T17" b="T18"/>
            <a:pathLst>
              <a:path w="648" h="82">
                <a:moveTo>
                  <a:pt x="480" y="82"/>
                </a:moveTo>
                <a:lnTo>
                  <a:pt x="648" y="0"/>
                </a:lnTo>
                <a:lnTo>
                  <a:pt x="168" y="0"/>
                </a:lnTo>
                <a:lnTo>
                  <a:pt x="0" y="82"/>
                </a:lnTo>
                <a:lnTo>
                  <a:pt x="480" y="82"/>
                </a:lnTo>
                <a:close/>
              </a:path>
            </a:pathLst>
          </a:custGeom>
          <a:gradFill rotWithShape="0">
            <a:gsLst>
              <a:gs pos="0">
                <a:srgbClr val="6D1900"/>
              </a:gs>
              <a:gs pos="100000">
                <a:srgbClr val="EC3600"/>
              </a:gs>
            </a:gsLst>
            <a:lin ang="5400000" scaled="1"/>
          </a:gradFill>
          <a:ln w="9525">
            <a:noFill/>
            <a:round/>
            <a:headEnd/>
            <a:tailEnd/>
          </a:ln>
        </p:spPr>
        <p:txBody>
          <a:bodyPr/>
          <a:lstStyle/>
          <a:p>
            <a:endParaRPr lang="ru-RU"/>
          </a:p>
        </p:txBody>
      </p:sp>
      <p:sp>
        <p:nvSpPr>
          <p:cNvPr id="49182" name="Line 31"/>
          <p:cNvSpPr>
            <a:spLocks noChangeShapeType="1"/>
          </p:cNvSpPr>
          <p:nvPr/>
        </p:nvSpPr>
        <p:spPr bwMode="auto">
          <a:xfrm flipH="1">
            <a:off x="933450" y="5645150"/>
            <a:ext cx="73025" cy="1588"/>
          </a:xfrm>
          <a:prstGeom prst="line">
            <a:avLst/>
          </a:prstGeom>
          <a:noFill/>
          <a:ln w="0">
            <a:solidFill>
              <a:srgbClr val="000080"/>
            </a:solidFill>
            <a:round/>
            <a:headEnd/>
            <a:tailEnd/>
          </a:ln>
        </p:spPr>
        <p:txBody>
          <a:bodyPr/>
          <a:lstStyle/>
          <a:p>
            <a:endParaRPr lang="ru-RU"/>
          </a:p>
        </p:txBody>
      </p:sp>
      <p:sp>
        <p:nvSpPr>
          <p:cNvPr id="49183" name="Line 32"/>
          <p:cNvSpPr>
            <a:spLocks noChangeShapeType="1"/>
          </p:cNvSpPr>
          <p:nvPr/>
        </p:nvSpPr>
        <p:spPr bwMode="auto">
          <a:xfrm flipH="1">
            <a:off x="933450" y="4983163"/>
            <a:ext cx="73025" cy="1587"/>
          </a:xfrm>
          <a:prstGeom prst="line">
            <a:avLst/>
          </a:prstGeom>
          <a:noFill/>
          <a:ln w="0">
            <a:solidFill>
              <a:srgbClr val="000080"/>
            </a:solidFill>
            <a:round/>
            <a:headEnd/>
            <a:tailEnd/>
          </a:ln>
        </p:spPr>
        <p:txBody>
          <a:bodyPr/>
          <a:lstStyle/>
          <a:p>
            <a:endParaRPr lang="ru-RU"/>
          </a:p>
        </p:txBody>
      </p:sp>
      <p:sp>
        <p:nvSpPr>
          <p:cNvPr id="49184" name="Line 33"/>
          <p:cNvSpPr>
            <a:spLocks noChangeShapeType="1"/>
          </p:cNvSpPr>
          <p:nvPr/>
        </p:nvSpPr>
        <p:spPr bwMode="auto">
          <a:xfrm flipH="1">
            <a:off x="933450" y="4319588"/>
            <a:ext cx="73025" cy="1587"/>
          </a:xfrm>
          <a:prstGeom prst="line">
            <a:avLst/>
          </a:prstGeom>
          <a:noFill/>
          <a:ln w="0">
            <a:solidFill>
              <a:srgbClr val="000080"/>
            </a:solidFill>
            <a:round/>
            <a:headEnd/>
            <a:tailEnd/>
          </a:ln>
        </p:spPr>
        <p:txBody>
          <a:bodyPr/>
          <a:lstStyle/>
          <a:p>
            <a:endParaRPr lang="ru-RU"/>
          </a:p>
        </p:txBody>
      </p:sp>
      <p:sp>
        <p:nvSpPr>
          <p:cNvPr id="49185" name="Line 34"/>
          <p:cNvSpPr>
            <a:spLocks noChangeShapeType="1"/>
          </p:cNvSpPr>
          <p:nvPr/>
        </p:nvSpPr>
        <p:spPr bwMode="auto">
          <a:xfrm flipH="1">
            <a:off x="933450" y="3659188"/>
            <a:ext cx="73025" cy="1587"/>
          </a:xfrm>
          <a:prstGeom prst="line">
            <a:avLst/>
          </a:prstGeom>
          <a:noFill/>
          <a:ln w="0">
            <a:solidFill>
              <a:srgbClr val="000080"/>
            </a:solidFill>
            <a:round/>
            <a:headEnd/>
            <a:tailEnd/>
          </a:ln>
        </p:spPr>
        <p:txBody>
          <a:bodyPr/>
          <a:lstStyle/>
          <a:p>
            <a:endParaRPr lang="ru-RU"/>
          </a:p>
        </p:txBody>
      </p:sp>
      <p:sp>
        <p:nvSpPr>
          <p:cNvPr id="49186" name="Line 35"/>
          <p:cNvSpPr>
            <a:spLocks noChangeShapeType="1"/>
          </p:cNvSpPr>
          <p:nvPr/>
        </p:nvSpPr>
        <p:spPr bwMode="auto">
          <a:xfrm flipH="1">
            <a:off x="933450" y="3003550"/>
            <a:ext cx="73025" cy="1588"/>
          </a:xfrm>
          <a:prstGeom prst="line">
            <a:avLst/>
          </a:prstGeom>
          <a:noFill/>
          <a:ln w="0">
            <a:solidFill>
              <a:srgbClr val="000080"/>
            </a:solidFill>
            <a:round/>
            <a:headEnd/>
            <a:tailEnd/>
          </a:ln>
        </p:spPr>
        <p:txBody>
          <a:bodyPr/>
          <a:lstStyle/>
          <a:p>
            <a:endParaRPr lang="ru-RU"/>
          </a:p>
        </p:txBody>
      </p:sp>
      <p:sp>
        <p:nvSpPr>
          <p:cNvPr id="49187" name="Line 36"/>
          <p:cNvSpPr>
            <a:spLocks noChangeShapeType="1"/>
          </p:cNvSpPr>
          <p:nvPr/>
        </p:nvSpPr>
        <p:spPr bwMode="auto">
          <a:xfrm flipH="1">
            <a:off x="933450" y="2343150"/>
            <a:ext cx="73025" cy="1588"/>
          </a:xfrm>
          <a:prstGeom prst="line">
            <a:avLst/>
          </a:prstGeom>
          <a:noFill/>
          <a:ln w="0">
            <a:solidFill>
              <a:srgbClr val="000080"/>
            </a:solidFill>
            <a:round/>
            <a:headEnd/>
            <a:tailEnd/>
          </a:ln>
        </p:spPr>
        <p:txBody>
          <a:bodyPr/>
          <a:lstStyle/>
          <a:p>
            <a:endParaRPr lang="ru-RU"/>
          </a:p>
        </p:txBody>
      </p:sp>
      <p:sp>
        <p:nvSpPr>
          <p:cNvPr id="124965" name="Rectangle 37"/>
          <p:cNvSpPr>
            <a:spLocks noChangeArrowheads="1"/>
          </p:cNvSpPr>
          <p:nvPr/>
        </p:nvSpPr>
        <p:spPr bwMode="auto">
          <a:xfrm>
            <a:off x="819150" y="5494338"/>
            <a:ext cx="127000" cy="182562"/>
          </a:xfrm>
          <a:prstGeom prst="rect">
            <a:avLst/>
          </a:prstGeom>
          <a:noFill/>
          <a:ln w="9525">
            <a:noFill/>
            <a:miter lim="800000"/>
            <a:headEnd/>
            <a:tailEnd/>
          </a:ln>
        </p:spPr>
        <p:txBody>
          <a:bodyPr wrap="none" lIns="0" tIns="0" rIns="0" bIns="0">
            <a:spAutoFit/>
          </a:bodyPr>
          <a:lstStyle/>
          <a:p>
            <a:pPr eaLnBrk="0" hangingPunct="0">
              <a:defRPr/>
            </a:pPr>
            <a:r>
              <a:rPr lang="en-US" sz="1200" b="1">
                <a:cs typeface="+mn-cs"/>
              </a:rPr>
              <a:t> </a:t>
            </a:r>
            <a:r>
              <a:rPr lang="ru-RU" sz="1200" b="1">
                <a:cs typeface="+mn-cs"/>
              </a:rPr>
              <a:t>0</a:t>
            </a:r>
            <a:endParaRPr lang="ru-RU" sz="1200" b="1">
              <a:effectLst>
                <a:outerShdw blurRad="38100" dist="38100" dir="2700000" algn="tl">
                  <a:srgbClr val="000000"/>
                </a:outerShdw>
              </a:effectLst>
              <a:latin typeface="Times New Roman" pitchFamily="18" charset="0"/>
              <a:cs typeface="+mn-cs"/>
            </a:endParaRPr>
          </a:p>
        </p:txBody>
      </p:sp>
      <p:sp>
        <p:nvSpPr>
          <p:cNvPr id="124966" name="Rectangle 38"/>
          <p:cNvSpPr>
            <a:spLocks noChangeArrowheads="1"/>
          </p:cNvSpPr>
          <p:nvPr/>
        </p:nvSpPr>
        <p:spPr bwMode="auto">
          <a:xfrm>
            <a:off x="755650" y="4830763"/>
            <a:ext cx="168275" cy="180975"/>
          </a:xfrm>
          <a:prstGeom prst="rect">
            <a:avLst/>
          </a:prstGeom>
          <a:noFill/>
          <a:ln w="9525">
            <a:noFill/>
            <a:miter lim="800000"/>
            <a:headEnd/>
            <a:tailEnd/>
          </a:ln>
        </p:spPr>
        <p:txBody>
          <a:bodyPr wrap="none" lIns="0" tIns="0" rIns="0" bIns="0">
            <a:spAutoFit/>
          </a:bodyPr>
          <a:lstStyle/>
          <a:p>
            <a:pPr eaLnBrk="0" hangingPunct="0">
              <a:defRPr/>
            </a:pPr>
            <a:r>
              <a:rPr lang="ru-RU" sz="1200" b="1">
                <a:cs typeface="+mn-cs"/>
              </a:rPr>
              <a:t>10</a:t>
            </a:r>
            <a:endParaRPr lang="ru-RU" sz="1200" b="1">
              <a:effectLst>
                <a:outerShdw blurRad="38100" dist="38100" dir="2700000" algn="tl">
                  <a:srgbClr val="000000"/>
                </a:outerShdw>
              </a:effectLst>
              <a:latin typeface="Times New Roman" pitchFamily="18" charset="0"/>
              <a:cs typeface="+mn-cs"/>
            </a:endParaRPr>
          </a:p>
        </p:txBody>
      </p:sp>
      <p:sp>
        <p:nvSpPr>
          <p:cNvPr id="124967" name="Rectangle 39"/>
          <p:cNvSpPr>
            <a:spLocks noChangeArrowheads="1"/>
          </p:cNvSpPr>
          <p:nvPr/>
        </p:nvSpPr>
        <p:spPr bwMode="auto">
          <a:xfrm>
            <a:off x="755650" y="4168775"/>
            <a:ext cx="168275" cy="182563"/>
          </a:xfrm>
          <a:prstGeom prst="rect">
            <a:avLst/>
          </a:prstGeom>
          <a:noFill/>
          <a:ln w="9525">
            <a:noFill/>
            <a:miter lim="800000"/>
            <a:headEnd/>
            <a:tailEnd/>
          </a:ln>
        </p:spPr>
        <p:txBody>
          <a:bodyPr wrap="none" lIns="0" tIns="0" rIns="0" bIns="0">
            <a:spAutoFit/>
          </a:bodyPr>
          <a:lstStyle/>
          <a:p>
            <a:pPr eaLnBrk="0" hangingPunct="0">
              <a:defRPr/>
            </a:pPr>
            <a:r>
              <a:rPr lang="ru-RU" sz="1200" b="1">
                <a:cs typeface="+mn-cs"/>
              </a:rPr>
              <a:t>20</a:t>
            </a:r>
            <a:endParaRPr lang="ru-RU" sz="1200" b="1">
              <a:effectLst>
                <a:outerShdw blurRad="38100" dist="38100" dir="2700000" algn="tl">
                  <a:srgbClr val="000000"/>
                </a:outerShdw>
              </a:effectLst>
              <a:latin typeface="Times New Roman" pitchFamily="18" charset="0"/>
              <a:cs typeface="+mn-cs"/>
            </a:endParaRPr>
          </a:p>
        </p:txBody>
      </p:sp>
      <p:sp>
        <p:nvSpPr>
          <p:cNvPr id="124968" name="Rectangle 40"/>
          <p:cNvSpPr>
            <a:spLocks noChangeArrowheads="1"/>
          </p:cNvSpPr>
          <p:nvPr/>
        </p:nvSpPr>
        <p:spPr bwMode="auto">
          <a:xfrm>
            <a:off x="755650" y="3508375"/>
            <a:ext cx="168275" cy="182563"/>
          </a:xfrm>
          <a:prstGeom prst="rect">
            <a:avLst/>
          </a:prstGeom>
          <a:noFill/>
          <a:ln w="9525">
            <a:noFill/>
            <a:miter lim="800000"/>
            <a:headEnd/>
            <a:tailEnd/>
          </a:ln>
        </p:spPr>
        <p:txBody>
          <a:bodyPr wrap="none" lIns="0" tIns="0" rIns="0" bIns="0">
            <a:spAutoFit/>
          </a:bodyPr>
          <a:lstStyle/>
          <a:p>
            <a:pPr eaLnBrk="0" hangingPunct="0">
              <a:defRPr/>
            </a:pPr>
            <a:r>
              <a:rPr lang="ru-RU" sz="1200" b="1">
                <a:cs typeface="+mn-cs"/>
              </a:rPr>
              <a:t>30</a:t>
            </a:r>
            <a:endParaRPr lang="ru-RU" sz="1200" b="1">
              <a:effectLst>
                <a:outerShdw blurRad="38100" dist="38100" dir="2700000" algn="tl">
                  <a:srgbClr val="000000"/>
                </a:outerShdw>
              </a:effectLst>
              <a:latin typeface="Times New Roman" pitchFamily="18" charset="0"/>
              <a:cs typeface="+mn-cs"/>
            </a:endParaRPr>
          </a:p>
        </p:txBody>
      </p:sp>
      <p:sp>
        <p:nvSpPr>
          <p:cNvPr id="124969" name="Rectangle 41"/>
          <p:cNvSpPr>
            <a:spLocks noChangeArrowheads="1"/>
          </p:cNvSpPr>
          <p:nvPr/>
        </p:nvSpPr>
        <p:spPr bwMode="auto">
          <a:xfrm>
            <a:off x="755650" y="2852738"/>
            <a:ext cx="168275" cy="182562"/>
          </a:xfrm>
          <a:prstGeom prst="rect">
            <a:avLst/>
          </a:prstGeom>
          <a:noFill/>
          <a:ln w="9525">
            <a:noFill/>
            <a:miter lim="800000"/>
            <a:headEnd/>
            <a:tailEnd/>
          </a:ln>
        </p:spPr>
        <p:txBody>
          <a:bodyPr wrap="none" lIns="0" tIns="0" rIns="0" bIns="0">
            <a:spAutoFit/>
          </a:bodyPr>
          <a:lstStyle/>
          <a:p>
            <a:pPr eaLnBrk="0" hangingPunct="0">
              <a:defRPr/>
            </a:pPr>
            <a:r>
              <a:rPr lang="ru-RU" sz="1200" b="1">
                <a:cs typeface="+mn-cs"/>
              </a:rPr>
              <a:t>40</a:t>
            </a:r>
            <a:endParaRPr lang="ru-RU" sz="1200" b="1">
              <a:effectLst>
                <a:outerShdw blurRad="38100" dist="38100" dir="2700000" algn="tl">
                  <a:srgbClr val="000000"/>
                </a:outerShdw>
              </a:effectLst>
              <a:latin typeface="Times New Roman" pitchFamily="18" charset="0"/>
              <a:cs typeface="+mn-cs"/>
            </a:endParaRPr>
          </a:p>
        </p:txBody>
      </p:sp>
      <p:sp>
        <p:nvSpPr>
          <p:cNvPr id="124970" name="Rectangle 42"/>
          <p:cNvSpPr>
            <a:spLocks noChangeArrowheads="1"/>
          </p:cNvSpPr>
          <p:nvPr/>
        </p:nvSpPr>
        <p:spPr bwMode="auto">
          <a:xfrm>
            <a:off x="755650" y="2192338"/>
            <a:ext cx="168275" cy="182562"/>
          </a:xfrm>
          <a:prstGeom prst="rect">
            <a:avLst/>
          </a:prstGeom>
          <a:noFill/>
          <a:ln w="9525">
            <a:noFill/>
            <a:miter lim="800000"/>
            <a:headEnd/>
            <a:tailEnd/>
          </a:ln>
        </p:spPr>
        <p:txBody>
          <a:bodyPr wrap="none" lIns="0" tIns="0" rIns="0" bIns="0">
            <a:spAutoFit/>
          </a:bodyPr>
          <a:lstStyle/>
          <a:p>
            <a:pPr eaLnBrk="0" hangingPunct="0">
              <a:defRPr/>
            </a:pPr>
            <a:r>
              <a:rPr lang="ru-RU" sz="1200" b="1">
                <a:cs typeface="+mn-cs"/>
              </a:rPr>
              <a:t>50</a:t>
            </a:r>
            <a:endParaRPr lang="ru-RU" sz="1200" b="1">
              <a:effectLst>
                <a:outerShdw blurRad="38100" dist="38100" dir="2700000" algn="tl">
                  <a:srgbClr val="000000"/>
                </a:outerShdw>
              </a:effectLst>
              <a:latin typeface="Times New Roman" pitchFamily="18" charset="0"/>
              <a:cs typeface="+mn-cs"/>
            </a:endParaRPr>
          </a:p>
        </p:txBody>
      </p:sp>
      <p:sp>
        <p:nvSpPr>
          <p:cNvPr id="49194" name="Line 43"/>
          <p:cNvSpPr>
            <a:spLocks noChangeShapeType="1"/>
          </p:cNvSpPr>
          <p:nvPr/>
        </p:nvSpPr>
        <p:spPr bwMode="auto">
          <a:xfrm>
            <a:off x="3106738" y="5645150"/>
            <a:ext cx="3175" cy="55563"/>
          </a:xfrm>
          <a:prstGeom prst="line">
            <a:avLst/>
          </a:prstGeom>
          <a:noFill/>
          <a:ln w="0">
            <a:solidFill>
              <a:srgbClr val="000000"/>
            </a:solidFill>
            <a:round/>
            <a:headEnd/>
            <a:tailEnd/>
          </a:ln>
        </p:spPr>
        <p:txBody>
          <a:bodyPr/>
          <a:lstStyle/>
          <a:p>
            <a:endParaRPr lang="ru-RU"/>
          </a:p>
        </p:txBody>
      </p:sp>
      <p:sp>
        <p:nvSpPr>
          <p:cNvPr id="49195" name="Line 44"/>
          <p:cNvSpPr>
            <a:spLocks noChangeShapeType="1"/>
          </p:cNvSpPr>
          <p:nvPr/>
        </p:nvSpPr>
        <p:spPr bwMode="auto">
          <a:xfrm>
            <a:off x="5207000" y="5645150"/>
            <a:ext cx="4763" cy="55563"/>
          </a:xfrm>
          <a:prstGeom prst="line">
            <a:avLst/>
          </a:prstGeom>
          <a:noFill/>
          <a:ln w="0">
            <a:solidFill>
              <a:srgbClr val="000000"/>
            </a:solidFill>
            <a:round/>
            <a:headEnd/>
            <a:tailEnd/>
          </a:ln>
        </p:spPr>
        <p:txBody>
          <a:bodyPr/>
          <a:lstStyle/>
          <a:p>
            <a:endParaRPr lang="ru-RU"/>
          </a:p>
        </p:txBody>
      </p:sp>
      <p:sp>
        <p:nvSpPr>
          <p:cNvPr id="49196" name="Line 45"/>
          <p:cNvSpPr>
            <a:spLocks noChangeShapeType="1"/>
          </p:cNvSpPr>
          <p:nvPr/>
        </p:nvSpPr>
        <p:spPr bwMode="auto">
          <a:xfrm>
            <a:off x="7308850" y="5645150"/>
            <a:ext cx="3175" cy="55563"/>
          </a:xfrm>
          <a:prstGeom prst="line">
            <a:avLst/>
          </a:prstGeom>
          <a:noFill/>
          <a:ln w="0">
            <a:solidFill>
              <a:srgbClr val="000000"/>
            </a:solidFill>
            <a:round/>
            <a:headEnd/>
            <a:tailEnd/>
          </a:ln>
        </p:spPr>
        <p:txBody>
          <a:bodyPr/>
          <a:lstStyle/>
          <a:p>
            <a:endParaRPr lang="ru-RU"/>
          </a:p>
        </p:txBody>
      </p:sp>
      <p:sp>
        <p:nvSpPr>
          <p:cNvPr id="49197" name="Text Box 46"/>
          <p:cNvSpPr txBox="1">
            <a:spLocks noChangeArrowheads="1"/>
          </p:cNvSpPr>
          <p:nvPr/>
        </p:nvSpPr>
        <p:spPr bwMode="auto">
          <a:xfrm>
            <a:off x="1392238" y="1666875"/>
            <a:ext cx="406400" cy="304800"/>
          </a:xfrm>
          <a:prstGeom prst="rect">
            <a:avLst/>
          </a:prstGeom>
          <a:noFill/>
          <a:ln w="9525">
            <a:noFill/>
            <a:miter lim="800000"/>
            <a:headEnd/>
            <a:tailEnd/>
          </a:ln>
        </p:spPr>
        <p:txBody>
          <a:bodyPr wrap="none">
            <a:spAutoFit/>
          </a:bodyPr>
          <a:lstStyle/>
          <a:p>
            <a:pPr eaLnBrk="0" hangingPunct="0"/>
            <a:r>
              <a:rPr lang="en-US" sz="1400" b="1">
                <a:latin typeface="Times New Roman" pitchFamily="18" charset="0"/>
              </a:rPr>
              <a:t> %</a:t>
            </a:r>
            <a:endParaRPr lang="ru-RU" sz="1400" b="1">
              <a:latin typeface="Times New Roman" pitchFamily="18" charset="0"/>
            </a:endParaRPr>
          </a:p>
        </p:txBody>
      </p:sp>
      <p:sp>
        <p:nvSpPr>
          <p:cNvPr id="49198" name="Text Box 47"/>
          <p:cNvSpPr txBox="1">
            <a:spLocks noChangeArrowheads="1"/>
          </p:cNvSpPr>
          <p:nvPr/>
        </p:nvSpPr>
        <p:spPr bwMode="auto">
          <a:xfrm>
            <a:off x="1276350" y="5589588"/>
            <a:ext cx="1708150" cy="396875"/>
          </a:xfrm>
          <a:prstGeom prst="rect">
            <a:avLst/>
          </a:prstGeom>
          <a:noFill/>
          <a:ln w="9525">
            <a:noFill/>
            <a:miter lim="800000"/>
            <a:headEnd/>
            <a:tailEnd/>
          </a:ln>
        </p:spPr>
        <p:txBody>
          <a:bodyPr wrap="none">
            <a:spAutoFit/>
          </a:bodyPr>
          <a:lstStyle/>
          <a:p>
            <a:pPr eaLnBrk="0" hangingPunct="0"/>
            <a:r>
              <a:rPr lang="en-US" sz="2000" b="1">
                <a:latin typeface="Times New Roman" pitchFamily="18" charset="0"/>
              </a:rPr>
              <a:t>  </a:t>
            </a:r>
            <a:r>
              <a:rPr lang="ru-RU" sz="2000" b="1">
                <a:latin typeface="Times New Roman" pitchFamily="18" charset="0"/>
              </a:rPr>
              <a:t>  </a:t>
            </a:r>
            <a:r>
              <a:rPr lang="en-US" sz="2000" b="1">
                <a:latin typeface="Times New Roman" pitchFamily="18" charset="0"/>
              </a:rPr>
              <a:t>Терапевты</a:t>
            </a:r>
            <a:endParaRPr lang="ru-RU" sz="2000" b="1">
              <a:latin typeface="Times New Roman" pitchFamily="18" charset="0"/>
            </a:endParaRPr>
          </a:p>
        </p:txBody>
      </p:sp>
      <p:sp>
        <p:nvSpPr>
          <p:cNvPr id="49199" name="Text Box 48"/>
          <p:cNvSpPr txBox="1">
            <a:spLocks noChangeArrowheads="1"/>
          </p:cNvSpPr>
          <p:nvPr/>
        </p:nvSpPr>
        <p:spPr bwMode="auto">
          <a:xfrm>
            <a:off x="3203575" y="5589588"/>
            <a:ext cx="1951038" cy="396875"/>
          </a:xfrm>
          <a:prstGeom prst="rect">
            <a:avLst/>
          </a:prstGeom>
          <a:noFill/>
          <a:ln w="9525">
            <a:noFill/>
            <a:miter lim="800000"/>
            <a:headEnd/>
            <a:tailEnd/>
          </a:ln>
        </p:spPr>
        <p:txBody>
          <a:bodyPr wrap="none">
            <a:spAutoFit/>
          </a:bodyPr>
          <a:lstStyle/>
          <a:p>
            <a:pPr eaLnBrk="0" hangingPunct="0"/>
            <a:r>
              <a:rPr lang="en-US" sz="2000" b="1">
                <a:latin typeface="Times New Roman" pitchFamily="18" charset="0"/>
              </a:rPr>
              <a:t>   </a:t>
            </a:r>
            <a:r>
              <a:rPr lang="ru-RU" sz="2000" b="1">
                <a:latin typeface="Times New Roman" pitchFamily="18" charset="0"/>
              </a:rPr>
              <a:t>   </a:t>
            </a:r>
            <a:r>
              <a:rPr lang="en-US" sz="2000" b="1">
                <a:latin typeface="Times New Roman" pitchFamily="18" charset="0"/>
              </a:rPr>
              <a:t>Кардиологи</a:t>
            </a:r>
            <a:endParaRPr lang="ru-RU" sz="2000" b="1">
              <a:latin typeface="Times New Roman" pitchFamily="18" charset="0"/>
            </a:endParaRPr>
          </a:p>
        </p:txBody>
      </p:sp>
      <p:sp>
        <p:nvSpPr>
          <p:cNvPr id="49200" name="Text Box 49"/>
          <p:cNvSpPr txBox="1">
            <a:spLocks noChangeArrowheads="1"/>
          </p:cNvSpPr>
          <p:nvPr/>
        </p:nvSpPr>
        <p:spPr bwMode="auto">
          <a:xfrm>
            <a:off x="5292725" y="5589588"/>
            <a:ext cx="2459038" cy="396875"/>
          </a:xfrm>
          <a:prstGeom prst="rect">
            <a:avLst/>
          </a:prstGeom>
          <a:noFill/>
          <a:ln w="9525">
            <a:noFill/>
            <a:miter lim="800000"/>
            <a:headEnd/>
            <a:tailEnd/>
          </a:ln>
        </p:spPr>
        <p:txBody>
          <a:bodyPr>
            <a:spAutoFit/>
          </a:bodyPr>
          <a:lstStyle/>
          <a:p>
            <a:pPr eaLnBrk="0" hangingPunct="0"/>
            <a:r>
              <a:rPr lang="en-US" sz="2000" b="1">
                <a:latin typeface="Times New Roman" pitchFamily="18" charset="0"/>
              </a:rPr>
              <a:t> </a:t>
            </a:r>
            <a:r>
              <a:rPr lang="ru-RU" sz="2000" b="1">
                <a:latin typeface="Times New Roman" pitchFamily="18" charset="0"/>
              </a:rPr>
              <a:t>   </a:t>
            </a:r>
            <a:r>
              <a:rPr lang="en-US" sz="2000" b="1">
                <a:latin typeface="Times New Roman" pitchFamily="18" charset="0"/>
              </a:rPr>
              <a:t>Невропатологи</a:t>
            </a:r>
            <a:endParaRPr lang="ru-RU" sz="2000" b="1">
              <a:latin typeface="Times New Roman" pitchFamily="18" charset="0"/>
            </a:endParaRPr>
          </a:p>
        </p:txBody>
      </p:sp>
      <p:sp>
        <p:nvSpPr>
          <p:cNvPr id="49201" name="Rectangle 50"/>
          <p:cNvSpPr>
            <a:spLocks noChangeArrowheads="1"/>
          </p:cNvSpPr>
          <p:nvPr/>
        </p:nvSpPr>
        <p:spPr bwMode="auto">
          <a:xfrm>
            <a:off x="3946525" y="2533650"/>
            <a:ext cx="852488" cy="295275"/>
          </a:xfrm>
          <a:prstGeom prst="rect">
            <a:avLst/>
          </a:prstGeom>
          <a:solidFill>
            <a:srgbClr val="EC3600"/>
          </a:solidFill>
          <a:ln w="9525">
            <a:noFill/>
            <a:miter lim="800000"/>
            <a:headEnd/>
            <a:tailEnd/>
          </a:ln>
        </p:spPr>
        <p:txBody>
          <a:bodyPr/>
          <a:lstStyle/>
          <a:p>
            <a:pPr eaLnBrk="0" hangingPunct="0"/>
            <a:endParaRPr lang="ru-RU" sz="2400">
              <a:latin typeface="Arial Narrow" pitchFamily="34" charset="0"/>
            </a:endParaRPr>
          </a:p>
        </p:txBody>
      </p:sp>
      <p:sp>
        <p:nvSpPr>
          <p:cNvPr id="124979" name="Text Box 51"/>
          <p:cNvSpPr txBox="1">
            <a:spLocks noChangeArrowheads="1"/>
          </p:cNvSpPr>
          <p:nvPr/>
        </p:nvSpPr>
        <p:spPr bwMode="auto">
          <a:xfrm>
            <a:off x="7210425" y="4335463"/>
            <a:ext cx="1392238" cy="366712"/>
          </a:xfrm>
          <a:prstGeom prst="rect">
            <a:avLst/>
          </a:prstGeom>
          <a:solidFill>
            <a:srgbClr val="00003A"/>
          </a:solidFill>
          <a:ln w="9525">
            <a:noFill/>
            <a:miter lim="800000"/>
            <a:headEnd/>
            <a:tailEnd/>
          </a:ln>
          <a:effectLst>
            <a:outerShdw dist="35921" dir="2700000" algn="ctr" rotWithShape="0">
              <a:srgbClr val="00FF00"/>
            </a:outerShdw>
          </a:effectLst>
        </p:spPr>
        <p:txBody>
          <a:bodyPr>
            <a:spAutoFit/>
          </a:bodyPr>
          <a:lstStyle/>
          <a:p>
            <a:pPr eaLnBrk="0" hangingPunct="0">
              <a:defRPr/>
            </a:pPr>
            <a:r>
              <a:rPr lang="en-US" sz="2400" b="1">
                <a:solidFill>
                  <a:srgbClr val="FFFF00"/>
                </a:solidFill>
                <a:effectLst>
                  <a:outerShdw blurRad="38100" dist="38100" dir="2700000" algn="tl">
                    <a:srgbClr val="000000"/>
                  </a:outerShdw>
                </a:effectLst>
                <a:latin typeface="Times New Roman" pitchFamily="18" charset="0"/>
              </a:rPr>
              <a:t>Легкая</a:t>
            </a:r>
            <a:endParaRPr lang="ru-RU" sz="2400" b="1">
              <a:solidFill>
                <a:srgbClr val="FFFF00"/>
              </a:solidFill>
              <a:effectLst>
                <a:outerShdw blurRad="38100" dist="38100" dir="2700000" algn="tl">
                  <a:srgbClr val="000000"/>
                </a:outerShdw>
              </a:effectLst>
              <a:latin typeface="Times New Roman" pitchFamily="18" charset="0"/>
            </a:endParaRPr>
          </a:p>
        </p:txBody>
      </p:sp>
      <p:sp>
        <p:nvSpPr>
          <p:cNvPr id="124980" name="Text Box 52"/>
          <p:cNvSpPr txBox="1">
            <a:spLocks noChangeArrowheads="1"/>
          </p:cNvSpPr>
          <p:nvPr/>
        </p:nvSpPr>
        <p:spPr bwMode="auto">
          <a:xfrm>
            <a:off x="7210425" y="2957513"/>
            <a:ext cx="1719263" cy="461962"/>
          </a:xfrm>
          <a:prstGeom prst="rect">
            <a:avLst/>
          </a:prstGeom>
          <a:solidFill>
            <a:srgbClr val="00003A"/>
          </a:solidFill>
          <a:ln w="9525">
            <a:noFill/>
            <a:miter lim="800000"/>
            <a:headEnd/>
            <a:tailEnd/>
          </a:ln>
          <a:effectLst>
            <a:outerShdw dist="35921" dir="2700000" algn="ctr" rotWithShape="0">
              <a:srgbClr val="FFFF00"/>
            </a:outerShdw>
          </a:effectLst>
        </p:spPr>
        <p:txBody>
          <a:bodyPr>
            <a:spAutoFit/>
          </a:bodyPr>
          <a:lstStyle/>
          <a:p>
            <a:pPr eaLnBrk="0" hangingPunct="0">
              <a:defRPr/>
            </a:pPr>
            <a:r>
              <a:rPr lang="en-US" sz="2400" b="1">
                <a:solidFill>
                  <a:srgbClr val="FFFF00"/>
                </a:solidFill>
                <a:effectLst>
                  <a:outerShdw blurRad="38100" dist="38100" dir="2700000" algn="tl">
                    <a:srgbClr val="000000"/>
                  </a:outerShdw>
                </a:effectLst>
                <a:latin typeface="Times New Roman" pitchFamily="18" charset="0"/>
              </a:rPr>
              <a:t>Умеренная</a:t>
            </a:r>
            <a:endParaRPr lang="ru-RU" sz="2400" b="1">
              <a:solidFill>
                <a:srgbClr val="FFFF00"/>
              </a:solidFill>
              <a:effectLst>
                <a:outerShdw blurRad="38100" dist="38100" dir="2700000" algn="tl">
                  <a:srgbClr val="000000"/>
                </a:outerShdw>
              </a:effectLst>
              <a:latin typeface="Times New Roman" pitchFamily="18" charset="0"/>
            </a:endParaRPr>
          </a:p>
        </p:txBody>
      </p:sp>
      <p:sp>
        <p:nvSpPr>
          <p:cNvPr id="124981" name="Text Box 53"/>
          <p:cNvSpPr txBox="1">
            <a:spLocks noChangeArrowheads="1"/>
          </p:cNvSpPr>
          <p:nvPr/>
        </p:nvSpPr>
        <p:spPr bwMode="auto">
          <a:xfrm>
            <a:off x="7251700" y="2151063"/>
            <a:ext cx="1535113" cy="461962"/>
          </a:xfrm>
          <a:prstGeom prst="rect">
            <a:avLst/>
          </a:prstGeom>
          <a:solidFill>
            <a:srgbClr val="00003A"/>
          </a:solidFill>
          <a:ln w="9525">
            <a:noFill/>
            <a:miter lim="800000"/>
            <a:headEnd/>
            <a:tailEnd/>
          </a:ln>
          <a:effectLst>
            <a:outerShdw dist="35921" dir="2700000" algn="ctr" rotWithShape="0">
              <a:srgbClr val="CC0000"/>
            </a:outerShdw>
          </a:effectLst>
        </p:spPr>
        <p:txBody>
          <a:bodyPr>
            <a:spAutoFit/>
          </a:bodyPr>
          <a:lstStyle/>
          <a:p>
            <a:pPr eaLnBrk="0" hangingPunct="0">
              <a:defRPr/>
            </a:pPr>
            <a:r>
              <a:rPr lang="ru-RU" sz="2400" b="1">
                <a:solidFill>
                  <a:srgbClr val="FFFF00"/>
                </a:solidFill>
                <a:effectLst>
                  <a:outerShdw blurRad="38100" dist="38100" dir="2700000" algn="tl">
                    <a:srgbClr val="000000"/>
                  </a:outerShdw>
                </a:effectLst>
                <a:latin typeface="Times New Roman" pitchFamily="18" charset="0"/>
              </a:rPr>
              <a:t>Тяжелая</a:t>
            </a:r>
          </a:p>
        </p:txBody>
      </p:sp>
      <p:sp>
        <p:nvSpPr>
          <p:cNvPr id="124982" name="Text Box 54"/>
          <p:cNvSpPr txBox="1">
            <a:spLocks noChangeArrowheads="1"/>
          </p:cNvSpPr>
          <p:nvPr/>
        </p:nvSpPr>
        <p:spPr bwMode="auto">
          <a:xfrm>
            <a:off x="4286250" y="6194425"/>
            <a:ext cx="184150" cy="457200"/>
          </a:xfrm>
          <a:prstGeom prst="rect">
            <a:avLst/>
          </a:prstGeom>
          <a:noFill/>
          <a:ln w="9525">
            <a:noFill/>
            <a:miter lim="800000"/>
            <a:headEnd/>
            <a:tailEnd/>
          </a:ln>
          <a:effectLst/>
        </p:spPr>
        <p:txBody>
          <a:bodyPr wrap="none">
            <a:spAutoFit/>
          </a:bodyPr>
          <a:lstStyle/>
          <a:p>
            <a:pPr eaLnBrk="0" hangingPunct="0">
              <a:defRPr/>
            </a:pPr>
            <a:endParaRPr lang="ru-RU" sz="2400" b="1">
              <a:solidFill>
                <a:srgbClr val="000066"/>
              </a:solidFill>
              <a:effectLst>
                <a:outerShdw blurRad="38100" dist="38100" dir="2700000" algn="tl">
                  <a:srgbClr val="000000"/>
                </a:outerShdw>
              </a:effectLst>
              <a:latin typeface="Times New Roman" pitchFamily="18" charset="0"/>
              <a:cs typeface="+mn-cs"/>
            </a:endParaRPr>
          </a:p>
        </p:txBody>
      </p:sp>
      <p:sp>
        <p:nvSpPr>
          <p:cNvPr id="49206" name="Text Box 55"/>
          <p:cNvSpPr txBox="1">
            <a:spLocks noChangeArrowheads="1"/>
          </p:cNvSpPr>
          <p:nvPr/>
        </p:nvSpPr>
        <p:spPr bwMode="auto">
          <a:xfrm>
            <a:off x="2168525" y="5121275"/>
            <a:ext cx="539750" cy="338138"/>
          </a:xfrm>
          <a:prstGeom prst="rect">
            <a:avLst/>
          </a:prstGeom>
          <a:noFill/>
          <a:ln w="9525">
            <a:noFill/>
            <a:miter lim="800000"/>
            <a:headEnd/>
            <a:tailEnd/>
          </a:ln>
        </p:spPr>
        <p:txBody>
          <a:bodyPr wrap="none">
            <a:spAutoFit/>
          </a:bodyPr>
          <a:lstStyle/>
          <a:p>
            <a:pPr eaLnBrk="0" hangingPunct="0"/>
            <a:r>
              <a:rPr lang="en-US" sz="1600" b="1">
                <a:solidFill>
                  <a:srgbClr val="000066"/>
                </a:solidFill>
                <a:latin typeface="Times New Roman" pitchFamily="18" charset="0"/>
              </a:rPr>
              <a:t>23,1</a:t>
            </a:r>
            <a:endParaRPr lang="ru-RU" sz="1600" b="1">
              <a:solidFill>
                <a:srgbClr val="000066"/>
              </a:solidFill>
              <a:latin typeface="Times New Roman" pitchFamily="18" charset="0"/>
            </a:endParaRPr>
          </a:p>
        </p:txBody>
      </p:sp>
      <p:sp>
        <p:nvSpPr>
          <p:cNvPr id="49207" name="Text Box 56"/>
          <p:cNvSpPr txBox="1">
            <a:spLocks noChangeArrowheads="1"/>
          </p:cNvSpPr>
          <p:nvPr/>
        </p:nvSpPr>
        <p:spPr bwMode="auto">
          <a:xfrm>
            <a:off x="4097338" y="5121275"/>
            <a:ext cx="692150" cy="338138"/>
          </a:xfrm>
          <a:prstGeom prst="rect">
            <a:avLst/>
          </a:prstGeom>
          <a:noFill/>
          <a:ln w="9525">
            <a:noFill/>
            <a:miter lim="800000"/>
            <a:headEnd/>
            <a:tailEnd/>
          </a:ln>
        </p:spPr>
        <p:txBody>
          <a:bodyPr wrap="none">
            <a:spAutoFit/>
          </a:bodyPr>
          <a:lstStyle/>
          <a:p>
            <a:pPr eaLnBrk="0" hangingPunct="0"/>
            <a:r>
              <a:rPr lang="en-US" sz="1600" b="1">
                <a:solidFill>
                  <a:srgbClr val="000066"/>
                </a:solidFill>
                <a:latin typeface="Times New Roman" pitchFamily="18" charset="0"/>
              </a:rPr>
              <a:t>   24,8</a:t>
            </a:r>
            <a:endParaRPr lang="ru-RU" sz="1600" b="1">
              <a:solidFill>
                <a:srgbClr val="000066"/>
              </a:solidFill>
              <a:latin typeface="Times New Roman" pitchFamily="18" charset="0"/>
            </a:endParaRPr>
          </a:p>
        </p:txBody>
      </p:sp>
      <p:sp>
        <p:nvSpPr>
          <p:cNvPr id="49208" name="Text Box 57"/>
          <p:cNvSpPr txBox="1">
            <a:spLocks noChangeArrowheads="1"/>
          </p:cNvSpPr>
          <p:nvPr/>
        </p:nvSpPr>
        <p:spPr bwMode="auto">
          <a:xfrm>
            <a:off x="6299200" y="5121275"/>
            <a:ext cx="590550" cy="338138"/>
          </a:xfrm>
          <a:prstGeom prst="rect">
            <a:avLst/>
          </a:prstGeom>
          <a:noFill/>
          <a:ln w="9525">
            <a:noFill/>
            <a:miter lim="800000"/>
            <a:headEnd/>
            <a:tailEnd/>
          </a:ln>
        </p:spPr>
        <p:txBody>
          <a:bodyPr wrap="none">
            <a:spAutoFit/>
          </a:bodyPr>
          <a:lstStyle/>
          <a:p>
            <a:pPr eaLnBrk="0" hangingPunct="0"/>
            <a:r>
              <a:rPr lang="en-US" sz="1600" b="1">
                <a:solidFill>
                  <a:srgbClr val="000066"/>
                </a:solidFill>
                <a:latin typeface="Times New Roman" pitchFamily="18" charset="0"/>
              </a:rPr>
              <a:t> 24,4</a:t>
            </a:r>
            <a:endParaRPr lang="ru-RU" sz="1600" b="1">
              <a:solidFill>
                <a:srgbClr val="000066"/>
              </a:solidFill>
              <a:latin typeface="Times New Roman" pitchFamily="18" charset="0"/>
            </a:endParaRPr>
          </a:p>
        </p:txBody>
      </p:sp>
      <p:sp>
        <p:nvSpPr>
          <p:cNvPr id="49209" name="Text Box 58"/>
          <p:cNvSpPr txBox="1">
            <a:spLocks noChangeArrowheads="1"/>
          </p:cNvSpPr>
          <p:nvPr/>
        </p:nvSpPr>
        <p:spPr bwMode="auto">
          <a:xfrm>
            <a:off x="2089150" y="3635375"/>
            <a:ext cx="590550" cy="336550"/>
          </a:xfrm>
          <a:prstGeom prst="rect">
            <a:avLst/>
          </a:prstGeom>
          <a:noFill/>
          <a:ln w="9525">
            <a:noFill/>
            <a:miter lim="800000"/>
            <a:headEnd/>
            <a:tailEnd/>
          </a:ln>
        </p:spPr>
        <p:txBody>
          <a:bodyPr wrap="none">
            <a:spAutoFit/>
          </a:bodyPr>
          <a:lstStyle/>
          <a:p>
            <a:pPr eaLnBrk="0" hangingPunct="0"/>
            <a:r>
              <a:rPr lang="en-US" sz="1600" b="1">
                <a:solidFill>
                  <a:srgbClr val="000066"/>
                </a:solidFill>
                <a:latin typeface="Times New Roman" pitchFamily="18" charset="0"/>
              </a:rPr>
              <a:t> 15,5</a:t>
            </a:r>
            <a:endParaRPr lang="ru-RU" sz="1600" b="1">
              <a:solidFill>
                <a:srgbClr val="000066"/>
              </a:solidFill>
              <a:latin typeface="Times New Roman" pitchFamily="18" charset="0"/>
            </a:endParaRPr>
          </a:p>
        </p:txBody>
      </p:sp>
      <p:sp>
        <p:nvSpPr>
          <p:cNvPr id="49210" name="Text Box 59"/>
          <p:cNvSpPr txBox="1">
            <a:spLocks noChangeArrowheads="1"/>
          </p:cNvSpPr>
          <p:nvPr/>
        </p:nvSpPr>
        <p:spPr bwMode="auto">
          <a:xfrm>
            <a:off x="4156075" y="3505200"/>
            <a:ext cx="833438" cy="336550"/>
          </a:xfrm>
          <a:prstGeom prst="rect">
            <a:avLst/>
          </a:prstGeom>
          <a:noFill/>
          <a:ln w="9525">
            <a:noFill/>
            <a:miter lim="800000"/>
            <a:headEnd/>
            <a:tailEnd/>
          </a:ln>
        </p:spPr>
        <p:txBody>
          <a:bodyPr>
            <a:spAutoFit/>
          </a:bodyPr>
          <a:lstStyle/>
          <a:p>
            <a:pPr eaLnBrk="0" hangingPunct="0"/>
            <a:r>
              <a:rPr lang="en-US" sz="1600" b="1">
                <a:solidFill>
                  <a:srgbClr val="000066"/>
                </a:solidFill>
                <a:latin typeface="Times New Roman" pitchFamily="18" charset="0"/>
              </a:rPr>
              <a:t>  15,9</a:t>
            </a:r>
            <a:endParaRPr lang="ru-RU" sz="1600" b="1">
              <a:solidFill>
                <a:srgbClr val="000066"/>
              </a:solidFill>
              <a:latin typeface="Times New Roman" pitchFamily="18" charset="0"/>
            </a:endParaRPr>
          </a:p>
        </p:txBody>
      </p:sp>
      <p:sp>
        <p:nvSpPr>
          <p:cNvPr id="49211" name="Text Box 60"/>
          <p:cNvSpPr txBox="1">
            <a:spLocks noChangeArrowheads="1"/>
          </p:cNvSpPr>
          <p:nvPr/>
        </p:nvSpPr>
        <p:spPr bwMode="auto">
          <a:xfrm>
            <a:off x="6378575" y="3505200"/>
            <a:ext cx="539750" cy="336550"/>
          </a:xfrm>
          <a:prstGeom prst="rect">
            <a:avLst/>
          </a:prstGeom>
          <a:noFill/>
          <a:ln w="9525">
            <a:noFill/>
            <a:miter lim="800000"/>
            <a:headEnd/>
            <a:tailEnd/>
          </a:ln>
        </p:spPr>
        <p:txBody>
          <a:bodyPr wrap="none">
            <a:spAutoFit/>
          </a:bodyPr>
          <a:lstStyle/>
          <a:p>
            <a:pPr eaLnBrk="0" hangingPunct="0"/>
            <a:r>
              <a:rPr lang="en-US" sz="1600" b="1">
                <a:solidFill>
                  <a:srgbClr val="000066"/>
                </a:solidFill>
                <a:latin typeface="Times New Roman" pitchFamily="18" charset="0"/>
              </a:rPr>
              <a:t>15,7</a:t>
            </a:r>
            <a:endParaRPr lang="ru-RU" sz="1600" b="1">
              <a:solidFill>
                <a:srgbClr val="000066"/>
              </a:solidFill>
              <a:latin typeface="Times New Roman" pitchFamily="18" charset="0"/>
            </a:endParaRPr>
          </a:p>
        </p:txBody>
      </p:sp>
      <p:sp>
        <p:nvSpPr>
          <p:cNvPr id="124989" name="Text Box 61"/>
          <p:cNvSpPr txBox="1">
            <a:spLocks noChangeArrowheads="1"/>
          </p:cNvSpPr>
          <p:nvPr/>
        </p:nvSpPr>
        <p:spPr bwMode="auto">
          <a:xfrm>
            <a:off x="4097338" y="2457450"/>
            <a:ext cx="692150" cy="336550"/>
          </a:xfrm>
          <a:prstGeom prst="rect">
            <a:avLst/>
          </a:prstGeom>
          <a:noFill/>
          <a:ln w="9525">
            <a:noFill/>
            <a:miter lim="800000"/>
            <a:headEnd/>
            <a:tailEnd/>
          </a:ln>
          <a:effectLst/>
        </p:spPr>
        <p:txBody>
          <a:bodyPr wrap="none">
            <a:spAutoFit/>
          </a:bodyPr>
          <a:lstStyle/>
          <a:p>
            <a:pPr eaLnBrk="0" hangingPunct="0">
              <a:defRPr/>
            </a:pPr>
            <a:r>
              <a:rPr lang="en-US" sz="1600" b="1">
                <a:effectLst>
                  <a:outerShdw blurRad="38100" dist="38100" dir="2700000" algn="tl">
                    <a:srgbClr val="000000"/>
                  </a:outerShdw>
                </a:effectLst>
                <a:latin typeface="Times New Roman" pitchFamily="18" charset="0"/>
                <a:cs typeface="+mn-cs"/>
              </a:rPr>
              <a:t>     4,5</a:t>
            </a:r>
            <a:endParaRPr lang="ru-RU" sz="1600" b="1">
              <a:effectLst>
                <a:outerShdw blurRad="38100" dist="38100" dir="2700000" algn="tl">
                  <a:srgbClr val="000000"/>
                </a:outerShdw>
              </a:effectLst>
              <a:latin typeface="Times New Roman" pitchFamily="18" charset="0"/>
              <a:cs typeface="+mn-cs"/>
            </a:endParaRPr>
          </a:p>
        </p:txBody>
      </p:sp>
      <p:sp>
        <p:nvSpPr>
          <p:cNvPr id="124990" name="Text Box 62"/>
          <p:cNvSpPr txBox="1">
            <a:spLocks noChangeArrowheads="1"/>
          </p:cNvSpPr>
          <p:nvPr/>
        </p:nvSpPr>
        <p:spPr bwMode="auto">
          <a:xfrm>
            <a:off x="6299200" y="2498725"/>
            <a:ext cx="590550" cy="334963"/>
          </a:xfrm>
          <a:prstGeom prst="rect">
            <a:avLst/>
          </a:prstGeom>
          <a:noFill/>
          <a:ln w="9525">
            <a:noFill/>
            <a:miter lim="800000"/>
            <a:headEnd/>
            <a:tailEnd/>
          </a:ln>
          <a:effectLst/>
        </p:spPr>
        <p:txBody>
          <a:bodyPr wrap="none">
            <a:spAutoFit/>
          </a:bodyPr>
          <a:lstStyle/>
          <a:p>
            <a:pPr eaLnBrk="0" hangingPunct="0">
              <a:defRPr/>
            </a:pPr>
            <a:r>
              <a:rPr lang="en-US" sz="1600" b="1">
                <a:effectLst>
                  <a:outerShdw blurRad="38100" dist="38100" dir="2700000" algn="tl">
                    <a:srgbClr val="000000"/>
                  </a:outerShdw>
                </a:effectLst>
                <a:latin typeface="Times New Roman" pitchFamily="18" charset="0"/>
                <a:cs typeface="+mn-cs"/>
              </a:rPr>
              <a:t>   6,4</a:t>
            </a:r>
            <a:endParaRPr lang="ru-RU" sz="1600" b="1">
              <a:effectLst>
                <a:outerShdw blurRad="38100" dist="38100" dir="2700000" algn="tl">
                  <a:srgbClr val="000000"/>
                </a:outerShdw>
              </a:effectLst>
              <a:latin typeface="Times New Roman" pitchFamily="18" charset="0"/>
              <a:cs typeface="+mn-cs"/>
            </a:endParaRPr>
          </a:p>
        </p:txBody>
      </p:sp>
      <p:sp>
        <p:nvSpPr>
          <p:cNvPr id="124991" name="Text Box 63"/>
          <p:cNvSpPr txBox="1">
            <a:spLocks noChangeArrowheads="1"/>
          </p:cNvSpPr>
          <p:nvPr/>
        </p:nvSpPr>
        <p:spPr bwMode="auto">
          <a:xfrm>
            <a:off x="2168525" y="2630488"/>
            <a:ext cx="539750" cy="336550"/>
          </a:xfrm>
          <a:prstGeom prst="rect">
            <a:avLst/>
          </a:prstGeom>
          <a:noFill/>
          <a:ln w="9525">
            <a:noFill/>
            <a:miter lim="800000"/>
            <a:headEnd/>
            <a:tailEnd/>
          </a:ln>
          <a:effectLst/>
        </p:spPr>
        <p:txBody>
          <a:bodyPr wrap="none">
            <a:spAutoFit/>
          </a:bodyPr>
          <a:lstStyle/>
          <a:p>
            <a:pPr eaLnBrk="0" hangingPunct="0">
              <a:defRPr/>
            </a:pPr>
            <a:r>
              <a:rPr lang="en-US" sz="1600" b="1">
                <a:effectLst>
                  <a:outerShdw blurRad="38100" dist="38100" dir="2700000" algn="tl">
                    <a:srgbClr val="000000"/>
                  </a:outerShdw>
                </a:effectLst>
                <a:latin typeface="Times New Roman" pitchFamily="18" charset="0"/>
                <a:cs typeface="+mn-cs"/>
              </a:rPr>
              <a:t>  5,4</a:t>
            </a:r>
            <a:endParaRPr lang="ru-RU" sz="1600" b="1">
              <a:effectLst>
                <a:outerShdw blurRad="38100" dist="38100" dir="2700000" algn="tl">
                  <a:srgbClr val="000000"/>
                </a:outerShdw>
              </a:effectLst>
              <a:latin typeface="Times New Roman" pitchFamily="18" charset="0"/>
              <a:cs typeface="+mn-cs"/>
            </a:endParaRPr>
          </a:p>
        </p:txBody>
      </p:sp>
      <p:sp>
        <p:nvSpPr>
          <p:cNvPr id="124992" name="Text Box 64"/>
          <p:cNvSpPr txBox="1">
            <a:spLocks noChangeArrowheads="1"/>
          </p:cNvSpPr>
          <p:nvPr/>
        </p:nvSpPr>
        <p:spPr bwMode="auto">
          <a:xfrm>
            <a:off x="1857375" y="1928813"/>
            <a:ext cx="1058863" cy="461962"/>
          </a:xfrm>
          <a:prstGeom prst="rect">
            <a:avLst/>
          </a:prstGeom>
          <a:noFill/>
          <a:ln w="9525">
            <a:noFill/>
            <a:miter lim="800000"/>
            <a:headEnd/>
            <a:tailEnd/>
          </a:ln>
          <a:effectLst/>
        </p:spPr>
        <p:txBody>
          <a:bodyPr>
            <a:spAutoFit/>
          </a:bodyPr>
          <a:lstStyle/>
          <a:p>
            <a:pPr eaLnBrk="0" hangingPunct="0">
              <a:defRPr/>
            </a:pPr>
            <a:r>
              <a:rPr lang="en-US" sz="2400" b="1" dirty="0">
                <a:effectLst>
                  <a:outerShdw blurRad="38100" dist="38100" dir="2700000" algn="tl">
                    <a:srgbClr val="000000"/>
                  </a:outerShdw>
                </a:effectLst>
                <a:latin typeface="Times New Roman" pitchFamily="18" charset="0"/>
                <a:cs typeface="+mn-cs"/>
              </a:rPr>
              <a:t>    </a:t>
            </a:r>
            <a:r>
              <a:rPr lang="en-US" sz="2400" b="1" dirty="0">
                <a:solidFill>
                  <a:schemeClr val="tx1">
                    <a:lumMod val="20000"/>
                    <a:lumOff val="80000"/>
                  </a:schemeClr>
                </a:solidFill>
                <a:effectLst>
                  <a:outerShdw blurRad="38100" dist="38100" dir="2700000" algn="tl">
                    <a:srgbClr val="000000"/>
                  </a:outerShdw>
                </a:effectLst>
                <a:latin typeface="Times New Roman" pitchFamily="18" charset="0"/>
                <a:cs typeface="+mn-cs"/>
              </a:rPr>
              <a:t>44,7</a:t>
            </a:r>
            <a:endParaRPr lang="ru-RU" sz="2400" b="1" dirty="0">
              <a:solidFill>
                <a:schemeClr val="tx1">
                  <a:lumMod val="20000"/>
                  <a:lumOff val="80000"/>
                </a:schemeClr>
              </a:solidFill>
              <a:effectLst>
                <a:outerShdw blurRad="38100" dist="38100" dir="2700000" algn="tl">
                  <a:srgbClr val="000000"/>
                </a:outerShdw>
              </a:effectLst>
              <a:latin typeface="Times New Roman" pitchFamily="18" charset="0"/>
              <a:cs typeface="+mn-cs"/>
            </a:endParaRPr>
          </a:p>
        </p:txBody>
      </p:sp>
      <p:sp>
        <p:nvSpPr>
          <p:cNvPr id="124993" name="Text Box 65"/>
          <p:cNvSpPr txBox="1">
            <a:spLocks noChangeArrowheads="1"/>
          </p:cNvSpPr>
          <p:nvPr/>
        </p:nvSpPr>
        <p:spPr bwMode="auto">
          <a:xfrm>
            <a:off x="4143375" y="1857375"/>
            <a:ext cx="887413" cy="461963"/>
          </a:xfrm>
          <a:prstGeom prst="rect">
            <a:avLst/>
          </a:prstGeom>
          <a:noFill/>
          <a:ln w="9525">
            <a:noFill/>
            <a:miter lim="800000"/>
            <a:headEnd/>
            <a:tailEnd/>
          </a:ln>
          <a:effectLst/>
        </p:spPr>
        <p:txBody>
          <a:bodyPr>
            <a:spAutoFit/>
          </a:bodyPr>
          <a:lstStyle/>
          <a:p>
            <a:pPr eaLnBrk="0" hangingPunct="0">
              <a:defRPr/>
            </a:pPr>
            <a:r>
              <a:rPr lang="en-US" sz="2400" b="1" dirty="0">
                <a:effectLst>
                  <a:outerShdw blurRad="38100" dist="38100" dir="2700000" algn="tl">
                    <a:srgbClr val="000000"/>
                  </a:outerShdw>
                </a:effectLst>
                <a:latin typeface="Times New Roman" pitchFamily="18" charset="0"/>
                <a:cs typeface="+mn-cs"/>
              </a:rPr>
              <a:t>  </a:t>
            </a:r>
            <a:r>
              <a:rPr lang="en-US" sz="2400" b="1" dirty="0">
                <a:solidFill>
                  <a:schemeClr val="tx1">
                    <a:lumMod val="20000"/>
                    <a:lumOff val="80000"/>
                  </a:schemeClr>
                </a:solidFill>
                <a:effectLst>
                  <a:outerShdw blurRad="38100" dist="38100" dir="2700000" algn="tl">
                    <a:srgbClr val="000000"/>
                  </a:outerShdw>
                </a:effectLst>
                <a:latin typeface="Times New Roman" pitchFamily="18" charset="0"/>
                <a:cs typeface="+mn-cs"/>
              </a:rPr>
              <a:t>46,1</a:t>
            </a:r>
            <a:endParaRPr lang="ru-RU" sz="2400" b="1" dirty="0">
              <a:solidFill>
                <a:schemeClr val="tx1">
                  <a:lumMod val="20000"/>
                  <a:lumOff val="80000"/>
                </a:schemeClr>
              </a:solidFill>
              <a:effectLst>
                <a:outerShdw blurRad="38100" dist="38100" dir="2700000" algn="tl">
                  <a:srgbClr val="000000"/>
                </a:outerShdw>
              </a:effectLst>
              <a:latin typeface="Times New Roman" pitchFamily="18" charset="0"/>
              <a:cs typeface="+mn-cs"/>
            </a:endParaRPr>
          </a:p>
        </p:txBody>
      </p:sp>
      <p:sp>
        <p:nvSpPr>
          <p:cNvPr id="124994" name="Text Box 66"/>
          <p:cNvSpPr txBox="1">
            <a:spLocks noChangeArrowheads="1"/>
          </p:cNvSpPr>
          <p:nvPr/>
        </p:nvSpPr>
        <p:spPr bwMode="auto">
          <a:xfrm>
            <a:off x="6357938" y="1857375"/>
            <a:ext cx="974725" cy="461963"/>
          </a:xfrm>
          <a:prstGeom prst="rect">
            <a:avLst/>
          </a:prstGeom>
          <a:noFill/>
          <a:ln w="9525">
            <a:noFill/>
            <a:miter lim="800000"/>
            <a:headEnd/>
            <a:tailEnd/>
          </a:ln>
          <a:effectLst/>
        </p:spPr>
        <p:txBody>
          <a:bodyPr>
            <a:spAutoFit/>
          </a:bodyPr>
          <a:lstStyle/>
          <a:p>
            <a:pPr eaLnBrk="0" hangingPunct="0">
              <a:defRPr/>
            </a:pPr>
            <a:r>
              <a:rPr lang="en-US" sz="2400" b="1" dirty="0">
                <a:solidFill>
                  <a:schemeClr val="tx1">
                    <a:lumMod val="20000"/>
                    <a:lumOff val="80000"/>
                  </a:schemeClr>
                </a:solidFill>
                <a:effectLst>
                  <a:outerShdw blurRad="38100" dist="38100" dir="2700000" algn="tl">
                    <a:srgbClr val="000000"/>
                  </a:outerShdw>
                </a:effectLst>
                <a:latin typeface="Times New Roman" pitchFamily="18" charset="0"/>
                <a:cs typeface="+mn-cs"/>
              </a:rPr>
              <a:t>47,4</a:t>
            </a:r>
            <a:endParaRPr lang="ru-RU" sz="2400" b="1" dirty="0">
              <a:solidFill>
                <a:schemeClr val="tx1">
                  <a:lumMod val="20000"/>
                  <a:lumOff val="80000"/>
                </a:schemeClr>
              </a:solidFill>
              <a:effectLst>
                <a:outerShdw blurRad="38100" dist="38100" dir="2700000" algn="tl">
                  <a:srgbClr val="000000"/>
                </a:outerShdw>
              </a:effectLst>
              <a:latin typeface="Times New Roman" pitchFamily="18" charset="0"/>
              <a:cs typeface="+mn-cs"/>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ChangeArrowheads="1"/>
          </p:cNvSpPr>
          <p:nvPr/>
        </p:nvSpPr>
        <p:spPr bwMode="auto">
          <a:xfrm>
            <a:off x="304800" y="381000"/>
            <a:ext cx="8534400" cy="6172200"/>
          </a:xfrm>
          <a:prstGeom prst="rect">
            <a:avLst/>
          </a:prstGeom>
          <a:noFill/>
          <a:ln w="9525">
            <a:noFill/>
            <a:miter lim="800000"/>
            <a:headEnd/>
            <a:tailEnd/>
          </a:ln>
        </p:spPr>
        <p:txBody>
          <a:bodyPr wrap="none" anchor="ctr"/>
          <a:lstStyle/>
          <a:p>
            <a:pPr eaLnBrk="0" hangingPunct="0"/>
            <a:endParaRPr lang="ru-RU" sz="2400">
              <a:latin typeface="Times New Roman" pitchFamily="18" charset="0"/>
            </a:endParaRPr>
          </a:p>
        </p:txBody>
      </p:sp>
      <p:sp>
        <p:nvSpPr>
          <p:cNvPr id="39942" name="Rectangle 3"/>
          <p:cNvSpPr>
            <a:spLocks noGrp="1" noChangeArrowheads="1"/>
          </p:cNvSpPr>
          <p:nvPr>
            <p:ph type="title" idx="4294967295"/>
          </p:nvPr>
        </p:nvSpPr>
        <p:spPr>
          <a:xfrm>
            <a:off x="2051050" y="0"/>
            <a:ext cx="8001000" cy="1143000"/>
          </a:xfrm>
        </p:spPr>
        <p:txBody>
          <a:bodyPr/>
          <a:lstStyle/>
          <a:p>
            <a:pPr eaLnBrk="1" hangingPunct="1"/>
            <a:r>
              <a:rPr lang="ru-RU" sz="3200" smtClean="0">
                <a:solidFill>
                  <a:srgbClr val="A107B1"/>
                </a:solidFill>
              </a:rPr>
              <a:t>Эффект физических тренировок больных ИБС за 5 лет</a:t>
            </a:r>
          </a:p>
        </p:txBody>
      </p:sp>
      <p:graphicFrame>
        <p:nvGraphicFramePr>
          <p:cNvPr id="39940" name="Object 2"/>
          <p:cNvGraphicFramePr>
            <a:graphicFrameLocks noChangeAspect="1"/>
          </p:cNvGraphicFramePr>
          <p:nvPr>
            <p:ph type="tbl" idx="4294967295"/>
          </p:nvPr>
        </p:nvGraphicFramePr>
        <p:xfrm>
          <a:off x="1357313" y="1214438"/>
          <a:ext cx="7847012" cy="5000625"/>
        </p:xfrm>
        <a:graphic>
          <a:graphicData uri="http://schemas.openxmlformats.org/presentationml/2006/ole">
            <p:oleObj spid="_x0000_s39940" name="Документ" r:id="rId3" imgW="7967520" imgH="4540320" progId="Word.Document.8">
              <p:embed/>
            </p:oleObj>
          </a:graphicData>
        </a:graphic>
      </p:graphicFrame>
      <p:sp>
        <p:nvSpPr>
          <p:cNvPr id="39943" name="Text Box 5"/>
          <p:cNvSpPr txBox="1">
            <a:spLocks noChangeArrowheads="1"/>
          </p:cNvSpPr>
          <p:nvPr/>
        </p:nvSpPr>
        <p:spPr bwMode="auto">
          <a:xfrm>
            <a:off x="838200" y="5791200"/>
            <a:ext cx="7543800" cy="579438"/>
          </a:xfrm>
          <a:prstGeom prst="rect">
            <a:avLst/>
          </a:prstGeom>
          <a:noFill/>
          <a:ln w="9525">
            <a:noFill/>
            <a:miter lim="800000"/>
            <a:headEnd/>
            <a:tailEnd/>
          </a:ln>
        </p:spPr>
        <p:txBody>
          <a:bodyPr>
            <a:spAutoFit/>
          </a:bodyPr>
          <a:lstStyle/>
          <a:p>
            <a:pPr eaLnBrk="0" hangingPunct="0">
              <a:spcBef>
                <a:spcPct val="50000"/>
              </a:spcBef>
            </a:pPr>
            <a:endParaRPr lang="ru-RU" sz="3200">
              <a:solidFill>
                <a:srgbClr val="FF0000"/>
              </a:solidFill>
              <a:latin typeface="Times New Roman" pitchFamily="18" charset="0"/>
            </a:endParaRPr>
          </a:p>
        </p:txBody>
      </p:sp>
      <p:sp>
        <p:nvSpPr>
          <p:cNvPr id="39944" name="Text Box 6"/>
          <p:cNvSpPr txBox="1">
            <a:spLocks noChangeArrowheads="1"/>
          </p:cNvSpPr>
          <p:nvPr/>
        </p:nvSpPr>
        <p:spPr bwMode="auto">
          <a:xfrm>
            <a:off x="2133600" y="6215063"/>
            <a:ext cx="7010400" cy="461962"/>
          </a:xfrm>
          <a:prstGeom prst="rect">
            <a:avLst/>
          </a:prstGeom>
          <a:noFill/>
          <a:ln w="9525">
            <a:noFill/>
            <a:miter lim="800000"/>
            <a:headEnd/>
            <a:tailEnd/>
          </a:ln>
        </p:spPr>
        <p:txBody>
          <a:bodyPr>
            <a:spAutoFit/>
          </a:bodyPr>
          <a:lstStyle/>
          <a:p>
            <a:pPr eaLnBrk="0" hangingPunct="0">
              <a:spcBef>
                <a:spcPct val="50000"/>
              </a:spcBef>
            </a:pPr>
            <a:r>
              <a:rPr lang="en-US" sz="2400">
                <a:solidFill>
                  <a:srgbClr val="FF0000"/>
                </a:solidFill>
                <a:latin typeface="Times New Roman" pitchFamily="18" charset="0"/>
              </a:rPr>
              <a:t>  </a:t>
            </a:r>
            <a:r>
              <a:rPr lang="en-US" sz="1600">
                <a:solidFill>
                  <a:srgbClr val="FF0000"/>
                </a:solidFill>
                <a:latin typeface="Times New Roman" pitchFamily="18" charset="0"/>
              </a:rPr>
              <a:t>Niebauer J et al. J Cardpulm Rehabil. 1995; 15: 47-64</a:t>
            </a:r>
            <a:endParaRPr lang="ru-RU" sz="160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Заголовок 1"/>
          <p:cNvSpPr>
            <a:spLocks noGrp="1"/>
          </p:cNvSpPr>
          <p:nvPr>
            <p:ph type="title" idx="4294967295"/>
          </p:nvPr>
        </p:nvSpPr>
        <p:spPr>
          <a:xfrm>
            <a:off x="1692275" y="0"/>
            <a:ext cx="7772400" cy="1357313"/>
          </a:xfrm>
        </p:spPr>
        <p:txBody>
          <a:bodyPr/>
          <a:lstStyle/>
          <a:p>
            <a:pPr eaLnBrk="1" hangingPunct="1"/>
            <a:r>
              <a:rPr lang="ru-RU" sz="1800" smtClean="0"/>
              <a:t> </a:t>
            </a:r>
            <a:r>
              <a:rPr lang="en-US" sz="3200" smtClean="0">
                <a:solidFill>
                  <a:srgbClr val="A107B1"/>
                </a:solidFill>
              </a:rPr>
              <a:t>Q RISK 2</a:t>
            </a:r>
            <a:endParaRPr lang="ru-RU" sz="3200" smtClean="0">
              <a:solidFill>
                <a:srgbClr val="A107B1"/>
              </a:solidFill>
            </a:endParaRPr>
          </a:p>
        </p:txBody>
      </p:sp>
      <p:graphicFrame>
        <p:nvGraphicFramePr>
          <p:cNvPr id="3" name="Таблица 2"/>
          <p:cNvGraphicFramePr>
            <a:graphicFrameLocks noGrp="1"/>
          </p:cNvGraphicFramePr>
          <p:nvPr/>
        </p:nvGraphicFramePr>
        <p:xfrm>
          <a:off x="785786" y="1129074"/>
          <a:ext cx="8143965" cy="4636008"/>
        </p:xfrm>
        <a:graphic>
          <a:graphicData uri="http://schemas.openxmlformats.org/drawingml/2006/table">
            <a:tbl>
              <a:tblPr firstRow="1" bandRow="1">
                <a:tableStyleId>{5C22544A-7EE6-4342-B048-85BDC9FD1C3A}</a:tableStyleId>
              </a:tblPr>
              <a:tblGrid>
                <a:gridCol w="1571636"/>
                <a:gridCol w="1500198"/>
                <a:gridCol w="1357322"/>
                <a:gridCol w="928694"/>
                <a:gridCol w="1357322"/>
                <a:gridCol w="1428793"/>
              </a:tblGrid>
              <a:tr h="465016">
                <a:tc>
                  <a:txBody>
                    <a:bodyPr/>
                    <a:lstStyle/>
                    <a:p>
                      <a:endParaRPr lang="ru-RU" dirty="0"/>
                    </a:p>
                  </a:txBody>
                  <a:tcPr/>
                </a:tc>
                <a:tc>
                  <a:txBody>
                    <a:bodyPr/>
                    <a:lstStyle/>
                    <a:p>
                      <a:r>
                        <a:rPr lang="ru-RU" dirty="0" smtClean="0"/>
                        <a:t>норма</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всего</a:t>
                      </a:r>
                    </a:p>
                    <a:p>
                      <a:endParaRPr lang="ru-RU" dirty="0"/>
                    </a:p>
                  </a:txBody>
                  <a:tcPr/>
                </a:tc>
                <a:tc>
                  <a:txBody>
                    <a:bodyPr/>
                    <a:lstStyle/>
                    <a:p>
                      <a:r>
                        <a:rPr lang="ru-RU" dirty="0" err="1" smtClean="0"/>
                        <a:t>р</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И</a:t>
                      </a:r>
                    </a:p>
                    <a:p>
                      <a:endParaRPr lang="ru-RU" dirty="0"/>
                    </a:p>
                  </a:txBody>
                  <a:tcPr/>
                </a:tc>
                <a:tc>
                  <a:txBody>
                    <a:bodyPr/>
                    <a:lstStyle/>
                    <a:p>
                      <a:r>
                        <a:rPr lang="ru-RU" dirty="0" smtClean="0"/>
                        <a:t>П</a:t>
                      </a:r>
                      <a:endParaRPr lang="ru-RU" dirty="0"/>
                    </a:p>
                  </a:txBody>
                  <a:tcPr/>
                </a:tc>
              </a:tr>
              <a:tr h="606556">
                <a:tc>
                  <a:txBody>
                    <a:bodyPr/>
                    <a:lstStyle/>
                    <a:p>
                      <a:r>
                        <a:rPr lang="ru-RU" sz="1800" dirty="0" smtClean="0"/>
                        <a:t>Риск развития ССЗ</a:t>
                      </a:r>
                      <a:endParaRPr lang="ru-RU" dirty="0"/>
                    </a:p>
                  </a:txBody>
                  <a:tcPr/>
                </a:tc>
                <a:tc>
                  <a:txBody>
                    <a:bodyPr/>
                    <a:lstStyle/>
                    <a:p>
                      <a:r>
                        <a:rPr lang="ru-RU" sz="1800" dirty="0" smtClean="0"/>
                        <a:t>2,14±0,06% </a:t>
                      </a:r>
                      <a:endParaRPr lang="ru-RU" sz="1800" dirty="0">
                        <a:latin typeface="Times New Roman" pitchFamily="18" charset="0"/>
                        <a:cs typeface="Times New Roman" pitchFamily="18" charset="0"/>
                      </a:endParaRPr>
                    </a:p>
                  </a:txBody>
                  <a:tcPr/>
                </a:tc>
                <a:tc>
                  <a:txBody>
                    <a:bodyPr/>
                    <a:lstStyle/>
                    <a:p>
                      <a:pPr>
                        <a:lnSpc>
                          <a:spcPct val="115000"/>
                        </a:lnSpc>
                        <a:spcAft>
                          <a:spcPts val="0"/>
                        </a:spcAft>
                      </a:pPr>
                      <a:r>
                        <a:rPr lang="ru-RU" sz="1800" dirty="0" smtClean="0"/>
                        <a:t>3,67±0,12%</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800" dirty="0" smtClean="0"/>
                        <a:t>&lt;0,001</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800" kern="1200" dirty="0" smtClean="0">
                          <a:solidFill>
                            <a:schemeClr val="dk1"/>
                          </a:solidFill>
                          <a:latin typeface="+mn-lt"/>
                          <a:ea typeface="+mn-ea"/>
                          <a:cs typeface="+mn-cs"/>
                        </a:rPr>
                        <a:t>3,62±0,14%</a:t>
                      </a:r>
                      <a:endParaRPr lang="ru-RU" sz="1800" dirty="0">
                        <a:latin typeface="Times New Roman" pitchFamily="18" charset="0"/>
                        <a:ea typeface="Times New Roman"/>
                        <a:cs typeface="Times New Roman" pitchFamily="18" charset="0"/>
                      </a:endParaRPr>
                    </a:p>
                  </a:txBody>
                  <a:tcPr marL="68580" marR="68580" marT="0" marB="0"/>
                </a:tc>
                <a:tc>
                  <a:txBody>
                    <a:bodyPr/>
                    <a:lstStyle/>
                    <a:p>
                      <a:r>
                        <a:rPr lang="ru-RU" sz="1800" kern="1200" dirty="0" smtClean="0">
                          <a:solidFill>
                            <a:schemeClr val="dk1"/>
                          </a:solidFill>
                          <a:latin typeface="+mn-lt"/>
                          <a:ea typeface="+mn-ea"/>
                          <a:cs typeface="+mn-cs"/>
                        </a:rPr>
                        <a:t>3,</a:t>
                      </a:r>
                      <a:r>
                        <a:rPr lang="en-US" sz="1800" kern="1200" dirty="0" smtClean="0">
                          <a:solidFill>
                            <a:schemeClr val="dk1"/>
                          </a:solidFill>
                          <a:latin typeface="+mn-lt"/>
                          <a:ea typeface="+mn-ea"/>
                          <a:cs typeface="+mn-cs"/>
                        </a:rPr>
                        <a:t>76</a:t>
                      </a:r>
                      <a:r>
                        <a:rPr lang="ru-RU" sz="1800" kern="1200" dirty="0" smtClean="0">
                          <a:solidFill>
                            <a:schemeClr val="dk1"/>
                          </a:solidFill>
                          <a:latin typeface="+mn-lt"/>
                          <a:ea typeface="+mn-ea"/>
                          <a:cs typeface="+mn-cs"/>
                        </a:rPr>
                        <a:t>±0,</a:t>
                      </a:r>
                      <a:r>
                        <a:rPr lang="en-US" sz="1800" kern="1200" dirty="0" smtClean="0">
                          <a:solidFill>
                            <a:schemeClr val="dk1"/>
                          </a:solidFill>
                          <a:latin typeface="+mn-lt"/>
                          <a:ea typeface="+mn-ea"/>
                          <a:cs typeface="+mn-cs"/>
                        </a:rPr>
                        <a:t>20</a:t>
                      </a:r>
                      <a:r>
                        <a:rPr lang="ru-RU" sz="1800" kern="1200" dirty="0" smtClean="0">
                          <a:solidFill>
                            <a:schemeClr val="dk1"/>
                          </a:solidFill>
                          <a:latin typeface="+mn-lt"/>
                          <a:ea typeface="+mn-ea"/>
                          <a:cs typeface="+mn-cs"/>
                        </a:rPr>
                        <a:t>%</a:t>
                      </a:r>
                    </a:p>
                    <a:p>
                      <a:r>
                        <a:rPr lang="ru-RU" sz="1800" kern="1200" dirty="0" smtClean="0">
                          <a:solidFill>
                            <a:schemeClr val="dk1"/>
                          </a:solidFill>
                          <a:latin typeface="+mn-lt"/>
                          <a:ea typeface="+mn-ea"/>
                          <a:cs typeface="+mn-cs"/>
                        </a:rPr>
                        <a:t> </a:t>
                      </a:r>
                      <a:endParaRPr lang="ru-RU" sz="1800" dirty="0">
                        <a:latin typeface="Times New Roman" pitchFamily="18" charset="0"/>
                        <a:ea typeface="Times New Roman"/>
                        <a:cs typeface="Times New Roman" pitchFamily="18" charset="0"/>
                      </a:endParaRPr>
                    </a:p>
                  </a:txBody>
                  <a:tcPr marL="68580" marR="68580" marT="0" marB="0"/>
                </a:tc>
              </a:tr>
              <a:tr h="465016">
                <a:tc>
                  <a:txBody>
                    <a:bodyPr/>
                    <a:lstStyle/>
                    <a:p>
                      <a:r>
                        <a:rPr lang="ru-RU" dirty="0" smtClean="0"/>
                        <a:t>ОШ</a:t>
                      </a:r>
                      <a:endParaRPr lang="ru-RU" dirty="0"/>
                    </a:p>
                  </a:txBody>
                  <a:tcPr/>
                </a:tc>
                <a:tc>
                  <a:txBody>
                    <a:bodyPr/>
                    <a:lstStyle/>
                    <a:p>
                      <a:endParaRPr lang="ru-RU" sz="18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800" kern="1200" dirty="0" smtClean="0">
                          <a:solidFill>
                            <a:schemeClr val="dk1"/>
                          </a:solidFill>
                          <a:latin typeface="+mn-lt"/>
                          <a:ea typeface="+mn-ea"/>
                          <a:cs typeface="+mn-cs"/>
                        </a:rPr>
                        <a:t>1,86 ±0,06</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800" kern="1200" dirty="0" smtClean="0">
                          <a:solidFill>
                            <a:schemeClr val="dk1"/>
                          </a:solidFill>
                          <a:latin typeface="+mn-lt"/>
                          <a:ea typeface="+mn-ea"/>
                          <a:cs typeface="+mn-cs"/>
                        </a:rPr>
                        <a:t>1,73±0,06</a:t>
                      </a:r>
                      <a:endParaRPr lang="ru-RU" sz="1800" dirty="0">
                        <a:latin typeface="Times New Roman" pitchFamily="18" charset="0"/>
                        <a:ea typeface="Times New Roman"/>
                        <a:cs typeface="Times New Roman" pitchFamily="18" charset="0"/>
                      </a:endParaRPr>
                    </a:p>
                  </a:txBody>
                  <a:tcPr marL="68580" marR="68580" marT="0" marB="0"/>
                </a:tc>
                <a:tc>
                  <a:txBody>
                    <a:bodyPr/>
                    <a:lstStyle/>
                    <a:p>
                      <a:r>
                        <a:rPr lang="ru-RU" sz="1800" kern="1200" dirty="0" smtClean="0">
                          <a:solidFill>
                            <a:schemeClr val="dk1"/>
                          </a:solidFill>
                          <a:latin typeface="+mn-lt"/>
                          <a:ea typeface="+mn-ea"/>
                          <a:cs typeface="+mn-cs"/>
                        </a:rPr>
                        <a:t>2,0</a:t>
                      </a:r>
                      <a:r>
                        <a:rPr lang="en-US" sz="1800" kern="1200" dirty="0" smtClean="0">
                          <a:solidFill>
                            <a:schemeClr val="dk1"/>
                          </a:solidFill>
                          <a:latin typeface="+mn-lt"/>
                          <a:ea typeface="+mn-ea"/>
                          <a:cs typeface="+mn-cs"/>
                        </a:rPr>
                        <a:t>7</a:t>
                      </a:r>
                      <a:r>
                        <a:rPr lang="ru-RU" sz="1800" kern="1200" dirty="0" smtClean="0">
                          <a:solidFill>
                            <a:schemeClr val="dk1"/>
                          </a:solidFill>
                          <a:latin typeface="+mn-lt"/>
                          <a:ea typeface="+mn-ea"/>
                          <a:cs typeface="+mn-cs"/>
                        </a:rPr>
                        <a:t>±</a:t>
                      </a:r>
                      <a:r>
                        <a:rPr lang="en-US" sz="1800" kern="1200" dirty="0" smtClean="0">
                          <a:solidFill>
                            <a:schemeClr val="dk1"/>
                          </a:solidFill>
                          <a:latin typeface="+mn-lt"/>
                          <a:ea typeface="+mn-ea"/>
                          <a:cs typeface="+mn-cs"/>
                        </a:rPr>
                        <a:t>0,13</a:t>
                      </a:r>
                      <a:endParaRPr lang="ru-RU" sz="1800" kern="1200" dirty="0" smtClean="0">
                        <a:solidFill>
                          <a:schemeClr val="dk1"/>
                        </a:solidFill>
                        <a:latin typeface="+mn-lt"/>
                        <a:ea typeface="+mn-ea"/>
                        <a:cs typeface="+mn-cs"/>
                      </a:endParaRPr>
                    </a:p>
                    <a:p>
                      <a:r>
                        <a:rPr lang="ru-RU" sz="1800" kern="1200" dirty="0" smtClean="0">
                          <a:solidFill>
                            <a:schemeClr val="dk1"/>
                          </a:solidFill>
                          <a:latin typeface="+mn-lt"/>
                          <a:ea typeface="+mn-ea"/>
                          <a:cs typeface="+mn-cs"/>
                        </a:rPr>
                        <a:t> </a:t>
                      </a:r>
                      <a:endParaRPr lang="ru-RU" sz="1800" dirty="0">
                        <a:latin typeface="Times New Roman" pitchFamily="18" charset="0"/>
                        <a:ea typeface="Times New Roman"/>
                        <a:cs typeface="Times New Roman" pitchFamily="18" charset="0"/>
                      </a:endParaRPr>
                    </a:p>
                  </a:txBody>
                  <a:tcPr marL="68580" marR="68580" marT="0" marB="0"/>
                </a:tc>
              </a:tr>
              <a:tr h="573030">
                <a:tc>
                  <a:txBody>
                    <a:bodyPr/>
                    <a:lstStyle/>
                    <a:p>
                      <a:r>
                        <a:rPr lang="ru-RU" sz="1800" kern="1200" dirty="0" err="1" smtClean="0">
                          <a:solidFill>
                            <a:schemeClr val="dk1"/>
                          </a:solidFill>
                          <a:latin typeface="+mn-lt"/>
                          <a:ea typeface="+mn-ea"/>
                          <a:cs typeface="+mn-cs"/>
                        </a:rPr>
                        <a:t>Биол</a:t>
                      </a:r>
                      <a:r>
                        <a:rPr lang="ru-RU" sz="1800" kern="1200" dirty="0" smtClean="0">
                          <a:solidFill>
                            <a:schemeClr val="dk1"/>
                          </a:solidFill>
                          <a:latin typeface="+mn-lt"/>
                          <a:ea typeface="+mn-ea"/>
                          <a:cs typeface="+mn-cs"/>
                        </a:rPr>
                        <a:t> возраст</a:t>
                      </a:r>
                      <a:r>
                        <a:rPr lang="ru-RU" sz="1800" dirty="0" smtClean="0"/>
                        <a:t> </a:t>
                      </a:r>
                      <a:endParaRPr lang="ru-RU" dirty="0"/>
                    </a:p>
                  </a:txBody>
                  <a:tcPr/>
                </a:tc>
                <a:tc>
                  <a:txBody>
                    <a:bodyPr/>
                    <a:lstStyle/>
                    <a:p>
                      <a:r>
                        <a:rPr lang="ru-RU" sz="1800" dirty="0" smtClean="0"/>
                        <a:t>48,42±0,28</a:t>
                      </a:r>
                      <a:endParaRPr lang="ru-RU" sz="1800" dirty="0">
                        <a:latin typeface="Times New Roman" pitchFamily="18" charset="0"/>
                        <a:cs typeface="Times New Roman" pitchFamily="18" charset="0"/>
                      </a:endParaRPr>
                    </a:p>
                  </a:txBody>
                  <a:tcPr/>
                </a:tc>
                <a:tc>
                  <a:txBody>
                    <a:bodyPr/>
                    <a:lstStyle/>
                    <a:p>
                      <a:pPr>
                        <a:lnSpc>
                          <a:spcPct val="115000"/>
                        </a:lnSpc>
                        <a:spcAft>
                          <a:spcPts val="0"/>
                        </a:spcAft>
                      </a:pPr>
                      <a:r>
                        <a:rPr lang="ru-RU" sz="1800" dirty="0" smtClean="0"/>
                        <a:t> 54,53±0,32</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800" dirty="0" smtClean="0"/>
                        <a:t>&lt;0,001</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endParaRPr lang="ru-RU" sz="1800">
                        <a:latin typeface="Times New Roman" pitchFamily="18" charset="0"/>
                        <a:ea typeface="Times New Roman"/>
                        <a:cs typeface="Times New Roman" pitchFamily="18" charset="0"/>
                      </a:endParaRPr>
                    </a:p>
                  </a:txBody>
                  <a:tcPr marL="68580" marR="68580" marT="0" marB="0"/>
                </a:tc>
              </a:tr>
              <a:tr h="914048">
                <a:tc>
                  <a:txBody>
                    <a:bodyPr/>
                    <a:lstStyle/>
                    <a:p>
                      <a:pPr>
                        <a:lnSpc>
                          <a:spcPct val="115000"/>
                        </a:lnSpc>
                        <a:spcAft>
                          <a:spcPts val="0"/>
                        </a:spcAft>
                      </a:pPr>
                      <a:r>
                        <a:rPr lang="ru-RU" sz="1800" dirty="0" err="1">
                          <a:latin typeface="Times New Roman" pitchFamily="18" charset="0"/>
                          <a:ea typeface="Times New Roman"/>
                          <a:cs typeface="Times New Roman" pitchFamily="18" charset="0"/>
                        </a:rPr>
                        <a:t>Совпад</a:t>
                      </a:r>
                      <a:r>
                        <a:rPr lang="ru-RU" sz="1800" dirty="0">
                          <a:latin typeface="Times New Roman" pitchFamily="18" charset="0"/>
                          <a:ea typeface="Times New Roman"/>
                          <a:cs typeface="Times New Roman" pitchFamily="18" charset="0"/>
                        </a:rPr>
                        <a:t> \</a:t>
                      </a:r>
                      <a:r>
                        <a:rPr lang="ru-RU" sz="1800" dirty="0" err="1">
                          <a:latin typeface="Times New Roman" pitchFamily="18" charset="0"/>
                          <a:ea typeface="Times New Roman"/>
                          <a:cs typeface="Times New Roman" pitchFamily="18" charset="0"/>
                        </a:rPr>
                        <a:t>несовп</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800" dirty="0" smtClean="0">
                          <a:latin typeface="Times New Roman" pitchFamily="18" charset="0"/>
                          <a:ea typeface="Times New Roman"/>
                          <a:cs typeface="Times New Roman" pitchFamily="18" charset="0"/>
                        </a:rPr>
                        <a:t> </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endParaRPr lang="ru-RU" sz="1800" dirty="0">
                        <a:latin typeface="Times New Roman" pitchFamily="18" charset="0"/>
                        <a:ea typeface="Times New Roman"/>
                        <a:cs typeface="Times New Roman"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800" dirty="0" smtClean="0">
                          <a:highlight>
                            <a:srgbClr val="00FF00"/>
                          </a:highlight>
                          <a:latin typeface="Times New Roman" pitchFamily="18" charset="0"/>
                          <a:ea typeface="Times New Roman"/>
                          <a:cs typeface="Times New Roman" pitchFamily="18" charset="0"/>
                        </a:rPr>
                        <a:t>21,37%\</a:t>
                      </a:r>
                    </a:p>
                    <a:p>
                      <a:pPr marL="0" marR="0" indent="0" algn="l" defTabSz="914400" rtl="0" eaLnBrk="1" fontAlgn="auto" latinLnBrk="0" hangingPunct="1">
                        <a:lnSpc>
                          <a:spcPct val="115000"/>
                        </a:lnSpc>
                        <a:spcBef>
                          <a:spcPts val="0"/>
                        </a:spcBef>
                        <a:spcAft>
                          <a:spcPts val="0"/>
                        </a:spcAft>
                        <a:buClrTx/>
                        <a:buSzTx/>
                        <a:buFontTx/>
                        <a:buNone/>
                        <a:tabLst/>
                        <a:defRPr/>
                      </a:pPr>
                      <a:r>
                        <a:rPr lang="ru-RU" sz="1800" dirty="0" smtClean="0">
                          <a:latin typeface="Times New Roman" pitchFamily="18" charset="0"/>
                          <a:ea typeface="Times New Roman"/>
                          <a:cs typeface="Times New Roman" pitchFamily="18" charset="0"/>
                        </a:rPr>
                        <a:t>78,63%</a:t>
                      </a:r>
                    </a:p>
                    <a:p>
                      <a:pPr>
                        <a:lnSpc>
                          <a:spcPct val="115000"/>
                        </a:lnSpc>
                        <a:spcAft>
                          <a:spcPts val="0"/>
                        </a:spcAft>
                      </a:pP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800" dirty="0" smtClean="0">
                          <a:highlight>
                            <a:srgbClr val="FFFF00"/>
                          </a:highlight>
                          <a:latin typeface="Times New Roman" pitchFamily="18" charset="0"/>
                          <a:ea typeface="Times New Roman"/>
                          <a:cs typeface="Times New Roman" pitchFamily="18" charset="0"/>
                        </a:rPr>
                        <a:t>15,09%\</a:t>
                      </a:r>
                    </a:p>
                    <a:p>
                      <a:pPr>
                        <a:lnSpc>
                          <a:spcPct val="115000"/>
                        </a:lnSpc>
                        <a:spcAft>
                          <a:spcPts val="0"/>
                        </a:spcAft>
                      </a:pPr>
                      <a:r>
                        <a:rPr lang="ru-RU" sz="1800" dirty="0" smtClean="0">
                          <a:latin typeface="Times New Roman" pitchFamily="18" charset="0"/>
                          <a:ea typeface="Times New Roman"/>
                          <a:cs typeface="Times New Roman" pitchFamily="18" charset="0"/>
                        </a:rPr>
                        <a:t>84,91</a:t>
                      </a:r>
                      <a:r>
                        <a:rPr lang="ru-RU" sz="1800" dirty="0">
                          <a:latin typeface="Times New Roman" pitchFamily="18" charset="0"/>
                          <a:ea typeface="Times New Roman"/>
                          <a:cs typeface="Times New Roman" pitchFamily="18" charset="0"/>
                        </a:rPr>
                        <a:t>%</a:t>
                      </a:r>
                    </a:p>
                  </a:txBody>
                  <a:tcPr marL="68580" marR="68580" marT="0" marB="0"/>
                </a:tc>
              </a:tr>
              <a:tr h="465016">
                <a:tc>
                  <a:txBody>
                    <a:bodyPr/>
                    <a:lstStyle/>
                    <a:p>
                      <a:pPr>
                        <a:lnSpc>
                          <a:spcPct val="115000"/>
                        </a:lnSpc>
                        <a:spcAft>
                          <a:spcPts val="0"/>
                        </a:spcAft>
                      </a:pPr>
                      <a:r>
                        <a:rPr lang="ru-RU" sz="1800" dirty="0">
                          <a:latin typeface="Times New Roman" pitchFamily="18" charset="0"/>
                          <a:ea typeface="Times New Roman"/>
                          <a:cs typeface="Times New Roman" pitchFamily="18" charset="0"/>
                        </a:rPr>
                        <a:t>Ср </a:t>
                      </a:r>
                      <a:r>
                        <a:rPr lang="ru-RU" sz="1800" dirty="0" smtClean="0">
                          <a:latin typeface="Times New Roman" pitchFamily="18" charset="0"/>
                          <a:ea typeface="Times New Roman"/>
                          <a:cs typeface="Times New Roman" pitchFamily="18" charset="0"/>
                        </a:rPr>
                        <a:t>превышение возраста</a:t>
                      </a: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endParaRPr lang="ru-RU" sz="180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endParaRPr lang="ru-RU" sz="180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800" dirty="0" smtClean="0">
                          <a:highlight>
                            <a:srgbClr val="00FF00"/>
                          </a:highlight>
                          <a:latin typeface="Times New Roman" pitchFamily="18" charset="0"/>
                          <a:ea typeface="Times New Roman"/>
                          <a:cs typeface="Times New Roman" pitchFamily="18" charset="0"/>
                        </a:rPr>
                        <a:t>6,06±0,30</a:t>
                      </a:r>
                      <a:endParaRPr lang="ru-RU" sz="1800" dirty="0" smtClean="0">
                        <a:latin typeface="Times New Roman" pitchFamily="18" charset="0"/>
                        <a:ea typeface="Times New Roman"/>
                        <a:cs typeface="Times New Roman" pitchFamily="18" charset="0"/>
                      </a:endParaRPr>
                    </a:p>
                    <a:p>
                      <a:pPr>
                        <a:lnSpc>
                          <a:spcPct val="115000"/>
                        </a:lnSpc>
                        <a:spcAft>
                          <a:spcPts val="0"/>
                        </a:spcAft>
                      </a:pPr>
                      <a:r>
                        <a:rPr lang="ru-RU" sz="1800" dirty="0" smtClean="0">
                          <a:latin typeface="Times New Roman" pitchFamily="18" charset="0"/>
                          <a:ea typeface="Times New Roman"/>
                          <a:cs typeface="Times New Roman" pitchFamily="18" charset="0"/>
                        </a:rPr>
                        <a:t> </a:t>
                      </a:r>
                    </a:p>
                    <a:p>
                      <a:pPr>
                        <a:lnSpc>
                          <a:spcPct val="115000"/>
                        </a:lnSpc>
                        <a:spcAft>
                          <a:spcPts val="0"/>
                        </a:spcAft>
                      </a:pPr>
                      <a:endParaRPr lang="ru-RU" sz="18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800" dirty="0">
                          <a:latin typeface="Times New Roman" pitchFamily="18" charset="0"/>
                          <a:ea typeface="Times New Roman"/>
                          <a:cs typeface="Times New Roman" pitchFamily="18" charset="0"/>
                        </a:rPr>
                        <a:t>7</a:t>
                      </a:r>
                      <a:r>
                        <a:rPr lang="ru-RU" sz="1800" dirty="0">
                          <a:highlight>
                            <a:srgbClr val="FFFF00"/>
                          </a:highlight>
                          <a:latin typeface="Times New Roman" pitchFamily="18" charset="0"/>
                          <a:ea typeface="Times New Roman"/>
                          <a:cs typeface="Times New Roman" pitchFamily="18" charset="0"/>
                        </a:rPr>
                        <a:t>,24±0,38</a:t>
                      </a:r>
                      <a:r>
                        <a:rPr lang="ru-RU" sz="1800" dirty="0">
                          <a:latin typeface="Times New Roman" pitchFamily="18" charset="0"/>
                          <a:ea typeface="Times New Roman"/>
                          <a:cs typeface="Times New Roman" pitchFamily="18" charset="0"/>
                        </a:rPr>
                        <a:t>*</a:t>
                      </a:r>
                    </a:p>
                    <a:p>
                      <a:pPr>
                        <a:lnSpc>
                          <a:spcPct val="115000"/>
                        </a:lnSpc>
                        <a:spcAft>
                          <a:spcPts val="0"/>
                        </a:spcAft>
                      </a:pPr>
                      <a:r>
                        <a:rPr lang="ru-RU" sz="1800" dirty="0" smtClean="0">
                          <a:latin typeface="Times New Roman" pitchFamily="18" charset="0"/>
                          <a:ea typeface="Times New Roman"/>
                          <a:cs typeface="Times New Roman" pitchFamily="18" charset="0"/>
                        </a:rPr>
                        <a:t> </a:t>
                      </a:r>
                      <a:endParaRPr lang="ru-RU" sz="1800" dirty="0">
                        <a:latin typeface="Times New Roman" pitchFamily="18" charset="0"/>
                        <a:ea typeface="Times New Roman"/>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idx="4294967295"/>
          </p:nvPr>
        </p:nvSpPr>
        <p:spPr>
          <a:xfrm>
            <a:off x="457200" y="-100013"/>
            <a:ext cx="8229600" cy="1143001"/>
          </a:xfrm>
        </p:spPr>
        <p:txBody>
          <a:bodyPr/>
          <a:lstStyle/>
          <a:p>
            <a:pPr eaLnBrk="1" hangingPunct="1"/>
            <a:r>
              <a:rPr lang="en-US" altLang="ru-RU" sz="4000" smtClean="0">
                <a:solidFill>
                  <a:srgbClr val="1515FF"/>
                </a:solidFill>
              </a:rPr>
              <a:t/>
            </a:r>
            <a:br>
              <a:rPr lang="en-US" altLang="ru-RU" sz="4000" smtClean="0">
                <a:solidFill>
                  <a:srgbClr val="1515FF"/>
                </a:solidFill>
              </a:rPr>
            </a:br>
            <a:r>
              <a:rPr lang="ru-RU" altLang="ru-RU" sz="4000" smtClean="0">
                <a:solidFill>
                  <a:srgbClr val="1515FF"/>
                </a:solidFill>
              </a:rPr>
              <a:t>Россия потеряла</a:t>
            </a:r>
          </a:p>
        </p:txBody>
      </p:sp>
      <p:sp>
        <p:nvSpPr>
          <p:cNvPr id="15363" name="Содержимое 2"/>
          <p:cNvSpPr>
            <a:spLocks noGrp="1"/>
          </p:cNvSpPr>
          <p:nvPr>
            <p:ph idx="4294967295"/>
          </p:nvPr>
        </p:nvSpPr>
        <p:spPr>
          <a:xfrm>
            <a:off x="971550" y="1449388"/>
            <a:ext cx="7272338" cy="4572000"/>
          </a:xfrm>
        </p:spPr>
        <p:txBody>
          <a:bodyPr/>
          <a:lstStyle/>
          <a:p>
            <a:pPr marL="0" indent="0" algn="just" eaLnBrk="1" hangingPunct="1">
              <a:lnSpc>
                <a:spcPct val="150000"/>
              </a:lnSpc>
              <a:spcBef>
                <a:spcPct val="0"/>
              </a:spcBef>
              <a:buFontTx/>
              <a:buNone/>
            </a:pPr>
            <a:r>
              <a:rPr lang="ru-RU" altLang="ru-RU" sz="3600" smtClean="0"/>
              <a:t>более 20 миллионов жителей в 21 веке.</a:t>
            </a:r>
          </a:p>
          <a:p>
            <a:pPr marL="0" indent="0" algn="just" eaLnBrk="1" hangingPunct="1">
              <a:lnSpc>
                <a:spcPct val="150000"/>
              </a:lnSpc>
              <a:spcBef>
                <a:spcPct val="0"/>
              </a:spcBef>
              <a:buFontTx/>
              <a:buNone/>
            </a:pPr>
            <a:r>
              <a:rPr lang="ru-RU" altLang="ru-RU" sz="3600" smtClean="0"/>
              <a:t>Без войны!</a:t>
            </a:r>
          </a:p>
          <a:p>
            <a:pPr marL="0" indent="0" algn="just" eaLnBrk="1" hangingPunct="1">
              <a:lnSpc>
                <a:spcPct val="150000"/>
              </a:lnSpc>
              <a:spcBef>
                <a:spcPct val="0"/>
              </a:spcBef>
              <a:buFontTx/>
              <a:buNone/>
            </a:pPr>
            <a:r>
              <a:rPr lang="ru-RU" altLang="ru-RU" sz="3600" smtClean="0"/>
              <a:t>Из-за болезней системы кровообращения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539750" y="0"/>
            <a:ext cx="9144000" cy="1335088"/>
          </a:xfrm>
          <a:prstGeom prst="rect">
            <a:avLst/>
          </a:prstGeom>
          <a:noFill/>
          <a:ln w="9525">
            <a:noFill/>
            <a:miter lim="800000"/>
            <a:headEnd/>
            <a:tailEnd/>
          </a:ln>
          <a:effectLst/>
        </p:spPr>
        <p:txBody>
          <a:bodyPr>
            <a:spAutoFit/>
          </a:bodyPr>
          <a:lstStyle/>
          <a:p>
            <a:pPr algn="ctr" eaLnBrk="0" hangingPunct="0">
              <a:lnSpc>
                <a:spcPct val="85000"/>
              </a:lnSpc>
              <a:defRPr/>
            </a:pPr>
            <a:r>
              <a:rPr kumimoji="1" lang="ru-RU" sz="3200" b="1">
                <a:solidFill>
                  <a:srgbClr val="7030A0"/>
                </a:solidFill>
                <a:effectLst>
                  <a:outerShdw blurRad="38100" dist="38100" dir="2700000" algn="tl">
                    <a:srgbClr val="C0C0C0"/>
                  </a:outerShdw>
                </a:effectLst>
                <a:latin typeface="Book Antiqua" pitchFamily="18" charset="0"/>
              </a:rPr>
              <a:t>Возможности снижения смертности</a:t>
            </a:r>
          </a:p>
          <a:p>
            <a:pPr algn="ctr" eaLnBrk="0" hangingPunct="0">
              <a:lnSpc>
                <a:spcPct val="85000"/>
              </a:lnSpc>
              <a:defRPr/>
            </a:pPr>
            <a:r>
              <a:rPr kumimoji="1" lang="ru-RU" sz="3200" b="1">
                <a:solidFill>
                  <a:srgbClr val="7030A0"/>
                </a:solidFill>
                <a:effectLst>
                  <a:outerShdw blurRad="38100" dist="38100" dir="2700000" algn="tl">
                    <a:srgbClr val="C0C0C0"/>
                  </a:outerShdw>
                </a:effectLst>
                <a:latin typeface="Book Antiqua" pitchFamily="18" charset="0"/>
              </a:rPr>
              <a:t>путем изменения образа жизни и диеты </a:t>
            </a:r>
          </a:p>
          <a:p>
            <a:pPr algn="ctr" eaLnBrk="0" hangingPunct="0">
              <a:lnSpc>
                <a:spcPct val="85000"/>
              </a:lnSpc>
              <a:defRPr/>
            </a:pPr>
            <a:r>
              <a:rPr kumimoji="1" lang="ru-RU" sz="3200" b="1">
                <a:solidFill>
                  <a:srgbClr val="7030A0"/>
                </a:solidFill>
                <a:effectLst>
                  <a:outerShdw blurRad="38100" dist="38100" dir="2700000" algn="tl">
                    <a:srgbClr val="C0C0C0"/>
                  </a:outerShdw>
                </a:effectLst>
                <a:latin typeface="Book Antiqua" pitchFamily="18" charset="0"/>
              </a:rPr>
              <a:t>у больных КБС и в общей популяции</a:t>
            </a:r>
          </a:p>
        </p:txBody>
      </p:sp>
      <p:graphicFrame>
        <p:nvGraphicFramePr>
          <p:cNvPr id="626737" name="Group 49"/>
          <p:cNvGraphicFramePr>
            <a:graphicFrameLocks noGrp="1"/>
          </p:cNvGraphicFramePr>
          <p:nvPr>
            <p:ph idx="4294967295"/>
          </p:nvPr>
        </p:nvGraphicFramePr>
        <p:xfrm>
          <a:off x="785813" y="2205038"/>
          <a:ext cx="7889875" cy="3816350"/>
        </p:xfrm>
        <a:graphic>
          <a:graphicData uri="http://schemas.openxmlformats.org/drawingml/2006/table">
            <a:tbl>
              <a:tblPr/>
              <a:tblGrid>
                <a:gridCol w="3125862"/>
                <a:gridCol w="2426697"/>
                <a:gridCol w="2337343"/>
              </a:tblGrid>
              <a:tr h="747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outerShdw blurRad="38100" dist="38100" dir="2700000" algn="tl">
                            <a:srgbClr val="FFFFFF"/>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3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outerShdw blurRad="38100" dist="38100" dir="2700000" algn="tl">
                            <a:srgbClr val="FFFFFF"/>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3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outerShdw blurRad="38100" dist="38100" dir="2700000" algn="tl">
                            <a:srgbClr val="FFFFFF"/>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3A"/>
                    </a:solidFill>
                  </a:tcPr>
                </a:tc>
              </a:tr>
              <a:tr h="747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outerShdw blurRad="38100" dist="38100" dir="2700000" algn="tl">
                            <a:srgbClr val="FFFFFF"/>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3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outerShdw blurRad="38100" dist="38100" dir="2700000" algn="tl">
                            <a:srgbClr val="FFFFFF"/>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3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outerShdw blurRad="38100" dist="38100" dir="2700000" algn="tl">
                            <a:srgbClr val="FFFFFF"/>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3A"/>
                    </a:solidFill>
                  </a:tcPr>
                </a:tc>
              </a:tr>
              <a:tr h="747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outerShdw blurRad="38100" dist="38100" dir="2700000" algn="tl">
                            <a:srgbClr val="FFFFFF"/>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3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outerShdw blurRad="38100" dist="38100" dir="2700000" algn="tl">
                            <a:srgbClr val="FFFFFF"/>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3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outerShdw blurRad="38100" dist="38100" dir="2700000" algn="tl">
                            <a:srgbClr val="FFFFFF"/>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3A"/>
                    </a:solidFill>
                  </a:tcPr>
                </a:tc>
              </a:tr>
              <a:tr h="747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outerShdw blurRad="38100" dist="38100" dir="2700000" algn="tl">
                            <a:srgbClr val="FFFFFF"/>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3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outerShdw blurRad="38100" dist="38100" dir="2700000" algn="tl">
                            <a:srgbClr val="FFFFFF"/>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3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outerShdw blurRad="38100" dist="38100" dir="2700000" algn="tl">
                            <a:srgbClr val="FFFFFF"/>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3A"/>
                    </a:solidFill>
                  </a:tcPr>
                </a:tc>
              </a:tr>
              <a:tr h="825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outerShdw blurRad="38100" dist="38100" dir="2700000" algn="tl">
                            <a:srgbClr val="FFFFFF"/>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3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outerShdw blurRad="38100" dist="38100" dir="2700000" algn="tl">
                            <a:srgbClr val="FFFFFF"/>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3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outerShdw blurRad="38100" dist="38100" dir="2700000" algn="tl">
                            <a:srgbClr val="FFFFFF"/>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3A"/>
                    </a:solidFill>
                  </a:tcPr>
                </a:tc>
              </a:tr>
            </a:tbl>
          </a:graphicData>
        </a:graphic>
      </p:graphicFrame>
      <p:sp>
        <p:nvSpPr>
          <p:cNvPr id="53276" name="Text Box 29"/>
          <p:cNvSpPr txBox="1">
            <a:spLocks noChangeArrowheads="1"/>
          </p:cNvSpPr>
          <p:nvPr/>
        </p:nvSpPr>
        <p:spPr bwMode="auto">
          <a:xfrm>
            <a:off x="1116013" y="2349500"/>
            <a:ext cx="184150" cy="457200"/>
          </a:xfrm>
          <a:prstGeom prst="rect">
            <a:avLst/>
          </a:prstGeom>
          <a:noFill/>
          <a:ln w="9525">
            <a:noFill/>
            <a:miter lim="800000"/>
            <a:headEnd/>
            <a:tailEnd/>
          </a:ln>
        </p:spPr>
        <p:txBody>
          <a:bodyPr wrap="none">
            <a:spAutoFit/>
          </a:bodyPr>
          <a:lstStyle/>
          <a:p>
            <a:pPr eaLnBrk="0" hangingPunct="0"/>
            <a:endParaRPr kumimoji="1" lang="ru-RU" sz="2400">
              <a:solidFill>
                <a:srgbClr val="FF6600"/>
              </a:solidFill>
              <a:latin typeface="Times New Roman" pitchFamily="18" charset="0"/>
            </a:endParaRPr>
          </a:p>
        </p:txBody>
      </p:sp>
      <p:sp>
        <p:nvSpPr>
          <p:cNvPr id="626718" name="Text Box 30"/>
          <p:cNvSpPr txBox="1">
            <a:spLocks noChangeArrowheads="1"/>
          </p:cNvSpPr>
          <p:nvPr/>
        </p:nvSpPr>
        <p:spPr bwMode="auto">
          <a:xfrm>
            <a:off x="755650" y="2349500"/>
            <a:ext cx="2305050" cy="519113"/>
          </a:xfrm>
          <a:prstGeom prst="rect">
            <a:avLst/>
          </a:prstGeom>
          <a:noFill/>
          <a:ln w="9525">
            <a:noFill/>
            <a:miter lim="800000"/>
            <a:headEnd/>
            <a:tailEnd/>
          </a:ln>
          <a:effectLst/>
        </p:spPr>
        <p:txBody>
          <a:bodyPr wrap="none">
            <a:spAutoFit/>
          </a:bodyPr>
          <a:lstStyle/>
          <a:p>
            <a:pPr eaLnBrk="0" hangingPunct="0">
              <a:defRPr/>
            </a:pPr>
            <a:r>
              <a:rPr kumimoji="1" lang="ru-RU" sz="2800" b="1">
                <a:solidFill>
                  <a:schemeClr val="bg2"/>
                </a:solidFill>
                <a:effectLst>
                  <a:outerShdw blurRad="38100" dist="38100" dir="2700000" algn="tl">
                    <a:srgbClr val="C0C0C0"/>
                  </a:outerShdw>
                </a:effectLst>
                <a:latin typeface="Arial Narrow" pitchFamily="34" charset="0"/>
              </a:rPr>
              <a:t>Рекомендации</a:t>
            </a:r>
          </a:p>
        </p:txBody>
      </p:sp>
      <p:sp>
        <p:nvSpPr>
          <p:cNvPr id="626719" name="Text Box 31"/>
          <p:cNvSpPr txBox="1">
            <a:spLocks noChangeArrowheads="1"/>
          </p:cNvSpPr>
          <p:nvPr/>
        </p:nvSpPr>
        <p:spPr bwMode="auto">
          <a:xfrm>
            <a:off x="3852863" y="2276475"/>
            <a:ext cx="2549525" cy="701675"/>
          </a:xfrm>
          <a:prstGeom prst="rect">
            <a:avLst/>
          </a:prstGeom>
          <a:noFill/>
          <a:ln w="9525">
            <a:noFill/>
            <a:miter lim="800000"/>
            <a:headEnd/>
            <a:tailEnd/>
          </a:ln>
          <a:effectLst/>
        </p:spPr>
        <p:txBody>
          <a:bodyPr wrap="none">
            <a:spAutoFit/>
          </a:bodyPr>
          <a:lstStyle/>
          <a:p>
            <a:pPr algn="ctr" eaLnBrk="0" hangingPunct="0">
              <a:defRPr/>
            </a:pPr>
            <a:r>
              <a:rPr kumimoji="1" lang="ru-RU" sz="2000" b="1">
                <a:solidFill>
                  <a:schemeClr val="bg2"/>
                </a:solidFill>
                <a:effectLst>
                  <a:outerShdw blurRad="38100" dist="38100" dir="2700000" algn="tl">
                    <a:srgbClr val="C0C0C0"/>
                  </a:outerShdw>
                </a:effectLst>
                <a:latin typeface="Arial Narrow" pitchFamily="34" charset="0"/>
              </a:rPr>
              <a:t>Снижение смертности </a:t>
            </a:r>
          </a:p>
          <a:p>
            <a:pPr algn="ctr" eaLnBrk="0" hangingPunct="0">
              <a:defRPr/>
            </a:pPr>
            <a:r>
              <a:rPr kumimoji="1" lang="ru-RU" sz="2000" b="1">
                <a:solidFill>
                  <a:schemeClr val="bg2"/>
                </a:solidFill>
                <a:effectLst>
                  <a:outerShdw blurRad="38100" dist="38100" dir="2700000" algn="tl">
                    <a:srgbClr val="C0C0C0"/>
                  </a:outerShdw>
                </a:effectLst>
                <a:latin typeface="Arial Narrow" pitchFamily="34" charset="0"/>
              </a:rPr>
              <a:t>у больных КБС</a:t>
            </a:r>
          </a:p>
        </p:txBody>
      </p:sp>
      <p:sp>
        <p:nvSpPr>
          <p:cNvPr id="626720" name="Text Box 32"/>
          <p:cNvSpPr txBox="1">
            <a:spLocks noChangeArrowheads="1"/>
          </p:cNvSpPr>
          <p:nvPr/>
        </p:nvSpPr>
        <p:spPr bwMode="auto">
          <a:xfrm>
            <a:off x="6229350" y="2276475"/>
            <a:ext cx="2549525" cy="701675"/>
          </a:xfrm>
          <a:prstGeom prst="rect">
            <a:avLst/>
          </a:prstGeom>
          <a:noFill/>
          <a:ln w="9525">
            <a:noFill/>
            <a:miter lim="800000"/>
            <a:headEnd/>
            <a:tailEnd/>
          </a:ln>
          <a:effectLst/>
        </p:spPr>
        <p:txBody>
          <a:bodyPr wrap="none">
            <a:spAutoFit/>
          </a:bodyPr>
          <a:lstStyle/>
          <a:p>
            <a:pPr algn="ctr" eaLnBrk="0" hangingPunct="0">
              <a:defRPr/>
            </a:pPr>
            <a:r>
              <a:rPr kumimoji="1" lang="ru-RU" sz="2000" b="1">
                <a:solidFill>
                  <a:schemeClr val="bg2"/>
                </a:solidFill>
                <a:effectLst>
                  <a:outerShdw blurRad="38100" dist="38100" dir="2700000" algn="tl">
                    <a:srgbClr val="C0C0C0"/>
                  </a:outerShdw>
                </a:effectLst>
                <a:latin typeface="Arial Narrow" pitchFamily="34" charset="0"/>
              </a:rPr>
              <a:t>Снижение смертности </a:t>
            </a:r>
          </a:p>
          <a:p>
            <a:pPr algn="ctr" eaLnBrk="0" hangingPunct="0">
              <a:defRPr/>
            </a:pPr>
            <a:r>
              <a:rPr kumimoji="1" lang="ru-RU" sz="2000" b="1">
                <a:solidFill>
                  <a:schemeClr val="bg2"/>
                </a:solidFill>
                <a:effectLst>
                  <a:outerShdw blurRad="38100" dist="38100" dir="2700000" algn="tl">
                    <a:srgbClr val="C0C0C0"/>
                  </a:outerShdw>
                </a:effectLst>
                <a:latin typeface="Arial Narrow" pitchFamily="34" charset="0"/>
              </a:rPr>
              <a:t>в популяции</a:t>
            </a:r>
          </a:p>
        </p:txBody>
      </p:sp>
      <p:sp>
        <p:nvSpPr>
          <p:cNvPr id="626721" name="Text Box 33"/>
          <p:cNvSpPr txBox="1">
            <a:spLocks noChangeArrowheads="1"/>
          </p:cNvSpPr>
          <p:nvPr/>
        </p:nvSpPr>
        <p:spPr bwMode="auto">
          <a:xfrm>
            <a:off x="755650" y="2997200"/>
            <a:ext cx="1979613" cy="682625"/>
          </a:xfrm>
          <a:prstGeom prst="rect">
            <a:avLst/>
          </a:prstGeom>
          <a:noFill/>
          <a:ln w="9525">
            <a:noFill/>
            <a:miter lim="800000"/>
            <a:headEnd/>
            <a:tailEnd/>
          </a:ln>
          <a:effectLst/>
        </p:spPr>
        <p:txBody>
          <a:bodyPr wrap="none">
            <a:spAutoFit/>
          </a:bodyPr>
          <a:lstStyle/>
          <a:p>
            <a:pPr eaLnBrk="0" hangingPunct="0">
              <a:lnSpc>
                <a:spcPct val="80000"/>
              </a:lnSpc>
              <a:defRPr/>
            </a:pPr>
            <a:r>
              <a:rPr kumimoji="1" lang="ru-RU" sz="2400" b="1" i="1">
                <a:solidFill>
                  <a:srgbClr val="FFFF00"/>
                </a:solidFill>
                <a:effectLst>
                  <a:outerShdw blurRad="38100" dist="38100" dir="2700000" algn="tl">
                    <a:srgbClr val="C0C0C0"/>
                  </a:outerShdw>
                </a:effectLst>
                <a:latin typeface="Arial Narrow" pitchFamily="34" charset="0"/>
              </a:rPr>
              <a:t>Прекращение </a:t>
            </a:r>
          </a:p>
          <a:p>
            <a:pPr eaLnBrk="0" hangingPunct="0">
              <a:lnSpc>
                <a:spcPct val="80000"/>
              </a:lnSpc>
              <a:defRPr/>
            </a:pPr>
            <a:r>
              <a:rPr kumimoji="1" lang="ru-RU" sz="2400" b="1" i="1">
                <a:solidFill>
                  <a:srgbClr val="FFFF00"/>
                </a:solidFill>
                <a:effectLst>
                  <a:outerShdw blurRad="38100" dist="38100" dir="2700000" algn="tl">
                    <a:srgbClr val="C0C0C0"/>
                  </a:outerShdw>
                </a:effectLst>
                <a:latin typeface="Arial Narrow" pitchFamily="34" charset="0"/>
              </a:rPr>
              <a:t>курения</a:t>
            </a:r>
          </a:p>
        </p:txBody>
      </p:sp>
      <p:sp>
        <p:nvSpPr>
          <p:cNvPr id="626722" name="Text Box 34"/>
          <p:cNvSpPr txBox="1">
            <a:spLocks noChangeArrowheads="1"/>
          </p:cNvSpPr>
          <p:nvPr/>
        </p:nvSpPr>
        <p:spPr bwMode="auto">
          <a:xfrm>
            <a:off x="755650" y="3789363"/>
            <a:ext cx="1804988" cy="682625"/>
          </a:xfrm>
          <a:prstGeom prst="rect">
            <a:avLst/>
          </a:prstGeom>
          <a:noFill/>
          <a:ln w="9525">
            <a:noFill/>
            <a:miter lim="800000"/>
            <a:headEnd/>
            <a:tailEnd/>
          </a:ln>
          <a:effectLst/>
        </p:spPr>
        <p:txBody>
          <a:bodyPr wrap="none">
            <a:spAutoFit/>
          </a:bodyPr>
          <a:lstStyle/>
          <a:p>
            <a:pPr eaLnBrk="0" hangingPunct="0">
              <a:lnSpc>
                <a:spcPct val="80000"/>
              </a:lnSpc>
              <a:defRPr/>
            </a:pPr>
            <a:r>
              <a:rPr kumimoji="1" lang="ru-RU" sz="2400" b="1" i="1">
                <a:solidFill>
                  <a:srgbClr val="FFFF00"/>
                </a:solidFill>
                <a:effectLst>
                  <a:outerShdw blurRad="38100" dist="38100" dir="2700000" algn="tl">
                    <a:srgbClr val="C0C0C0"/>
                  </a:outerShdw>
                </a:effectLst>
                <a:latin typeface="Arial Narrow" pitchFamily="34" charset="0"/>
              </a:rPr>
              <a:t>Физическая</a:t>
            </a:r>
          </a:p>
          <a:p>
            <a:pPr eaLnBrk="0" hangingPunct="0">
              <a:lnSpc>
                <a:spcPct val="80000"/>
              </a:lnSpc>
              <a:defRPr/>
            </a:pPr>
            <a:r>
              <a:rPr kumimoji="1" lang="ru-RU" sz="2400" b="1" i="1">
                <a:solidFill>
                  <a:srgbClr val="FFFF00"/>
                </a:solidFill>
                <a:effectLst>
                  <a:outerShdw blurRad="38100" dist="38100" dir="2700000" algn="tl">
                    <a:srgbClr val="C0C0C0"/>
                  </a:outerShdw>
                </a:effectLst>
                <a:latin typeface="Arial Narrow" pitchFamily="34" charset="0"/>
              </a:rPr>
              <a:t>активность</a:t>
            </a:r>
          </a:p>
        </p:txBody>
      </p:sp>
      <p:sp>
        <p:nvSpPr>
          <p:cNvPr id="626723" name="Text Box 35"/>
          <p:cNvSpPr txBox="1">
            <a:spLocks noChangeArrowheads="1"/>
          </p:cNvSpPr>
          <p:nvPr/>
        </p:nvSpPr>
        <p:spPr bwMode="auto">
          <a:xfrm>
            <a:off x="755650" y="4508500"/>
            <a:ext cx="1657350" cy="682625"/>
          </a:xfrm>
          <a:prstGeom prst="rect">
            <a:avLst/>
          </a:prstGeom>
          <a:noFill/>
          <a:ln w="9525">
            <a:noFill/>
            <a:miter lim="800000"/>
            <a:headEnd/>
            <a:tailEnd/>
          </a:ln>
          <a:effectLst/>
        </p:spPr>
        <p:txBody>
          <a:bodyPr wrap="none">
            <a:spAutoFit/>
          </a:bodyPr>
          <a:lstStyle/>
          <a:p>
            <a:pPr eaLnBrk="0" hangingPunct="0">
              <a:lnSpc>
                <a:spcPct val="80000"/>
              </a:lnSpc>
              <a:defRPr/>
            </a:pPr>
            <a:r>
              <a:rPr kumimoji="1" lang="ru-RU" sz="2400" b="1" i="1">
                <a:solidFill>
                  <a:srgbClr val="FFFF00"/>
                </a:solidFill>
                <a:effectLst>
                  <a:outerShdw blurRad="38100" dist="38100" dir="2700000" algn="tl">
                    <a:srgbClr val="C0C0C0"/>
                  </a:outerShdw>
                </a:effectLst>
                <a:latin typeface="Arial Narrow" pitchFamily="34" charset="0"/>
              </a:rPr>
              <a:t>Умеренный</a:t>
            </a:r>
          </a:p>
          <a:p>
            <a:pPr eaLnBrk="0" hangingPunct="0">
              <a:lnSpc>
                <a:spcPct val="80000"/>
              </a:lnSpc>
              <a:defRPr/>
            </a:pPr>
            <a:r>
              <a:rPr kumimoji="1" lang="ru-RU" sz="2400" b="1" i="1">
                <a:solidFill>
                  <a:srgbClr val="FFFF00"/>
                </a:solidFill>
                <a:effectLst>
                  <a:outerShdw blurRad="38100" dist="38100" dir="2700000" algn="tl">
                    <a:srgbClr val="C0C0C0"/>
                  </a:outerShdw>
                </a:effectLst>
                <a:latin typeface="Arial Narrow" pitchFamily="34" charset="0"/>
              </a:rPr>
              <a:t>алкоголь</a:t>
            </a:r>
          </a:p>
        </p:txBody>
      </p:sp>
      <p:sp>
        <p:nvSpPr>
          <p:cNvPr id="626724" name="Text Box 36"/>
          <p:cNvSpPr txBox="1">
            <a:spLocks noChangeArrowheads="1"/>
          </p:cNvSpPr>
          <p:nvPr/>
        </p:nvSpPr>
        <p:spPr bwMode="auto">
          <a:xfrm>
            <a:off x="755650" y="5300663"/>
            <a:ext cx="3040063" cy="676275"/>
          </a:xfrm>
          <a:prstGeom prst="rect">
            <a:avLst/>
          </a:prstGeom>
          <a:noFill/>
          <a:ln w="9525">
            <a:noFill/>
            <a:miter lim="800000"/>
            <a:headEnd/>
            <a:tailEnd/>
          </a:ln>
          <a:effectLst/>
        </p:spPr>
        <p:txBody>
          <a:bodyPr wrap="none">
            <a:spAutoFit/>
          </a:bodyPr>
          <a:lstStyle/>
          <a:p>
            <a:pPr eaLnBrk="0" hangingPunct="0">
              <a:lnSpc>
                <a:spcPct val="80000"/>
              </a:lnSpc>
              <a:defRPr/>
            </a:pPr>
            <a:r>
              <a:rPr kumimoji="1" lang="ru-RU" sz="2400" b="1" i="1">
                <a:solidFill>
                  <a:srgbClr val="FFFF00"/>
                </a:solidFill>
                <a:effectLst>
                  <a:outerShdw blurRad="38100" dist="38100" dir="2700000" algn="tl">
                    <a:srgbClr val="C0C0C0"/>
                  </a:outerShdw>
                </a:effectLst>
                <a:latin typeface="Arial Narrow" pitchFamily="34" charset="0"/>
              </a:rPr>
              <a:t>Изменения  в питании</a:t>
            </a:r>
          </a:p>
          <a:p>
            <a:pPr eaLnBrk="0" hangingPunct="0">
              <a:lnSpc>
                <a:spcPct val="80000"/>
              </a:lnSpc>
              <a:defRPr/>
            </a:pPr>
            <a:r>
              <a:rPr kumimoji="1" lang="ru-RU" sz="2400" b="1" i="1">
                <a:solidFill>
                  <a:srgbClr val="FFFF00"/>
                </a:solidFill>
                <a:effectLst>
                  <a:outerShdw blurRad="38100" dist="38100" dir="2700000" algn="tl">
                    <a:srgbClr val="C0C0C0"/>
                  </a:outerShdw>
                </a:effectLst>
                <a:latin typeface="Arial Narrow" pitchFamily="34" charset="0"/>
              </a:rPr>
              <a:t> </a:t>
            </a:r>
          </a:p>
        </p:txBody>
      </p:sp>
      <p:sp>
        <p:nvSpPr>
          <p:cNvPr id="53284" name="Text Box 37"/>
          <p:cNvSpPr txBox="1">
            <a:spLocks noChangeArrowheads="1"/>
          </p:cNvSpPr>
          <p:nvPr/>
        </p:nvSpPr>
        <p:spPr bwMode="auto">
          <a:xfrm>
            <a:off x="4211638" y="3068638"/>
            <a:ext cx="184150" cy="457200"/>
          </a:xfrm>
          <a:prstGeom prst="rect">
            <a:avLst/>
          </a:prstGeom>
          <a:noFill/>
          <a:ln w="9525">
            <a:noFill/>
            <a:miter lim="800000"/>
            <a:headEnd/>
            <a:tailEnd/>
          </a:ln>
        </p:spPr>
        <p:txBody>
          <a:bodyPr wrap="none">
            <a:spAutoFit/>
          </a:bodyPr>
          <a:lstStyle/>
          <a:p>
            <a:pPr eaLnBrk="0" hangingPunct="0"/>
            <a:endParaRPr kumimoji="1" lang="ru-RU" sz="2400">
              <a:solidFill>
                <a:srgbClr val="FF6600"/>
              </a:solidFill>
              <a:latin typeface="Times New Roman" pitchFamily="18" charset="0"/>
            </a:endParaRPr>
          </a:p>
        </p:txBody>
      </p:sp>
      <p:sp>
        <p:nvSpPr>
          <p:cNvPr id="626726" name="Text Box 38"/>
          <p:cNvSpPr txBox="1">
            <a:spLocks noChangeArrowheads="1"/>
          </p:cNvSpPr>
          <p:nvPr/>
        </p:nvSpPr>
        <p:spPr bwMode="auto">
          <a:xfrm>
            <a:off x="4643438" y="3068638"/>
            <a:ext cx="952500" cy="579437"/>
          </a:xfrm>
          <a:prstGeom prst="rect">
            <a:avLst/>
          </a:prstGeom>
          <a:noFill/>
          <a:ln w="9525">
            <a:noFill/>
            <a:miter lim="800000"/>
            <a:headEnd/>
            <a:tailEnd/>
          </a:ln>
          <a:effectLst/>
        </p:spPr>
        <p:txBody>
          <a:bodyPr wrap="none">
            <a:spAutoFit/>
          </a:bodyPr>
          <a:lstStyle/>
          <a:p>
            <a:pPr eaLnBrk="0" hangingPunct="0">
              <a:defRPr/>
            </a:pPr>
            <a:r>
              <a:rPr kumimoji="1" lang="ru-RU" sz="3200" b="1">
                <a:solidFill>
                  <a:srgbClr val="FFFF00"/>
                </a:solidFill>
                <a:effectLst>
                  <a:outerShdw blurRad="38100" dist="38100" dir="2700000" algn="tl">
                    <a:srgbClr val="000000"/>
                  </a:outerShdw>
                </a:effectLst>
                <a:latin typeface="Book Antiqua" pitchFamily="18" charset="0"/>
                <a:cs typeface="+mn-cs"/>
              </a:rPr>
              <a:t>35%</a:t>
            </a:r>
          </a:p>
        </p:txBody>
      </p:sp>
      <p:sp>
        <p:nvSpPr>
          <p:cNvPr id="626727" name="Text Box 39"/>
          <p:cNvSpPr txBox="1">
            <a:spLocks noChangeArrowheads="1"/>
          </p:cNvSpPr>
          <p:nvPr/>
        </p:nvSpPr>
        <p:spPr bwMode="auto">
          <a:xfrm>
            <a:off x="4643438" y="3789363"/>
            <a:ext cx="1025525" cy="579437"/>
          </a:xfrm>
          <a:prstGeom prst="rect">
            <a:avLst/>
          </a:prstGeom>
          <a:noFill/>
          <a:ln w="9525">
            <a:noFill/>
            <a:miter lim="800000"/>
            <a:headEnd/>
            <a:tailEnd/>
          </a:ln>
          <a:effectLst/>
        </p:spPr>
        <p:txBody>
          <a:bodyPr>
            <a:spAutoFit/>
          </a:bodyPr>
          <a:lstStyle/>
          <a:p>
            <a:pPr eaLnBrk="0" hangingPunct="0">
              <a:defRPr/>
            </a:pPr>
            <a:r>
              <a:rPr kumimoji="1" lang="ru-RU" sz="3200" b="1">
                <a:solidFill>
                  <a:srgbClr val="FFFF00"/>
                </a:solidFill>
                <a:effectLst>
                  <a:outerShdw blurRad="38100" dist="38100" dir="2700000" algn="tl">
                    <a:srgbClr val="000000"/>
                  </a:outerShdw>
                </a:effectLst>
                <a:latin typeface="Book Antiqua" pitchFamily="18" charset="0"/>
                <a:cs typeface="+mn-cs"/>
              </a:rPr>
              <a:t>25%</a:t>
            </a:r>
          </a:p>
        </p:txBody>
      </p:sp>
      <p:sp>
        <p:nvSpPr>
          <p:cNvPr id="626728" name="Text Box 40"/>
          <p:cNvSpPr txBox="1">
            <a:spLocks noChangeArrowheads="1"/>
          </p:cNvSpPr>
          <p:nvPr/>
        </p:nvSpPr>
        <p:spPr bwMode="auto">
          <a:xfrm>
            <a:off x="4643438" y="4581525"/>
            <a:ext cx="952500" cy="579438"/>
          </a:xfrm>
          <a:prstGeom prst="rect">
            <a:avLst/>
          </a:prstGeom>
          <a:noFill/>
          <a:ln w="9525">
            <a:noFill/>
            <a:miter lim="800000"/>
            <a:headEnd/>
            <a:tailEnd/>
          </a:ln>
          <a:effectLst/>
        </p:spPr>
        <p:txBody>
          <a:bodyPr wrap="none">
            <a:spAutoFit/>
          </a:bodyPr>
          <a:lstStyle/>
          <a:p>
            <a:pPr eaLnBrk="0" hangingPunct="0">
              <a:defRPr/>
            </a:pPr>
            <a:r>
              <a:rPr kumimoji="1" lang="ru-RU" sz="3200" b="1">
                <a:solidFill>
                  <a:srgbClr val="FFFF00"/>
                </a:solidFill>
                <a:effectLst>
                  <a:outerShdw blurRad="38100" dist="38100" dir="2700000" algn="tl">
                    <a:srgbClr val="000000"/>
                  </a:outerShdw>
                </a:effectLst>
                <a:latin typeface="Book Antiqua" pitchFamily="18" charset="0"/>
                <a:cs typeface="+mn-cs"/>
              </a:rPr>
              <a:t>20%</a:t>
            </a:r>
          </a:p>
        </p:txBody>
      </p:sp>
      <p:sp>
        <p:nvSpPr>
          <p:cNvPr id="626729" name="Text Box 41"/>
          <p:cNvSpPr txBox="1">
            <a:spLocks noChangeArrowheads="1"/>
          </p:cNvSpPr>
          <p:nvPr/>
        </p:nvSpPr>
        <p:spPr bwMode="auto">
          <a:xfrm>
            <a:off x="4572000" y="5300663"/>
            <a:ext cx="1054100" cy="579437"/>
          </a:xfrm>
          <a:prstGeom prst="rect">
            <a:avLst/>
          </a:prstGeom>
          <a:noFill/>
          <a:ln w="9525">
            <a:noFill/>
            <a:miter lim="800000"/>
            <a:headEnd/>
            <a:tailEnd/>
          </a:ln>
          <a:effectLst/>
        </p:spPr>
        <p:txBody>
          <a:bodyPr wrap="none">
            <a:spAutoFit/>
          </a:bodyPr>
          <a:lstStyle/>
          <a:p>
            <a:pPr eaLnBrk="0" hangingPunct="0">
              <a:defRPr/>
            </a:pPr>
            <a:r>
              <a:rPr kumimoji="1" lang="ru-RU" sz="3200" b="1">
                <a:solidFill>
                  <a:srgbClr val="FFFF00"/>
                </a:solidFill>
                <a:effectLst>
                  <a:outerShdw blurRad="38100" dist="38100" dir="2700000" algn="tl">
                    <a:srgbClr val="000000"/>
                  </a:outerShdw>
                </a:effectLst>
                <a:latin typeface="Book Antiqua" pitchFamily="18" charset="0"/>
                <a:cs typeface="+mn-cs"/>
              </a:rPr>
              <a:t> 45%</a:t>
            </a:r>
          </a:p>
        </p:txBody>
      </p:sp>
      <p:sp>
        <p:nvSpPr>
          <p:cNvPr id="626730" name="Text Box 42"/>
          <p:cNvSpPr txBox="1">
            <a:spLocks noChangeArrowheads="1"/>
          </p:cNvSpPr>
          <p:nvPr/>
        </p:nvSpPr>
        <p:spPr bwMode="auto">
          <a:xfrm>
            <a:off x="6948488" y="3068638"/>
            <a:ext cx="952500" cy="579437"/>
          </a:xfrm>
          <a:prstGeom prst="rect">
            <a:avLst/>
          </a:prstGeom>
          <a:noFill/>
          <a:ln w="9525">
            <a:noFill/>
            <a:miter lim="800000"/>
            <a:headEnd/>
            <a:tailEnd/>
          </a:ln>
          <a:effectLst/>
        </p:spPr>
        <p:txBody>
          <a:bodyPr wrap="none">
            <a:spAutoFit/>
          </a:bodyPr>
          <a:lstStyle/>
          <a:p>
            <a:pPr eaLnBrk="0" hangingPunct="0">
              <a:defRPr/>
            </a:pPr>
            <a:r>
              <a:rPr kumimoji="1" lang="ru-RU" sz="3200" b="1">
                <a:solidFill>
                  <a:srgbClr val="FFFF00"/>
                </a:solidFill>
                <a:effectLst>
                  <a:outerShdw blurRad="38100" dist="38100" dir="2700000" algn="tl">
                    <a:srgbClr val="000000"/>
                  </a:outerShdw>
                </a:effectLst>
                <a:latin typeface="Book Antiqua" pitchFamily="18" charset="0"/>
                <a:cs typeface="+mn-cs"/>
              </a:rPr>
              <a:t>50%</a:t>
            </a:r>
          </a:p>
        </p:txBody>
      </p:sp>
      <p:sp>
        <p:nvSpPr>
          <p:cNvPr id="626731" name="Text Box 43"/>
          <p:cNvSpPr txBox="1">
            <a:spLocks noChangeArrowheads="1"/>
          </p:cNvSpPr>
          <p:nvPr/>
        </p:nvSpPr>
        <p:spPr bwMode="auto">
          <a:xfrm>
            <a:off x="6732588" y="3789363"/>
            <a:ext cx="1493837" cy="579437"/>
          </a:xfrm>
          <a:prstGeom prst="rect">
            <a:avLst/>
          </a:prstGeom>
          <a:noFill/>
          <a:ln w="9525">
            <a:noFill/>
            <a:miter lim="800000"/>
            <a:headEnd/>
            <a:tailEnd/>
          </a:ln>
          <a:effectLst/>
        </p:spPr>
        <p:txBody>
          <a:bodyPr wrap="none">
            <a:spAutoFit/>
          </a:bodyPr>
          <a:lstStyle/>
          <a:p>
            <a:pPr eaLnBrk="0" hangingPunct="0">
              <a:defRPr/>
            </a:pPr>
            <a:r>
              <a:rPr kumimoji="1" lang="ru-RU" sz="3200" b="1">
                <a:solidFill>
                  <a:srgbClr val="FFFF00"/>
                </a:solidFill>
                <a:effectLst>
                  <a:outerShdw blurRad="38100" dist="38100" dir="2700000" algn="tl">
                    <a:srgbClr val="000000"/>
                  </a:outerShdw>
                </a:effectLst>
                <a:latin typeface="Book Antiqua" pitchFamily="18" charset="0"/>
                <a:cs typeface="+mn-cs"/>
              </a:rPr>
              <a:t>20-30%</a:t>
            </a:r>
          </a:p>
        </p:txBody>
      </p:sp>
      <p:sp>
        <p:nvSpPr>
          <p:cNvPr id="626732" name="Text Box 44"/>
          <p:cNvSpPr txBox="1">
            <a:spLocks noChangeArrowheads="1"/>
          </p:cNvSpPr>
          <p:nvPr/>
        </p:nvSpPr>
        <p:spPr bwMode="auto">
          <a:xfrm>
            <a:off x="6948488" y="4508500"/>
            <a:ext cx="952500" cy="579438"/>
          </a:xfrm>
          <a:prstGeom prst="rect">
            <a:avLst/>
          </a:prstGeom>
          <a:noFill/>
          <a:ln w="9525">
            <a:noFill/>
            <a:miter lim="800000"/>
            <a:headEnd/>
            <a:tailEnd/>
          </a:ln>
          <a:effectLst/>
        </p:spPr>
        <p:txBody>
          <a:bodyPr wrap="none">
            <a:spAutoFit/>
          </a:bodyPr>
          <a:lstStyle/>
          <a:p>
            <a:pPr eaLnBrk="0" hangingPunct="0">
              <a:defRPr/>
            </a:pPr>
            <a:r>
              <a:rPr kumimoji="1" lang="ru-RU" sz="3200" b="1">
                <a:solidFill>
                  <a:srgbClr val="FFFF00"/>
                </a:solidFill>
                <a:effectLst>
                  <a:outerShdw blurRad="38100" dist="38100" dir="2700000" algn="tl">
                    <a:srgbClr val="000000"/>
                  </a:outerShdw>
                </a:effectLst>
                <a:latin typeface="Book Antiqua" pitchFamily="18" charset="0"/>
                <a:cs typeface="+mn-cs"/>
              </a:rPr>
              <a:t>15%</a:t>
            </a:r>
          </a:p>
        </p:txBody>
      </p:sp>
      <p:sp>
        <p:nvSpPr>
          <p:cNvPr id="626733" name="Text Box 45"/>
          <p:cNvSpPr txBox="1">
            <a:spLocks noChangeArrowheads="1"/>
          </p:cNvSpPr>
          <p:nvPr/>
        </p:nvSpPr>
        <p:spPr bwMode="auto">
          <a:xfrm>
            <a:off x="6732588" y="5300663"/>
            <a:ext cx="1493837" cy="579437"/>
          </a:xfrm>
          <a:prstGeom prst="rect">
            <a:avLst/>
          </a:prstGeom>
          <a:noFill/>
          <a:ln w="9525">
            <a:noFill/>
            <a:miter lim="800000"/>
            <a:headEnd/>
            <a:tailEnd/>
          </a:ln>
          <a:effectLst/>
        </p:spPr>
        <p:txBody>
          <a:bodyPr wrap="none">
            <a:spAutoFit/>
          </a:bodyPr>
          <a:lstStyle/>
          <a:p>
            <a:pPr eaLnBrk="0" hangingPunct="0">
              <a:defRPr/>
            </a:pPr>
            <a:r>
              <a:rPr kumimoji="1" lang="ru-RU" sz="3200" b="1">
                <a:solidFill>
                  <a:srgbClr val="FFFF00"/>
                </a:solidFill>
                <a:effectLst>
                  <a:outerShdw blurRad="38100" dist="38100" dir="2700000" algn="tl">
                    <a:srgbClr val="000000"/>
                  </a:outerShdw>
                </a:effectLst>
                <a:latin typeface="Book Antiqua" pitchFamily="18" charset="0"/>
                <a:cs typeface="+mn-cs"/>
              </a:rPr>
              <a:t>15-40%</a:t>
            </a:r>
          </a:p>
        </p:txBody>
      </p:sp>
      <p:sp>
        <p:nvSpPr>
          <p:cNvPr id="53293" name="Text Box 46"/>
          <p:cNvSpPr txBox="1">
            <a:spLocks noChangeArrowheads="1"/>
          </p:cNvSpPr>
          <p:nvPr/>
        </p:nvSpPr>
        <p:spPr bwMode="auto">
          <a:xfrm>
            <a:off x="5703888" y="6042025"/>
            <a:ext cx="184150" cy="457200"/>
          </a:xfrm>
          <a:prstGeom prst="rect">
            <a:avLst/>
          </a:prstGeom>
          <a:noFill/>
          <a:ln w="9525">
            <a:noFill/>
            <a:miter lim="800000"/>
            <a:headEnd/>
            <a:tailEnd/>
          </a:ln>
        </p:spPr>
        <p:txBody>
          <a:bodyPr wrap="none">
            <a:spAutoFit/>
          </a:bodyPr>
          <a:lstStyle/>
          <a:p>
            <a:pPr eaLnBrk="0" hangingPunct="0"/>
            <a:endParaRPr kumimoji="1" lang="ru-RU" sz="2400">
              <a:solidFill>
                <a:srgbClr val="FF6600"/>
              </a:solidFill>
              <a:latin typeface="Times New Roman" pitchFamily="18" charset="0"/>
            </a:endParaRPr>
          </a:p>
        </p:txBody>
      </p:sp>
      <p:sp>
        <p:nvSpPr>
          <p:cNvPr id="53294" name="Text Box 47"/>
          <p:cNvSpPr txBox="1">
            <a:spLocks noChangeArrowheads="1"/>
          </p:cNvSpPr>
          <p:nvPr/>
        </p:nvSpPr>
        <p:spPr bwMode="auto">
          <a:xfrm>
            <a:off x="2484438" y="6165850"/>
            <a:ext cx="6291262" cy="336550"/>
          </a:xfrm>
          <a:prstGeom prst="rect">
            <a:avLst/>
          </a:prstGeom>
          <a:noFill/>
          <a:ln w="9525">
            <a:noFill/>
            <a:miter lim="800000"/>
            <a:headEnd/>
            <a:tailEnd/>
          </a:ln>
        </p:spPr>
        <p:txBody>
          <a:bodyPr wrap="none">
            <a:spAutoFit/>
          </a:bodyPr>
          <a:lstStyle/>
          <a:p>
            <a:pPr eaLnBrk="0" hangingPunct="0"/>
            <a:r>
              <a:rPr kumimoji="1" lang="en-US" sz="1600" b="1" i="1">
                <a:solidFill>
                  <a:srgbClr val="7030A0"/>
                </a:solidFill>
                <a:latin typeface="Book Antiqua" pitchFamily="18" charset="0"/>
              </a:rPr>
              <a:t>J.A. Iestra et al. A systematic review. Circulation 2005; 112:</a:t>
            </a:r>
            <a:r>
              <a:rPr kumimoji="1" lang="ru-RU" sz="1600" b="1" i="1">
                <a:solidFill>
                  <a:srgbClr val="7030A0"/>
                </a:solidFill>
                <a:latin typeface="Book Antiqua" pitchFamily="18" charset="0"/>
              </a:rPr>
              <a:t> </a:t>
            </a:r>
            <a:r>
              <a:rPr kumimoji="1" lang="en-US" sz="1600" b="1" i="1">
                <a:solidFill>
                  <a:srgbClr val="7030A0"/>
                </a:solidFill>
                <a:latin typeface="Book Antiqua" pitchFamily="18" charset="0"/>
              </a:rPr>
              <a:t>924-934</a:t>
            </a:r>
            <a:endParaRPr kumimoji="1" lang="ru-RU" sz="1600" b="1" i="1">
              <a:solidFill>
                <a:srgbClr val="7030A0"/>
              </a:solidFill>
              <a:latin typeface="Book Antiqua" pitchFamily="18"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7" name="Rectangle 7"/>
          <p:cNvSpPr>
            <a:spLocks noChangeArrowheads="1"/>
          </p:cNvSpPr>
          <p:nvPr/>
        </p:nvSpPr>
        <p:spPr bwMode="auto">
          <a:xfrm>
            <a:off x="179388" y="1844675"/>
            <a:ext cx="8785225" cy="4105275"/>
          </a:xfrm>
          <a:prstGeom prst="rect">
            <a:avLst/>
          </a:prstGeom>
          <a:gradFill rotWithShape="1">
            <a:gsLst>
              <a:gs pos="0">
                <a:srgbClr val="00004C"/>
              </a:gs>
              <a:gs pos="100000">
                <a:srgbClr val="00004C">
                  <a:gamma/>
                  <a:shade val="46275"/>
                  <a:invGamma/>
                </a:srgbClr>
              </a:gs>
            </a:gsLst>
            <a:lin ang="5400000" scaled="1"/>
          </a:gradFill>
          <a:ln w="9525">
            <a:noFill/>
            <a:miter lim="800000"/>
            <a:headEnd/>
            <a:tailEnd/>
          </a:ln>
          <a:effectLst>
            <a:outerShdw dist="89803" dir="2700000" algn="ctr" rotWithShape="0">
              <a:schemeClr val="bg1"/>
            </a:outerShdw>
          </a:effectLst>
        </p:spPr>
        <p:txBody>
          <a:bodyPr wrap="none" anchor="ctr"/>
          <a:lstStyle/>
          <a:p>
            <a:pPr eaLnBrk="0" hangingPunct="0">
              <a:defRPr/>
            </a:pPr>
            <a:endParaRPr lang="ru-RU" sz="2400">
              <a:latin typeface="Arial Narrow" pitchFamily="34" charset="0"/>
              <a:cs typeface="+mn-cs"/>
            </a:endParaRPr>
          </a:p>
        </p:txBody>
      </p:sp>
      <p:sp>
        <p:nvSpPr>
          <p:cNvPr id="747522" name="Rectangle 2" descr="Rectangle: Click to edit Master text styles&#10;Second level&#10;Third level&#10;Fourth level&#10;Fifth level"/>
          <p:cNvSpPr>
            <a:spLocks noChangeArrowheads="1"/>
          </p:cNvSpPr>
          <p:nvPr/>
        </p:nvSpPr>
        <p:spPr bwMode="auto">
          <a:xfrm>
            <a:off x="304800" y="1905000"/>
            <a:ext cx="8534400" cy="4267200"/>
          </a:xfrm>
          <a:prstGeom prst="rect">
            <a:avLst/>
          </a:prstGeom>
          <a:noFill/>
          <a:ln w="9525">
            <a:noFill/>
            <a:miter lim="800000"/>
            <a:headEnd/>
            <a:tailEnd/>
          </a:ln>
          <a:effectLst/>
        </p:spPr>
        <p:txBody>
          <a:bodyPr/>
          <a:lstStyle/>
          <a:p>
            <a:pPr lvl="4" algn="ctr" eaLnBrk="0" hangingPunct="0">
              <a:spcBef>
                <a:spcPct val="20000"/>
              </a:spcBef>
              <a:buClr>
                <a:schemeClr val="folHlink"/>
              </a:buClr>
              <a:buSzPct val="60000"/>
              <a:buFont typeface="Wingdings" pitchFamily="2" charset="2"/>
              <a:buNone/>
              <a:defRPr/>
            </a:pPr>
            <a:r>
              <a:rPr lang="en-US" sz="2400">
                <a:solidFill>
                  <a:srgbClr val="FFFFFF"/>
                </a:solidFill>
                <a:effectLst>
                  <a:outerShdw blurRad="38100" dist="38100" dir="2700000" algn="tl">
                    <a:srgbClr val="C0C0C0"/>
                  </a:outerShdw>
                </a:effectLst>
                <a:latin typeface="Verdana" pitchFamily="34" charset="0"/>
              </a:rPr>
              <a:t>		</a:t>
            </a:r>
            <a:endParaRPr lang="en-US" sz="2400" u="sng">
              <a:solidFill>
                <a:schemeClr val="tx2"/>
              </a:solidFill>
              <a:effectLst>
                <a:outerShdw blurRad="38100" dist="38100" dir="2700000" algn="tl">
                  <a:srgbClr val="C0C0C0"/>
                </a:outerShdw>
              </a:effectLst>
              <a:latin typeface="Verdana" pitchFamily="34" charset="0"/>
            </a:endParaRPr>
          </a:p>
          <a:p>
            <a:pPr eaLnBrk="0" hangingPunct="0">
              <a:lnSpc>
                <a:spcPct val="65000"/>
              </a:lnSpc>
              <a:buClr>
                <a:schemeClr val="hlink"/>
              </a:buClr>
              <a:buSzPct val="60000"/>
              <a:buFont typeface="Wingdings" pitchFamily="2" charset="2"/>
              <a:buNone/>
              <a:defRPr/>
            </a:pPr>
            <a:r>
              <a:rPr lang="ru-RU" sz="3600" i="1">
                <a:solidFill>
                  <a:schemeClr val="bg2"/>
                </a:solidFill>
                <a:effectLst>
                  <a:outerShdw blurRad="38100" dist="38100" dir="2700000" algn="tl">
                    <a:srgbClr val="C0C0C0"/>
                  </a:outerShdw>
                </a:effectLst>
                <a:latin typeface="Book Antiqua" pitchFamily="18" charset="0"/>
              </a:rPr>
              <a:t>Ацетил-салициловая </a:t>
            </a:r>
          </a:p>
          <a:p>
            <a:pPr eaLnBrk="0" hangingPunct="0">
              <a:lnSpc>
                <a:spcPct val="65000"/>
              </a:lnSpc>
              <a:buClr>
                <a:schemeClr val="hlink"/>
              </a:buClr>
              <a:buSzPct val="60000"/>
              <a:buFont typeface="Wingdings" pitchFamily="2" charset="2"/>
              <a:buNone/>
              <a:defRPr/>
            </a:pPr>
            <a:r>
              <a:rPr lang="ru-RU" sz="3600" i="1">
                <a:solidFill>
                  <a:schemeClr val="bg2"/>
                </a:solidFill>
                <a:effectLst>
                  <a:outerShdw blurRad="38100" dist="38100" dir="2700000" algn="tl">
                    <a:srgbClr val="C0C0C0"/>
                  </a:outerShdw>
                </a:effectLst>
                <a:latin typeface="Book Antiqua" pitchFamily="18" charset="0"/>
              </a:rPr>
              <a:t>кислота</a:t>
            </a:r>
            <a:r>
              <a:rPr lang="en-US" sz="3600">
                <a:solidFill>
                  <a:schemeClr val="bg2"/>
                </a:solidFill>
                <a:effectLst>
                  <a:outerShdw blurRad="38100" dist="38100" dir="2700000" algn="tl">
                    <a:srgbClr val="C0C0C0"/>
                  </a:outerShdw>
                </a:effectLst>
                <a:latin typeface="Book Antiqua" pitchFamily="18" charset="0"/>
              </a:rPr>
              <a:t>                  </a:t>
            </a:r>
            <a:r>
              <a:rPr lang="ru-RU" sz="3600">
                <a:solidFill>
                  <a:schemeClr val="bg2"/>
                </a:solidFill>
                <a:effectLst>
                  <a:outerShdw blurRad="38100" dist="38100" dir="2700000" algn="tl">
                    <a:srgbClr val="C0C0C0"/>
                  </a:outerShdw>
                </a:effectLst>
                <a:latin typeface="Book Antiqua" pitchFamily="18" charset="0"/>
              </a:rPr>
              <a:t> </a:t>
            </a:r>
            <a:r>
              <a:rPr lang="en-US" sz="3600">
                <a:solidFill>
                  <a:schemeClr val="bg2"/>
                </a:solidFill>
                <a:effectLst>
                  <a:outerShdw blurRad="38100" dist="38100" dir="2700000" algn="tl">
                    <a:srgbClr val="C0C0C0"/>
                  </a:outerShdw>
                </a:effectLst>
                <a:latin typeface="Book Antiqua" pitchFamily="18" charset="0"/>
              </a:rPr>
              <a:t>         </a:t>
            </a:r>
            <a:r>
              <a:rPr lang="ru-RU" sz="3600">
                <a:solidFill>
                  <a:schemeClr val="bg2"/>
                </a:solidFill>
                <a:effectLst>
                  <a:outerShdw blurRad="38100" dist="38100" dir="2700000" algn="tl">
                    <a:srgbClr val="C0C0C0"/>
                  </a:outerShdw>
                </a:effectLst>
                <a:latin typeface="Book Antiqua" pitchFamily="18" charset="0"/>
              </a:rPr>
              <a:t>   </a:t>
            </a:r>
            <a:r>
              <a:rPr lang="en-US" sz="3600">
                <a:solidFill>
                  <a:schemeClr val="bg2"/>
                </a:solidFill>
                <a:effectLst>
                  <a:outerShdw blurRad="38100" dist="38100" dir="2700000" algn="tl">
                    <a:srgbClr val="C0C0C0"/>
                  </a:outerShdw>
                </a:effectLst>
                <a:latin typeface="Book Antiqua" pitchFamily="18" charset="0"/>
              </a:rPr>
              <a:t>     </a:t>
            </a:r>
            <a:r>
              <a:rPr lang="ru-RU" sz="3600">
                <a:solidFill>
                  <a:schemeClr val="bg2"/>
                </a:solidFill>
                <a:effectLst>
                  <a:outerShdw blurRad="38100" dist="38100" dir="2700000" algn="tl">
                    <a:srgbClr val="C0C0C0"/>
                  </a:outerShdw>
                </a:effectLst>
                <a:latin typeface="Book Antiqua" pitchFamily="18" charset="0"/>
              </a:rPr>
              <a:t>    </a:t>
            </a:r>
            <a:r>
              <a:rPr lang="en-US" sz="3600">
                <a:solidFill>
                  <a:schemeClr val="bg2"/>
                </a:solidFill>
                <a:effectLst>
                  <a:outerShdw blurRad="38100" dist="38100" dir="2700000" algn="tl">
                    <a:srgbClr val="C0C0C0"/>
                  </a:outerShdw>
                </a:effectLst>
                <a:latin typeface="Book Antiqua" pitchFamily="18" charset="0"/>
              </a:rPr>
              <a:t>20-30%</a:t>
            </a:r>
          </a:p>
          <a:p>
            <a:pPr eaLnBrk="0" hangingPunct="0">
              <a:spcBef>
                <a:spcPct val="20000"/>
              </a:spcBef>
              <a:buClr>
                <a:schemeClr val="hlink"/>
              </a:buClr>
              <a:buSzPct val="60000"/>
              <a:buFont typeface="Wingdings" pitchFamily="2" charset="2"/>
              <a:buNone/>
              <a:defRPr/>
            </a:pPr>
            <a:r>
              <a:rPr lang="ru-RU" sz="3600" i="1">
                <a:solidFill>
                  <a:schemeClr val="bg2"/>
                </a:solidFill>
                <a:effectLst>
                  <a:outerShdw blurRad="38100" dist="38100" dir="2700000" algn="tl">
                    <a:srgbClr val="C0C0C0"/>
                  </a:outerShdw>
                </a:effectLst>
                <a:latin typeface="Book Antiqua" pitchFamily="18" charset="0"/>
              </a:rPr>
              <a:t>Бета - блокаторы</a:t>
            </a:r>
            <a:r>
              <a:rPr lang="en-US" sz="3600">
                <a:solidFill>
                  <a:schemeClr val="bg2"/>
                </a:solidFill>
                <a:effectLst>
                  <a:outerShdw blurRad="38100" dist="38100" dir="2700000" algn="tl">
                    <a:srgbClr val="C0C0C0"/>
                  </a:outerShdw>
                </a:effectLst>
                <a:latin typeface="Book Antiqua" pitchFamily="18" charset="0"/>
              </a:rPr>
              <a:t>         </a:t>
            </a:r>
            <a:r>
              <a:rPr lang="ru-RU" sz="3600">
                <a:solidFill>
                  <a:schemeClr val="bg2"/>
                </a:solidFill>
                <a:effectLst>
                  <a:outerShdw blurRad="38100" dist="38100" dir="2700000" algn="tl">
                    <a:srgbClr val="C0C0C0"/>
                  </a:outerShdw>
                </a:effectLst>
                <a:latin typeface="Book Antiqua" pitchFamily="18" charset="0"/>
              </a:rPr>
              <a:t>  </a:t>
            </a:r>
            <a:r>
              <a:rPr lang="en-US" sz="3600">
                <a:solidFill>
                  <a:schemeClr val="bg2"/>
                </a:solidFill>
                <a:effectLst>
                  <a:outerShdw blurRad="38100" dist="38100" dir="2700000" algn="tl">
                    <a:srgbClr val="C0C0C0"/>
                  </a:outerShdw>
                </a:effectLst>
                <a:latin typeface="Book Antiqua" pitchFamily="18" charset="0"/>
              </a:rPr>
              <a:t>      </a:t>
            </a:r>
            <a:r>
              <a:rPr lang="ru-RU" sz="3600">
                <a:solidFill>
                  <a:schemeClr val="bg2"/>
                </a:solidFill>
                <a:effectLst>
                  <a:outerShdw blurRad="38100" dist="38100" dir="2700000" algn="tl">
                    <a:srgbClr val="C0C0C0"/>
                  </a:outerShdw>
                </a:effectLst>
                <a:latin typeface="Book Antiqua" pitchFamily="18" charset="0"/>
              </a:rPr>
              <a:t>       </a:t>
            </a:r>
            <a:r>
              <a:rPr lang="en-US" sz="3600">
                <a:solidFill>
                  <a:schemeClr val="bg2"/>
                </a:solidFill>
                <a:effectLst>
                  <a:outerShdw blurRad="38100" dist="38100" dir="2700000" algn="tl">
                    <a:srgbClr val="C0C0C0"/>
                  </a:outerShdw>
                </a:effectLst>
                <a:latin typeface="Book Antiqua" pitchFamily="18" charset="0"/>
              </a:rPr>
              <a:t>20-35%</a:t>
            </a:r>
          </a:p>
          <a:p>
            <a:pPr eaLnBrk="0" hangingPunct="0">
              <a:spcBef>
                <a:spcPct val="20000"/>
              </a:spcBef>
              <a:buClr>
                <a:schemeClr val="hlink"/>
              </a:buClr>
              <a:buSzPct val="60000"/>
              <a:buFont typeface="Wingdings" pitchFamily="2" charset="2"/>
              <a:buNone/>
              <a:defRPr/>
            </a:pPr>
            <a:r>
              <a:rPr lang="ru-RU" sz="3600" i="1">
                <a:solidFill>
                  <a:schemeClr val="bg2"/>
                </a:solidFill>
                <a:effectLst>
                  <a:outerShdw blurRad="38100" dist="38100" dir="2700000" algn="tl">
                    <a:srgbClr val="C0C0C0"/>
                  </a:outerShdw>
                </a:effectLst>
                <a:latin typeface="Book Antiqua" pitchFamily="18" charset="0"/>
              </a:rPr>
              <a:t>И АПФ</a:t>
            </a:r>
            <a:r>
              <a:rPr lang="ru-RU" sz="3600">
                <a:solidFill>
                  <a:schemeClr val="bg2"/>
                </a:solidFill>
                <a:effectLst>
                  <a:outerShdw blurRad="38100" dist="38100" dir="2700000" algn="tl">
                    <a:srgbClr val="C0C0C0"/>
                  </a:outerShdw>
                </a:effectLst>
                <a:latin typeface="Book Antiqua" pitchFamily="18" charset="0"/>
              </a:rPr>
              <a:t>РА               </a:t>
            </a:r>
            <a:r>
              <a:rPr lang="en-US" sz="3600">
                <a:solidFill>
                  <a:schemeClr val="bg2"/>
                </a:solidFill>
                <a:effectLst>
                  <a:outerShdw blurRad="38100" dist="38100" dir="2700000" algn="tl">
                    <a:srgbClr val="C0C0C0"/>
                  </a:outerShdw>
                </a:effectLst>
                <a:latin typeface="Book Antiqua" pitchFamily="18" charset="0"/>
              </a:rPr>
              <a:t>     </a:t>
            </a:r>
            <a:r>
              <a:rPr lang="ru-RU" sz="3600">
                <a:solidFill>
                  <a:schemeClr val="bg2"/>
                </a:solidFill>
                <a:effectLst>
                  <a:outerShdw blurRad="38100" dist="38100" dir="2700000" algn="tl">
                    <a:srgbClr val="C0C0C0"/>
                  </a:outerShdw>
                </a:effectLst>
                <a:latin typeface="Book Antiqua" pitchFamily="18" charset="0"/>
              </a:rPr>
              <a:t>  </a:t>
            </a:r>
            <a:r>
              <a:rPr lang="en-US" sz="3600">
                <a:solidFill>
                  <a:schemeClr val="bg2"/>
                </a:solidFill>
                <a:effectLst>
                  <a:outerShdw blurRad="38100" dist="38100" dir="2700000" algn="tl">
                    <a:srgbClr val="C0C0C0"/>
                  </a:outerShdw>
                </a:effectLst>
                <a:latin typeface="Book Antiqua" pitchFamily="18" charset="0"/>
              </a:rPr>
              <a:t>       </a:t>
            </a:r>
            <a:r>
              <a:rPr lang="ru-RU" sz="3600">
                <a:solidFill>
                  <a:schemeClr val="bg2"/>
                </a:solidFill>
                <a:effectLst>
                  <a:outerShdw blurRad="38100" dist="38100" dir="2700000" algn="tl">
                    <a:srgbClr val="C0C0C0"/>
                  </a:outerShdw>
                </a:effectLst>
                <a:latin typeface="Book Antiqua" pitchFamily="18" charset="0"/>
              </a:rPr>
              <a:t>       </a:t>
            </a:r>
            <a:r>
              <a:rPr lang="en-US" sz="3600">
                <a:solidFill>
                  <a:schemeClr val="bg2"/>
                </a:solidFill>
                <a:effectLst>
                  <a:outerShdw blurRad="38100" dist="38100" dir="2700000" algn="tl">
                    <a:srgbClr val="C0C0C0"/>
                  </a:outerShdw>
                </a:effectLst>
                <a:latin typeface="Book Antiqua" pitchFamily="18" charset="0"/>
              </a:rPr>
              <a:t>22-25%</a:t>
            </a:r>
          </a:p>
          <a:p>
            <a:pPr eaLnBrk="0" hangingPunct="0">
              <a:spcBef>
                <a:spcPct val="20000"/>
              </a:spcBef>
              <a:buClr>
                <a:schemeClr val="hlink"/>
              </a:buClr>
              <a:buSzPct val="60000"/>
              <a:buFont typeface="Wingdings" pitchFamily="2" charset="2"/>
              <a:buNone/>
              <a:defRPr/>
            </a:pPr>
            <a:r>
              <a:rPr lang="ru-RU" sz="3600" i="1">
                <a:solidFill>
                  <a:schemeClr val="bg2"/>
                </a:solidFill>
                <a:effectLst>
                  <a:outerShdw blurRad="38100" dist="38100" dir="2700000" algn="tl">
                    <a:srgbClr val="C0C0C0"/>
                  </a:outerShdw>
                </a:effectLst>
                <a:latin typeface="Book Antiqua" pitchFamily="18" charset="0"/>
              </a:rPr>
              <a:t>Статины </a:t>
            </a:r>
            <a:r>
              <a:rPr lang="ru-RU" sz="3600">
                <a:solidFill>
                  <a:schemeClr val="bg2"/>
                </a:solidFill>
                <a:effectLst>
                  <a:outerShdw blurRad="38100" dist="38100" dir="2700000" algn="tl">
                    <a:srgbClr val="C0C0C0"/>
                  </a:outerShdw>
                </a:effectLst>
                <a:latin typeface="Book Antiqua" pitchFamily="18" charset="0"/>
              </a:rPr>
              <a:t> </a:t>
            </a:r>
            <a:r>
              <a:rPr lang="en-US" sz="3600">
                <a:solidFill>
                  <a:schemeClr val="bg2"/>
                </a:solidFill>
                <a:effectLst>
                  <a:outerShdw blurRad="38100" dist="38100" dir="2700000" algn="tl">
                    <a:srgbClr val="C0C0C0"/>
                  </a:outerShdw>
                </a:effectLst>
                <a:latin typeface="Book Antiqua" pitchFamily="18" charset="0"/>
              </a:rPr>
              <a:t>		</a:t>
            </a:r>
            <a:r>
              <a:rPr lang="ru-RU" sz="3600">
                <a:solidFill>
                  <a:schemeClr val="bg2"/>
                </a:solidFill>
                <a:effectLst>
                  <a:outerShdw blurRad="38100" dist="38100" dir="2700000" algn="tl">
                    <a:srgbClr val="C0C0C0"/>
                  </a:outerShdw>
                </a:effectLst>
                <a:latin typeface="Book Antiqua" pitchFamily="18" charset="0"/>
              </a:rPr>
              <a:t>      </a:t>
            </a:r>
            <a:r>
              <a:rPr lang="en-US" sz="3600">
                <a:solidFill>
                  <a:schemeClr val="bg2"/>
                </a:solidFill>
                <a:effectLst>
                  <a:outerShdw blurRad="38100" dist="38100" dir="2700000" algn="tl">
                    <a:srgbClr val="C0C0C0"/>
                  </a:outerShdw>
                </a:effectLst>
                <a:latin typeface="Book Antiqua" pitchFamily="18" charset="0"/>
              </a:rPr>
              <a:t>    </a:t>
            </a:r>
            <a:r>
              <a:rPr lang="ru-RU" sz="3600">
                <a:solidFill>
                  <a:schemeClr val="bg2"/>
                </a:solidFill>
                <a:effectLst>
                  <a:outerShdw blurRad="38100" dist="38100" dir="2700000" algn="tl">
                    <a:srgbClr val="C0C0C0"/>
                  </a:outerShdw>
                </a:effectLst>
                <a:latin typeface="Book Antiqua" pitchFamily="18" charset="0"/>
              </a:rPr>
              <a:t>        </a:t>
            </a:r>
            <a:r>
              <a:rPr lang="en-US" sz="3600">
                <a:solidFill>
                  <a:schemeClr val="bg2"/>
                </a:solidFill>
                <a:effectLst>
                  <a:outerShdw blurRad="38100" dist="38100" dir="2700000" algn="tl">
                    <a:srgbClr val="C0C0C0"/>
                  </a:outerShdw>
                </a:effectLst>
                <a:latin typeface="Book Antiqua" pitchFamily="18" charset="0"/>
              </a:rPr>
              <a:t> </a:t>
            </a:r>
            <a:r>
              <a:rPr lang="ru-RU" sz="3600">
                <a:solidFill>
                  <a:schemeClr val="bg2"/>
                </a:solidFill>
                <a:effectLst>
                  <a:outerShdw blurRad="38100" dist="38100" dir="2700000" algn="tl">
                    <a:srgbClr val="C0C0C0"/>
                  </a:outerShdw>
                </a:effectLst>
                <a:latin typeface="Book Antiqua" pitchFamily="18" charset="0"/>
              </a:rPr>
              <a:t>    </a:t>
            </a:r>
            <a:r>
              <a:rPr lang="en-US" sz="3600">
                <a:solidFill>
                  <a:schemeClr val="bg2"/>
                </a:solidFill>
                <a:effectLst>
                  <a:outerShdw blurRad="38100" dist="38100" dir="2700000" algn="tl">
                    <a:srgbClr val="C0C0C0"/>
                  </a:outerShdw>
                </a:effectLst>
                <a:latin typeface="Book Antiqua" pitchFamily="18" charset="0"/>
              </a:rPr>
              <a:t>25-42% </a:t>
            </a:r>
            <a:r>
              <a:rPr lang="ru-RU" sz="3600">
                <a:solidFill>
                  <a:schemeClr val="bg2"/>
                </a:solidFill>
                <a:effectLst>
                  <a:outerShdw blurRad="38100" dist="38100" dir="2700000" algn="tl">
                    <a:srgbClr val="C0C0C0"/>
                  </a:outerShdw>
                </a:effectLst>
                <a:latin typeface="Book Antiqua" pitchFamily="18" charset="0"/>
              </a:rPr>
              <a:t>       </a:t>
            </a:r>
            <a:r>
              <a:rPr lang="ru-RU" sz="3600" b="1" i="1">
                <a:solidFill>
                  <a:srgbClr val="FFFF00"/>
                </a:solidFill>
                <a:effectLst>
                  <a:outerShdw blurRad="38100" dist="38100" dir="2700000" algn="tl">
                    <a:srgbClr val="C0C0C0"/>
                  </a:outerShdw>
                </a:effectLst>
                <a:latin typeface="Book Antiqua" pitchFamily="18" charset="0"/>
              </a:rPr>
              <a:t>Прекращение курения</a:t>
            </a:r>
            <a:r>
              <a:rPr lang="ru-RU" sz="3600">
                <a:solidFill>
                  <a:srgbClr val="FFFF00"/>
                </a:solidFill>
                <a:effectLst>
                  <a:outerShdw blurRad="38100" dist="38100" dir="2700000" algn="tl">
                    <a:srgbClr val="C0C0C0"/>
                  </a:outerShdw>
                </a:effectLst>
                <a:latin typeface="Book Antiqua" pitchFamily="18" charset="0"/>
              </a:rPr>
              <a:t>                 </a:t>
            </a:r>
            <a:r>
              <a:rPr lang="ru-RU" sz="3600">
                <a:solidFill>
                  <a:srgbClr val="FFFF00"/>
                </a:solidFill>
                <a:effectLst>
                  <a:outerShdw blurRad="38100" dist="38100" dir="2700000" algn="tl">
                    <a:srgbClr val="C0C0C0"/>
                  </a:outerShdw>
                </a:effectLst>
              </a:rPr>
              <a:t>3</a:t>
            </a:r>
            <a:r>
              <a:rPr lang="ru-RU" sz="3600" b="1">
                <a:solidFill>
                  <a:srgbClr val="FFFF00"/>
                </a:solidFill>
                <a:effectLst>
                  <a:outerShdw blurRad="38100" dist="38100" dir="2700000" algn="tl">
                    <a:srgbClr val="C0C0C0"/>
                  </a:outerShdw>
                </a:effectLst>
                <a:latin typeface="Book Antiqua" pitchFamily="18" charset="0"/>
              </a:rPr>
              <a:t>5%</a:t>
            </a:r>
            <a:r>
              <a:rPr lang="ru-RU" sz="3600">
                <a:effectLst>
                  <a:outerShdw blurRad="38100" dist="38100" dir="2700000" algn="tl">
                    <a:srgbClr val="C0C0C0"/>
                  </a:outerShdw>
                </a:effectLst>
                <a:latin typeface="Book Antiqua" pitchFamily="18" charset="0"/>
              </a:rPr>
              <a:t>  </a:t>
            </a:r>
            <a:endParaRPr lang="en-US" sz="3600">
              <a:effectLst>
                <a:outerShdw blurRad="38100" dist="38100" dir="2700000" algn="tl">
                  <a:srgbClr val="C0C0C0"/>
                </a:outerShdw>
              </a:effectLst>
              <a:latin typeface="Book Antiqua" pitchFamily="18" charset="0"/>
            </a:endParaRPr>
          </a:p>
        </p:txBody>
      </p:sp>
      <p:sp>
        <p:nvSpPr>
          <p:cNvPr id="54275" name="Rectangle 3"/>
          <p:cNvSpPr>
            <a:spLocks noChangeArrowheads="1"/>
          </p:cNvSpPr>
          <p:nvPr/>
        </p:nvSpPr>
        <p:spPr bwMode="auto">
          <a:xfrm>
            <a:off x="152400" y="228600"/>
            <a:ext cx="8839200" cy="5792788"/>
          </a:xfrm>
          <a:prstGeom prst="rect">
            <a:avLst/>
          </a:prstGeom>
          <a:noFill/>
          <a:ln w="98425" cmpd="tri">
            <a:noFill/>
            <a:miter lim="800000"/>
            <a:headEnd/>
            <a:tailEnd/>
          </a:ln>
        </p:spPr>
        <p:txBody>
          <a:bodyPr wrap="none" anchor="ctr"/>
          <a:lstStyle/>
          <a:p>
            <a:pPr eaLnBrk="0" hangingPunct="0"/>
            <a:endParaRPr lang="ru-RU" sz="2400">
              <a:latin typeface="Arial Narrow" pitchFamily="34" charset="0"/>
            </a:endParaRPr>
          </a:p>
        </p:txBody>
      </p:sp>
      <p:sp>
        <p:nvSpPr>
          <p:cNvPr id="747524" name="Rectangle 4"/>
          <p:cNvSpPr>
            <a:spLocks noChangeArrowheads="1"/>
          </p:cNvSpPr>
          <p:nvPr/>
        </p:nvSpPr>
        <p:spPr bwMode="auto">
          <a:xfrm>
            <a:off x="0" y="404813"/>
            <a:ext cx="8974138" cy="1216025"/>
          </a:xfrm>
          <a:prstGeom prst="rect">
            <a:avLst/>
          </a:prstGeom>
          <a:noFill/>
          <a:ln w="12700">
            <a:noFill/>
            <a:miter lim="800000"/>
            <a:headEnd/>
            <a:tailEnd/>
          </a:ln>
          <a:effectLst/>
        </p:spPr>
        <p:txBody>
          <a:bodyPr lIns="90488" tIns="44450" rIns="90488" bIns="44450">
            <a:spAutoFit/>
          </a:bodyPr>
          <a:lstStyle/>
          <a:p>
            <a:pPr algn="ctr" eaLnBrk="0" hangingPunct="0">
              <a:lnSpc>
                <a:spcPct val="75000"/>
              </a:lnSpc>
              <a:defRPr/>
            </a:pPr>
            <a:r>
              <a:rPr lang="ru-RU" sz="3200" b="1">
                <a:solidFill>
                  <a:srgbClr val="7030A0"/>
                </a:solidFill>
                <a:effectLst>
                  <a:outerShdw blurRad="38100" dist="38100" dir="2700000" algn="tl">
                    <a:srgbClr val="C0C0C0"/>
                  </a:outerShdw>
                </a:effectLst>
                <a:latin typeface="Book Antiqua" pitchFamily="18" charset="0"/>
              </a:rPr>
              <a:t>Комплексное лечение больных </a:t>
            </a:r>
          </a:p>
          <a:p>
            <a:pPr algn="ctr" eaLnBrk="0" hangingPunct="0">
              <a:lnSpc>
                <a:spcPct val="75000"/>
              </a:lnSpc>
              <a:defRPr/>
            </a:pPr>
            <a:r>
              <a:rPr lang="ru-RU" sz="3200" b="1">
                <a:solidFill>
                  <a:srgbClr val="7030A0"/>
                </a:solidFill>
                <a:effectLst>
                  <a:outerShdw blurRad="38100" dist="38100" dir="2700000" algn="tl">
                    <a:srgbClr val="C0C0C0"/>
                  </a:outerShdw>
                </a:effectLst>
                <a:latin typeface="Book Antiqua" pitchFamily="18" charset="0"/>
              </a:rPr>
              <a:t>коронарной болезнью сердца или </a:t>
            </a:r>
          </a:p>
          <a:p>
            <a:pPr algn="ctr" eaLnBrk="0" hangingPunct="0">
              <a:lnSpc>
                <a:spcPct val="75000"/>
              </a:lnSpc>
              <a:defRPr/>
            </a:pPr>
            <a:r>
              <a:rPr lang="ru-RU" sz="3200" b="1">
                <a:solidFill>
                  <a:srgbClr val="7030A0"/>
                </a:solidFill>
                <a:effectLst>
                  <a:outerShdw blurRad="38100" dist="38100" dir="2700000" algn="tl">
                    <a:srgbClr val="C0C0C0"/>
                  </a:outerShdw>
                </a:effectLst>
                <a:latin typeface="Book Antiqua" pitchFamily="18" charset="0"/>
              </a:rPr>
              <a:t>другими заболеваниями сосудов</a:t>
            </a:r>
            <a:endParaRPr lang="en-US" sz="3200" b="1">
              <a:solidFill>
                <a:srgbClr val="7030A0"/>
              </a:solidFill>
              <a:effectLst>
                <a:outerShdw blurRad="38100" dist="38100" dir="2700000" algn="tl">
                  <a:srgbClr val="C0C0C0"/>
                </a:outerShdw>
              </a:effectLst>
              <a:latin typeface="Book Antiqua" pitchFamily="18" charset="0"/>
            </a:endParaRPr>
          </a:p>
        </p:txBody>
      </p:sp>
      <p:sp>
        <p:nvSpPr>
          <p:cNvPr id="54277" name="Rectangle 5"/>
          <p:cNvSpPr>
            <a:spLocks noChangeArrowheads="1"/>
          </p:cNvSpPr>
          <p:nvPr/>
        </p:nvSpPr>
        <p:spPr bwMode="auto">
          <a:xfrm>
            <a:off x="323850" y="6237288"/>
            <a:ext cx="8686800" cy="304800"/>
          </a:xfrm>
          <a:prstGeom prst="rect">
            <a:avLst/>
          </a:prstGeom>
          <a:noFill/>
          <a:ln w="9525">
            <a:noFill/>
            <a:miter lim="800000"/>
            <a:headEnd/>
            <a:tailEnd/>
          </a:ln>
        </p:spPr>
        <p:txBody>
          <a:bodyPr>
            <a:spAutoFit/>
          </a:bodyPr>
          <a:lstStyle/>
          <a:p>
            <a:pPr eaLnBrk="0" hangingPunct="0"/>
            <a:r>
              <a:rPr lang="en-US" sz="1400" b="1" i="1">
                <a:solidFill>
                  <a:srgbClr val="7030A0"/>
                </a:solidFill>
                <a:latin typeface="Book Antiqua" pitchFamily="18" charset="0"/>
              </a:rPr>
              <a:t>Sidney C. Smith Jr. Presentation on Global Perspective on Cardio</a:t>
            </a:r>
            <a:r>
              <a:rPr lang="ru-RU" sz="1400" b="1" i="1">
                <a:solidFill>
                  <a:srgbClr val="7030A0"/>
                </a:solidFill>
                <a:latin typeface="Book Antiqua" pitchFamily="18" charset="0"/>
              </a:rPr>
              <a:t> -</a:t>
            </a:r>
            <a:r>
              <a:rPr lang="en-US" sz="1400" b="1" i="1">
                <a:solidFill>
                  <a:srgbClr val="7030A0"/>
                </a:solidFill>
                <a:latin typeface="Book Antiqua" pitchFamily="18" charset="0"/>
              </a:rPr>
              <a:t> and Cerebrovascular Prevention, 2006</a:t>
            </a:r>
            <a:endParaRPr lang="ru-RU" sz="1400" b="1" i="1">
              <a:solidFill>
                <a:srgbClr val="7030A0"/>
              </a:solidFill>
              <a:latin typeface="Book Antiqua" pitchFamily="18" charset="0"/>
            </a:endParaRPr>
          </a:p>
        </p:txBody>
      </p:sp>
      <p:sp>
        <p:nvSpPr>
          <p:cNvPr id="747526" name="Text Box 6"/>
          <p:cNvSpPr txBox="1">
            <a:spLocks noChangeArrowheads="1"/>
          </p:cNvSpPr>
          <p:nvPr/>
        </p:nvSpPr>
        <p:spPr bwMode="auto">
          <a:xfrm>
            <a:off x="5486400" y="1905000"/>
            <a:ext cx="3359150" cy="581025"/>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ctr" eaLnBrk="0" hangingPunct="0">
              <a:lnSpc>
                <a:spcPct val="80000"/>
              </a:lnSpc>
              <a:defRPr/>
            </a:pPr>
            <a:r>
              <a:rPr lang="ru-RU" sz="2000" b="1" i="1">
                <a:solidFill>
                  <a:srgbClr val="FFFF00"/>
                </a:solidFill>
                <a:effectLst>
                  <a:outerShdw blurRad="38100" dist="38100" dir="2700000" algn="tl">
                    <a:srgbClr val="C0C0C0"/>
                  </a:outerShdw>
                </a:effectLst>
              </a:rPr>
              <a:t>    Снижение риска</a:t>
            </a:r>
          </a:p>
          <a:p>
            <a:pPr algn="ctr" eaLnBrk="0" hangingPunct="0">
              <a:lnSpc>
                <a:spcPct val="80000"/>
              </a:lnSpc>
              <a:defRPr/>
            </a:pPr>
            <a:r>
              <a:rPr lang="ru-RU" sz="2000" b="1" i="1">
                <a:solidFill>
                  <a:srgbClr val="FFFF00"/>
                </a:solidFill>
                <a:effectLst>
                  <a:outerShdw blurRad="38100" dist="38100" dir="2700000" algn="tl">
                    <a:srgbClr val="C0C0C0"/>
                  </a:outerShdw>
                </a:effectLst>
              </a:rPr>
              <a:t>    развития осложнений</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2093913" y="1547813"/>
            <a:ext cx="6570662" cy="4003675"/>
          </a:xfrm>
          <a:prstGeom prst="rect">
            <a:avLst/>
          </a:prstGeom>
          <a:solidFill>
            <a:srgbClr val="00004C"/>
          </a:solidFill>
          <a:ln w="9525">
            <a:noFill/>
            <a:miter lim="800000"/>
            <a:headEnd/>
            <a:tailEnd/>
          </a:ln>
        </p:spPr>
        <p:txBody>
          <a:bodyPr/>
          <a:lstStyle/>
          <a:p>
            <a:pPr eaLnBrk="0" hangingPunct="0"/>
            <a:endParaRPr lang="ru-RU" sz="2400">
              <a:latin typeface="Arial Narrow" pitchFamily="34" charset="0"/>
            </a:endParaRPr>
          </a:p>
        </p:txBody>
      </p:sp>
      <p:sp>
        <p:nvSpPr>
          <p:cNvPr id="55298" name="Line 3"/>
          <p:cNvSpPr>
            <a:spLocks noChangeShapeType="1"/>
          </p:cNvSpPr>
          <p:nvPr/>
        </p:nvSpPr>
        <p:spPr bwMode="auto">
          <a:xfrm>
            <a:off x="3413125" y="1547813"/>
            <a:ext cx="0" cy="4003675"/>
          </a:xfrm>
          <a:prstGeom prst="line">
            <a:avLst/>
          </a:prstGeom>
          <a:noFill/>
          <a:ln w="0">
            <a:solidFill>
              <a:schemeClr val="accent2"/>
            </a:solidFill>
            <a:prstDash val="dash"/>
            <a:round/>
            <a:headEnd/>
            <a:tailEnd/>
          </a:ln>
        </p:spPr>
        <p:txBody>
          <a:bodyPr/>
          <a:lstStyle/>
          <a:p>
            <a:endParaRPr lang="ru-RU"/>
          </a:p>
        </p:txBody>
      </p:sp>
      <p:sp>
        <p:nvSpPr>
          <p:cNvPr id="55299" name="Line 4"/>
          <p:cNvSpPr>
            <a:spLocks noChangeShapeType="1"/>
          </p:cNvSpPr>
          <p:nvPr/>
        </p:nvSpPr>
        <p:spPr bwMode="auto">
          <a:xfrm>
            <a:off x="4721225" y="1547813"/>
            <a:ext cx="0" cy="4003675"/>
          </a:xfrm>
          <a:prstGeom prst="line">
            <a:avLst/>
          </a:prstGeom>
          <a:noFill/>
          <a:ln w="0">
            <a:solidFill>
              <a:schemeClr val="accent2"/>
            </a:solidFill>
            <a:prstDash val="dash"/>
            <a:round/>
            <a:headEnd/>
            <a:tailEnd/>
          </a:ln>
        </p:spPr>
        <p:txBody>
          <a:bodyPr/>
          <a:lstStyle/>
          <a:p>
            <a:endParaRPr lang="ru-RU"/>
          </a:p>
        </p:txBody>
      </p:sp>
      <p:sp>
        <p:nvSpPr>
          <p:cNvPr id="55300" name="Line 5"/>
          <p:cNvSpPr>
            <a:spLocks noChangeShapeType="1"/>
          </p:cNvSpPr>
          <p:nvPr/>
        </p:nvSpPr>
        <p:spPr bwMode="auto">
          <a:xfrm>
            <a:off x="6038850" y="1547813"/>
            <a:ext cx="0" cy="4003675"/>
          </a:xfrm>
          <a:prstGeom prst="line">
            <a:avLst/>
          </a:prstGeom>
          <a:noFill/>
          <a:ln w="0">
            <a:solidFill>
              <a:schemeClr val="accent2"/>
            </a:solidFill>
            <a:prstDash val="dash"/>
            <a:round/>
            <a:headEnd/>
            <a:tailEnd/>
          </a:ln>
        </p:spPr>
        <p:txBody>
          <a:bodyPr/>
          <a:lstStyle/>
          <a:p>
            <a:endParaRPr lang="ru-RU"/>
          </a:p>
        </p:txBody>
      </p:sp>
      <p:sp>
        <p:nvSpPr>
          <p:cNvPr id="55301" name="Line 6"/>
          <p:cNvSpPr>
            <a:spLocks noChangeShapeType="1"/>
          </p:cNvSpPr>
          <p:nvPr/>
        </p:nvSpPr>
        <p:spPr bwMode="auto">
          <a:xfrm>
            <a:off x="7346950" y="1547813"/>
            <a:ext cx="0" cy="4003675"/>
          </a:xfrm>
          <a:prstGeom prst="line">
            <a:avLst/>
          </a:prstGeom>
          <a:noFill/>
          <a:ln w="0">
            <a:solidFill>
              <a:schemeClr val="accent2"/>
            </a:solidFill>
            <a:prstDash val="dash"/>
            <a:round/>
            <a:headEnd/>
            <a:tailEnd/>
          </a:ln>
        </p:spPr>
        <p:txBody>
          <a:bodyPr/>
          <a:lstStyle/>
          <a:p>
            <a:endParaRPr lang="ru-RU"/>
          </a:p>
        </p:txBody>
      </p:sp>
      <p:sp>
        <p:nvSpPr>
          <p:cNvPr id="55302" name="Rectangle 7"/>
          <p:cNvSpPr>
            <a:spLocks noChangeArrowheads="1"/>
          </p:cNvSpPr>
          <p:nvPr/>
        </p:nvSpPr>
        <p:spPr bwMode="auto">
          <a:xfrm>
            <a:off x="2093913" y="5095875"/>
            <a:ext cx="1516062" cy="263525"/>
          </a:xfrm>
          <a:prstGeom prst="rect">
            <a:avLst/>
          </a:prstGeom>
          <a:solidFill>
            <a:srgbClr val="00FF00"/>
          </a:solidFill>
          <a:ln w="11176">
            <a:noFill/>
            <a:miter lim="800000"/>
            <a:headEnd/>
            <a:tailEnd/>
          </a:ln>
        </p:spPr>
        <p:txBody>
          <a:bodyPr/>
          <a:lstStyle/>
          <a:p>
            <a:pPr eaLnBrk="0" hangingPunct="0"/>
            <a:endParaRPr lang="ru-RU" sz="2400">
              <a:latin typeface="Arial Narrow" pitchFamily="34" charset="0"/>
            </a:endParaRPr>
          </a:p>
        </p:txBody>
      </p:sp>
      <p:sp>
        <p:nvSpPr>
          <p:cNvPr id="55303" name="Rectangle 8"/>
          <p:cNvSpPr>
            <a:spLocks noChangeArrowheads="1"/>
          </p:cNvSpPr>
          <p:nvPr/>
        </p:nvSpPr>
        <p:spPr bwMode="auto">
          <a:xfrm>
            <a:off x="2093913" y="4419600"/>
            <a:ext cx="3094037" cy="276225"/>
          </a:xfrm>
          <a:prstGeom prst="rect">
            <a:avLst/>
          </a:prstGeom>
          <a:solidFill>
            <a:srgbClr val="00FF00"/>
          </a:solidFill>
          <a:ln w="11176">
            <a:noFill/>
            <a:miter lim="800000"/>
            <a:headEnd/>
            <a:tailEnd/>
          </a:ln>
        </p:spPr>
        <p:txBody>
          <a:bodyPr/>
          <a:lstStyle/>
          <a:p>
            <a:pPr eaLnBrk="0" hangingPunct="0"/>
            <a:endParaRPr lang="ru-RU" sz="2400">
              <a:latin typeface="Arial Narrow" pitchFamily="34" charset="0"/>
            </a:endParaRPr>
          </a:p>
        </p:txBody>
      </p:sp>
      <p:sp>
        <p:nvSpPr>
          <p:cNvPr id="55304" name="Rectangle 9"/>
          <p:cNvSpPr>
            <a:spLocks noChangeArrowheads="1"/>
          </p:cNvSpPr>
          <p:nvPr/>
        </p:nvSpPr>
        <p:spPr bwMode="auto">
          <a:xfrm>
            <a:off x="2093913" y="3757613"/>
            <a:ext cx="2501900" cy="261937"/>
          </a:xfrm>
          <a:prstGeom prst="rect">
            <a:avLst/>
          </a:prstGeom>
          <a:solidFill>
            <a:srgbClr val="00FF00"/>
          </a:solidFill>
          <a:ln w="11176">
            <a:noFill/>
            <a:miter lim="800000"/>
            <a:headEnd/>
            <a:tailEnd/>
          </a:ln>
        </p:spPr>
        <p:txBody>
          <a:bodyPr/>
          <a:lstStyle/>
          <a:p>
            <a:pPr eaLnBrk="0" hangingPunct="0"/>
            <a:endParaRPr lang="ru-RU" sz="2400">
              <a:latin typeface="Arial Narrow" pitchFamily="34" charset="0"/>
            </a:endParaRPr>
          </a:p>
        </p:txBody>
      </p:sp>
      <p:sp>
        <p:nvSpPr>
          <p:cNvPr id="55305" name="Rectangle 10"/>
          <p:cNvSpPr>
            <a:spLocks noChangeArrowheads="1"/>
          </p:cNvSpPr>
          <p:nvPr/>
        </p:nvSpPr>
        <p:spPr bwMode="auto">
          <a:xfrm>
            <a:off x="2093913" y="3094038"/>
            <a:ext cx="2305050" cy="263525"/>
          </a:xfrm>
          <a:prstGeom prst="rect">
            <a:avLst/>
          </a:prstGeom>
          <a:solidFill>
            <a:srgbClr val="00FF00"/>
          </a:solidFill>
          <a:ln w="11176">
            <a:noFill/>
            <a:miter lim="800000"/>
            <a:headEnd/>
            <a:tailEnd/>
          </a:ln>
        </p:spPr>
        <p:txBody>
          <a:bodyPr/>
          <a:lstStyle/>
          <a:p>
            <a:pPr eaLnBrk="0" hangingPunct="0"/>
            <a:endParaRPr lang="ru-RU" sz="2400">
              <a:latin typeface="Arial Narrow" pitchFamily="34" charset="0"/>
            </a:endParaRPr>
          </a:p>
        </p:txBody>
      </p:sp>
      <p:sp>
        <p:nvSpPr>
          <p:cNvPr id="55306" name="Rectangle 11"/>
          <p:cNvSpPr>
            <a:spLocks noChangeArrowheads="1"/>
          </p:cNvSpPr>
          <p:nvPr/>
        </p:nvSpPr>
        <p:spPr bwMode="auto">
          <a:xfrm>
            <a:off x="2093913" y="2417763"/>
            <a:ext cx="2305050" cy="276225"/>
          </a:xfrm>
          <a:prstGeom prst="rect">
            <a:avLst/>
          </a:prstGeom>
          <a:solidFill>
            <a:srgbClr val="00FF00"/>
          </a:solidFill>
          <a:ln w="11176">
            <a:noFill/>
            <a:miter lim="800000"/>
            <a:headEnd/>
            <a:tailEnd/>
          </a:ln>
        </p:spPr>
        <p:txBody>
          <a:bodyPr/>
          <a:lstStyle/>
          <a:p>
            <a:pPr eaLnBrk="0" hangingPunct="0"/>
            <a:endParaRPr lang="ru-RU" sz="2400">
              <a:latin typeface="Arial Narrow" pitchFamily="34" charset="0"/>
            </a:endParaRPr>
          </a:p>
        </p:txBody>
      </p:sp>
      <p:sp>
        <p:nvSpPr>
          <p:cNvPr id="813068" name="Rectangle 12"/>
          <p:cNvSpPr>
            <a:spLocks noChangeArrowheads="1"/>
          </p:cNvSpPr>
          <p:nvPr/>
        </p:nvSpPr>
        <p:spPr bwMode="auto">
          <a:xfrm>
            <a:off x="2093913" y="1755775"/>
            <a:ext cx="3021012" cy="261938"/>
          </a:xfrm>
          <a:prstGeom prst="rect">
            <a:avLst/>
          </a:prstGeom>
          <a:solidFill>
            <a:srgbClr val="00FF00"/>
          </a:solidFill>
          <a:ln w="11176">
            <a:noFill/>
            <a:miter lim="800000"/>
            <a:headEnd/>
            <a:tailEnd/>
          </a:ln>
        </p:spPr>
        <p:txBody>
          <a:bodyPr/>
          <a:lstStyle/>
          <a:p>
            <a:pPr eaLnBrk="0" hangingPunct="0">
              <a:defRPr/>
            </a:pPr>
            <a:endParaRPr lang="ru-RU" sz="2400" b="1">
              <a:solidFill>
                <a:srgbClr val="FFFF00"/>
              </a:solidFill>
              <a:effectLst>
                <a:outerShdw blurRad="38100" dist="38100" dir="2700000" algn="tl">
                  <a:srgbClr val="000000"/>
                </a:outerShdw>
              </a:effectLst>
              <a:latin typeface="Arial Narrow" pitchFamily="34" charset="0"/>
              <a:cs typeface="+mn-cs"/>
            </a:endParaRPr>
          </a:p>
        </p:txBody>
      </p:sp>
      <p:sp>
        <p:nvSpPr>
          <p:cNvPr id="55308" name="Rectangle 13"/>
          <p:cNvSpPr>
            <a:spLocks noChangeArrowheads="1"/>
          </p:cNvSpPr>
          <p:nvPr/>
        </p:nvSpPr>
        <p:spPr bwMode="auto">
          <a:xfrm>
            <a:off x="3609975" y="5095875"/>
            <a:ext cx="3476625" cy="263525"/>
          </a:xfrm>
          <a:prstGeom prst="rect">
            <a:avLst/>
          </a:prstGeom>
          <a:solidFill>
            <a:srgbClr val="FF6600"/>
          </a:solidFill>
          <a:ln w="11176">
            <a:noFill/>
            <a:miter lim="800000"/>
            <a:headEnd/>
            <a:tailEnd/>
          </a:ln>
        </p:spPr>
        <p:txBody>
          <a:bodyPr/>
          <a:lstStyle/>
          <a:p>
            <a:pPr eaLnBrk="0" hangingPunct="0"/>
            <a:endParaRPr lang="ru-RU" sz="2400">
              <a:latin typeface="Arial Narrow" pitchFamily="34" charset="0"/>
            </a:endParaRPr>
          </a:p>
        </p:txBody>
      </p:sp>
      <p:sp>
        <p:nvSpPr>
          <p:cNvPr id="55309" name="Rectangle 14"/>
          <p:cNvSpPr>
            <a:spLocks noChangeArrowheads="1"/>
          </p:cNvSpPr>
          <p:nvPr/>
        </p:nvSpPr>
        <p:spPr bwMode="auto">
          <a:xfrm>
            <a:off x="5187950" y="4419600"/>
            <a:ext cx="2884488" cy="276225"/>
          </a:xfrm>
          <a:prstGeom prst="rect">
            <a:avLst/>
          </a:prstGeom>
          <a:solidFill>
            <a:srgbClr val="FF6600"/>
          </a:solidFill>
          <a:ln w="11176">
            <a:noFill/>
            <a:miter lim="800000"/>
            <a:headEnd/>
            <a:tailEnd/>
          </a:ln>
        </p:spPr>
        <p:txBody>
          <a:bodyPr/>
          <a:lstStyle/>
          <a:p>
            <a:pPr eaLnBrk="0" hangingPunct="0"/>
            <a:endParaRPr lang="ru-RU" sz="2400">
              <a:latin typeface="Arial Narrow" pitchFamily="34" charset="0"/>
            </a:endParaRPr>
          </a:p>
        </p:txBody>
      </p:sp>
      <p:sp>
        <p:nvSpPr>
          <p:cNvPr id="55310" name="Rectangle 15"/>
          <p:cNvSpPr>
            <a:spLocks noChangeArrowheads="1"/>
          </p:cNvSpPr>
          <p:nvPr/>
        </p:nvSpPr>
        <p:spPr bwMode="auto">
          <a:xfrm>
            <a:off x="4595813" y="3757613"/>
            <a:ext cx="3414712" cy="261937"/>
          </a:xfrm>
          <a:prstGeom prst="rect">
            <a:avLst/>
          </a:prstGeom>
          <a:solidFill>
            <a:srgbClr val="FF6600"/>
          </a:solidFill>
          <a:ln w="11176">
            <a:noFill/>
            <a:miter lim="800000"/>
            <a:headEnd/>
            <a:tailEnd/>
          </a:ln>
        </p:spPr>
        <p:txBody>
          <a:bodyPr/>
          <a:lstStyle/>
          <a:p>
            <a:pPr eaLnBrk="0" hangingPunct="0"/>
            <a:endParaRPr lang="ru-RU" sz="2400">
              <a:latin typeface="Arial Narrow" pitchFamily="34" charset="0"/>
            </a:endParaRPr>
          </a:p>
        </p:txBody>
      </p:sp>
      <p:sp>
        <p:nvSpPr>
          <p:cNvPr id="55311" name="Rectangle 16"/>
          <p:cNvSpPr>
            <a:spLocks noChangeArrowheads="1"/>
          </p:cNvSpPr>
          <p:nvPr/>
        </p:nvSpPr>
        <p:spPr bwMode="auto">
          <a:xfrm>
            <a:off x="4398963" y="3094038"/>
            <a:ext cx="3933825" cy="263525"/>
          </a:xfrm>
          <a:prstGeom prst="rect">
            <a:avLst/>
          </a:prstGeom>
          <a:solidFill>
            <a:srgbClr val="FF6600"/>
          </a:solidFill>
          <a:ln w="11176">
            <a:noFill/>
            <a:miter lim="800000"/>
            <a:headEnd/>
            <a:tailEnd/>
          </a:ln>
        </p:spPr>
        <p:txBody>
          <a:bodyPr/>
          <a:lstStyle/>
          <a:p>
            <a:pPr eaLnBrk="0" hangingPunct="0"/>
            <a:endParaRPr lang="ru-RU" sz="2400">
              <a:latin typeface="Arial Narrow" pitchFamily="34" charset="0"/>
            </a:endParaRPr>
          </a:p>
        </p:txBody>
      </p:sp>
      <p:sp>
        <p:nvSpPr>
          <p:cNvPr id="55312" name="Rectangle 17"/>
          <p:cNvSpPr>
            <a:spLocks noChangeArrowheads="1"/>
          </p:cNvSpPr>
          <p:nvPr/>
        </p:nvSpPr>
        <p:spPr bwMode="auto">
          <a:xfrm>
            <a:off x="4398963" y="2417763"/>
            <a:ext cx="3611562" cy="276225"/>
          </a:xfrm>
          <a:prstGeom prst="rect">
            <a:avLst/>
          </a:prstGeom>
          <a:solidFill>
            <a:srgbClr val="FF6600"/>
          </a:solidFill>
          <a:ln w="11176">
            <a:noFill/>
            <a:miter lim="800000"/>
            <a:headEnd/>
            <a:tailEnd/>
          </a:ln>
        </p:spPr>
        <p:txBody>
          <a:bodyPr/>
          <a:lstStyle/>
          <a:p>
            <a:pPr eaLnBrk="0" hangingPunct="0"/>
            <a:endParaRPr lang="ru-RU" sz="2400">
              <a:latin typeface="Arial Narrow" pitchFamily="34" charset="0"/>
            </a:endParaRPr>
          </a:p>
        </p:txBody>
      </p:sp>
      <p:sp>
        <p:nvSpPr>
          <p:cNvPr id="55313" name="Rectangle 18"/>
          <p:cNvSpPr>
            <a:spLocks noChangeArrowheads="1"/>
          </p:cNvSpPr>
          <p:nvPr/>
        </p:nvSpPr>
        <p:spPr bwMode="auto">
          <a:xfrm>
            <a:off x="5114925" y="1755775"/>
            <a:ext cx="2895600" cy="261938"/>
          </a:xfrm>
          <a:prstGeom prst="rect">
            <a:avLst/>
          </a:prstGeom>
          <a:solidFill>
            <a:srgbClr val="FF6600"/>
          </a:solidFill>
          <a:ln w="11176">
            <a:noFill/>
            <a:miter lim="800000"/>
            <a:headEnd/>
            <a:tailEnd/>
          </a:ln>
        </p:spPr>
        <p:txBody>
          <a:bodyPr/>
          <a:lstStyle/>
          <a:p>
            <a:pPr eaLnBrk="0" hangingPunct="0"/>
            <a:endParaRPr lang="ru-RU" sz="2400">
              <a:latin typeface="Arial Narrow" pitchFamily="34" charset="0"/>
            </a:endParaRPr>
          </a:p>
        </p:txBody>
      </p:sp>
      <p:sp>
        <p:nvSpPr>
          <p:cNvPr id="55314" name="Rectangle 19"/>
          <p:cNvSpPr>
            <a:spLocks noChangeArrowheads="1"/>
          </p:cNvSpPr>
          <p:nvPr/>
        </p:nvSpPr>
        <p:spPr bwMode="auto">
          <a:xfrm>
            <a:off x="7086600" y="5095875"/>
            <a:ext cx="1577975" cy="263525"/>
          </a:xfrm>
          <a:prstGeom prst="rect">
            <a:avLst/>
          </a:prstGeom>
          <a:solidFill>
            <a:srgbClr val="FFFF00"/>
          </a:solidFill>
          <a:ln w="11176">
            <a:noFill/>
            <a:miter lim="800000"/>
            <a:headEnd/>
            <a:tailEnd/>
          </a:ln>
        </p:spPr>
        <p:txBody>
          <a:bodyPr/>
          <a:lstStyle/>
          <a:p>
            <a:pPr eaLnBrk="0" hangingPunct="0"/>
            <a:endParaRPr lang="ru-RU" sz="2400">
              <a:latin typeface="Arial Narrow" pitchFamily="34" charset="0"/>
            </a:endParaRPr>
          </a:p>
        </p:txBody>
      </p:sp>
      <p:sp>
        <p:nvSpPr>
          <p:cNvPr id="55315" name="Rectangle 20"/>
          <p:cNvSpPr>
            <a:spLocks noChangeArrowheads="1"/>
          </p:cNvSpPr>
          <p:nvPr/>
        </p:nvSpPr>
        <p:spPr bwMode="auto">
          <a:xfrm>
            <a:off x="8072438" y="4419600"/>
            <a:ext cx="592137" cy="276225"/>
          </a:xfrm>
          <a:prstGeom prst="rect">
            <a:avLst/>
          </a:prstGeom>
          <a:solidFill>
            <a:srgbClr val="FFFF00"/>
          </a:solidFill>
          <a:ln w="11176">
            <a:noFill/>
            <a:miter lim="800000"/>
            <a:headEnd/>
            <a:tailEnd/>
          </a:ln>
        </p:spPr>
        <p:txBody>
          <a:bodyPr/>
          <a:lstStyle/>
          <a:p>
            <a:pPr eaLnBrk="0" hangingPunct="0"/>
            <a:endParaRPr lang="ru-RU" sz="2400">
              <a:latin typeface="Arial Narrow" pitchFamily="34" charset="0"/>
            </a:endParaRPr>
          </a:p>
        </p:txBody>
      </p:sp>
      <p:sp>
        <p:nvSpPr>
          <p:cNvPr id="55316" name="Rectangle 21"/>
          <p:cNvSpPr>
            <a:spLocks noChangeArrowheads="1"/>
          </p:cNvSpPr>
          <p:nvPr/>
        </p:nvSpPr>
        <p:spPr bwMode="auto">
          <a:xfrm>
            <a:off x="8010525" y="3757613"/>
            <a:ext cx="654050" cy="261937"/>
          </a:xfrm>
          <a:prstGeom prst="rect">
            <a:avLst/>
          </a:prstGeom>
          <a:solidFill>
            <a:srgbClr val="FFFF00"/>
          </a:solidFill>
          <a:ln w="11176">
            <a:noFill/>
            <a:miter lim="800000"/>
            <a:headEnd/>
            <a:tailEnd/>
          </a:ln>
        </p:spPr>
        <p:txBody>
          <a:bodyPr/>
          <a:lstStyle/>
          <a:p>
            <a:pPr eaLnBrk="0" hangingPunct="0"/>
            <a:endParaRPr lang="ru-RU" sz="2400">
              <a:latin typeface="Arial Narrow" pitchFamily="34" charset="0"/>
            </a:endParaRPr>
          </a:p>
        </p:txBody>
      </p:sp>
      <p:sp>
        <p:nvSpPr>
          <p:cNvPr id="55317" name="Rectangle 22"/>
          <p:cNvSpPr>
            <a:spLocks noChangeArrowheads="1"/>
          </p:cNvSpPr>
          <p:nvPr/>
        </p:nvSpPr>
        <p:spPr bwMode="auto">
          <a:xfrm>
            <a:off x="8332788" y="3094038"/>
            <a:ext cx="331787" cy="263525"/>
          </a:xfrm>
          <a:prstGeom prst="rect">
            <a:avLst/>
          </a:prstGeom>
          <a:solidFill>
            <a:srgbClr val="FFFF00"/>
          </a:solidFill>
          <a:ln w="11176">
            <a:noFill/>
            <a:miter lim="800000"/>
            <a:headEnd/>
            <a:tailEnd/>
          </a:ln>
        </p:spPr>
        <p:txBody>
          <a:bodyPr/>
          <a:lstStyle/>
          <a:p>
            <a:pPr eaLnBrk="0" hangingPunct="0"/>
            <a:endParaRPr lang="ru-RU" sz="2400">
              <a:latin typeface="Arial Narrow" pitchFamily="34" charset="0"/>
            </a:endParaRPr>
          </a:p>
        </p:txBody>
      </p:sp>
      <p:sp>
        <p:nvSpPr>
          <p:cNvPr id="55318" name="Rectangle 23"/>
          <p:cNvSpPr>
            <a:spLocks noChangeArrowheads="1"/>
          </p:cNvSpPr>
          <p:nvPr/>
        </p:nvSpPr>
        <p:spPr bwMode="auto">
          <a:xfrm>
            <a:off x="8010525" y="2417763"/>
            <a:ext cx="654050" cy="276225"/>
          </a:xfrm>
          <a:prstGeom prst="rect">
            <a:avLst/>
          </a:prstGeom>
          <a:solidFill>
            <a:srgbClr val="FFFF00"/>
          </a:solidFill>
          <a:ln w="11176">
            <a:noFill/>
            <a:miter lim="800000"/>
            <a:headEnd/>
            <a:tailEnd/>
          </a:ln>
        </p:spPr>
        <p:txBody>
          <a:bodyPr/>
          <a:lstStyle/>
          <a:p>
            <a:pPr eaLnBrk="0" hangingPunct="0"/>
            <a:endParaRPr lang="ru-RU" sz="2400">
              <a:latin typeface="Arial Narrow" pitchFamily="34" charset="0"/>
            </a:endParaRPr>
          </a:p>
        </p:txBody>
      </p:sp>
      <p:sp>
        <p:nvSpPr>
          <p:cNvPr id="55319" name="Rectangle 24"/>
          <p:cNvSpPr>
            <a:spLocks noChangeArrowheads="1"/>
          </p:cNvSpPr>
          <p:nvPr/>
        </p:nvSpPr>
        <p:spPr bwMode="auto">
          <a:xfrm>
            <a:off x="8010525" y="1755775"/>
            <a:ext cx="654050" cy="261938"/>
          </a:xfrm>
          <a:prstGeom prst="rect">
            <a:avLst/>
          </a:prstGeom>
          <a:solidFill>
            <a:srgbClr val="FFFF00"/>
          </a:solidFill>
          <a:ln w="11176">
            <a:noFill/>
            <a:miter lim="800000"/>
            <a:headEnd/>
            <a:tailEnd/>
          </a:ln>
        </p:spPr>
        <p:txBody>
          <a:bodyPr/>
          <a:lstStyle/>
          <a:p>
            <a:pPr eaLnBrk="0" hangingPunct="0"/>
            <a:endParaRPr lang="ru-RU" sz="2400">
              <a:latin typeface="Arial Narrow" pitchFamily="34" charset="0"/>
            </a:endParaRPr>
          </a:p>
        </p:txBody>
      </p:sp>
      <p:sp>
        <p:nvSpPr>
          <p:cNvPr id="55320" name="Line 25"/>
          <p:cNvSpPr>
            <a:spLocks noChangeShapeType="1"/>
          </p:cNvSpPr>
          <p:nvPr/>
        </p:nvSpPr>
        <p:spPr bwMode="auto">
          <a:xfrm flipV="1">
            <a:off x="2093913" y="5551488"/>
            <a:ext cx="0" cy="28575"/>
          </a:xfrm>
          <a:prstGeom prst="line">
            <a:avLst/>
          </a:prstGeom>
          <a:noFill/>
          <a:ln w="0">
            <a:solidFill>
              <a:srgbClr val="000000"/>
            </a:solidFill>
            <a:round/>
            <a:headEnd/>
            <a:tailEnd/>
          </a:ln>
        </p:spPr>
        <p:txBody>
          <a:bodyPr/>
          <a:lstStyle/>
          <a:p>
            <a:endParaRPr lang="ru-RU"/>
          </a:p>
        </p:txBody>
      </p:sp>
      <p:sp>
        <p:nvSpPr>
          <p:cNvPr id="55321" name="Line 26"/>
          <p:cNvSpPr>
            <a:spLocks noChangeShapeType="1"/>
          </p:cNvSpPr>
          <p:nvPr/>
        </p:nvSpPr>
        <p:spPr bwMode="auto">
          <a:xfrm flipV="1">
            <a:off x="2747963" y="5551488"/>
            <a:ext cx="0" cy="28575"/>
          </a:xfrm>
          <a:prstGeom prst="line">
            <a:avLst/>
          </a:prstGeom>
          <a:noFill/>
          <a:ln w="0">
            <a:solidFill>
              <a:srgbClr val="000000"/>
            </a:solidFill>
            <a:round/>
            <a:headEnd/>
            <a:tailEnd/>
          </a:ln>
        </p:spPr>
        <p:txBody>
          <a:bodyPr/>
          <a:lstStyle/>
          <a:p>
            <a:endParaRPr lang="ru-RU"/>
          </a:p>
        </p:txBody>
      </p:sp>
      <p:sp>
        <p:nvSpPr>
          <p:cNvPr id="55322" name="Line 27"/>
          <p:cNvSpPr>
            <a:spLocks noChangeShapeType="1"/>
          </p:cNvSpPr>
          <p:nvPr/>
        </p:nvSpPr>
        <p:spPr bwMode="auto">
          <a:xfrm flipV="1">
            <a:off x="3413125" y="5551488"/>
            <a:ext cx="0" cy="28575"/>
          </a:xfrm>
          <a:prstGeom prst="line">
            <a:avLst/>
          </a:prstGeom>
          <a:noFill/>
          <a:ln w="0">
            <a:solidFill>
              <a:srgbClr val="000000"/>
            </a:solidFill>
            <a:round/>
            <a:headEnd/>
            <a:tailEnd/>
          </a:ln>
        </p:spPr>
        <p:txBody>
          <a:bodyPr/>
          <a:lstStyle/>
          <a:p>
            <a:endParaRPr lang="ru-RU"/>
          </a:p>
        </p:txBody>
      </p:sp>
      <p:sp>
        <p:nvSpPr>
          <p:cNvPr id="55323" name="Line 28"/>
          <p:cNvSpPr>
            <a:spLocks noChangeShapeType="1"/>
          </p:cNvSpPr>
          <p:nvPr/>
        </p:nvSpPr>
        <p:spPr bwMode="auto">
          <a:xfrm flipV="1">
            <a:off x="4067175" y="5551488"/>
            <a:ext cx="0" cy="28575"/>
          </a:xfrm>
          <a:prstGeom prst="line">
            <a:avLst/>
          </a:prstGeom>
          <a:noFill/>
          <a:ln w="0">
            <a:solidFill>
              <a:srgbClr val="000000"/>
            </a:solidFill>
            <a:round/>
            <a:headEnd/>
            <a:tailEnd/>
          </a:ln>
        </p:spPr>
        <p:txBody>
          <a:bodyPr/>
          <a:lstStyle/>
          <a:p>
            <a:endParaRPr lang="ru-RU"/>
          </a:p>
        </p:txBody>
      </p:sp>
      <p:sp>
        <p:nvSpPr>
          <p:cNvPr id="55324" name="Line 29"/>
          <p:cNvSpPr>
            <a:spLocks noChangeShapeType="1"/>
          </p:cNvSpPr>
          <p:nvPr/>
        </p:nvSpPr>
        <p:spPr bwMode="auto">
          <a:xfrm flipV="1">
            <a:off x="4721225" y="5551488"/>
            <a:ext cx="0" cy="28575"/>
          </a:xfrm>
          <a:prstGeom prst="line">
            <a:avLst/>
          </a:prstGeom>
          <a:noFill/>
          <a:ln w="0">
            <a:solidFill>
              <a:srgbClr val="000000"/>
            </a:solidFill>
            <a:round/>
            <a:headEnd/>
            <a:tailEnd/>
          </a:ln>
        </p:spPr>
        <p:txBody>
          <a:bodyPr/>
          <a:lstStyle/>
          <a:p>
            <a:endParaRPr lang="ru-RU"/>
          </a:p>
        </p:txBody>
      </p:sp>
      <p:sp>
        <p:nvSpPr>
          <p:cNvPr id="55325" name="Line 30"/>
          <p:cNvSpPr>
            <a:spLocks noChangeShapeType="1"/>
          </p:cNvSpPr>
          <p:nvPr/>
        </p:nvSpPr>
        <p:spPr bwMode="auto">
          <a:xfrm flipV="1">
            <a:off x="5384800" y="5551488"/>
            <a:ext cx="0" cy="28575"/>
          </a:xfrm>
          <a:prstGeom prst="line">
            <a:avLst/>
          </a:prstGeom>
          <a:noFill/>
          <a:ln w="0">
            <a:solidFill>
              <a:srgbClr val="000000"/>
            </a:solidFill>
            <a:round/>
            <a:headEnd/>
            <a:tailEnd/>
          </a:ln>
        </p:spPr>
        <p:txBody>
          <a:bodyPr/>
          <a:lstStyle/>
          <a:p>
            <a:endParaRPr lang="ru-RU"/>
          </a:p>
        </p:txBody>
      </p:sp>
      <p:sp>
        <p:nvSpPr>
          <p:cNvPr id="55326" name="Line 31"/>
          <p:cNvSpPr>
            <a:spLocks noChangeShapeType="1"/>
          </p:cNvSpPr>
          <p:nvPr/>
        </p:nvSpPr>
        <p:spPr bwMode="auto">
          <a:xfrm flipV="1">
            <a:off x="6038850" y="5551488"/>
            <a:ext cx="0" cy="28575"/>
          </a:xfrm>
          <a:prstGeom prst="line">
            <a:avLst/>
          </a:prstGeom>
          <a:noFill/>
          <a:ln w="0">
            <a:solidFill>
              <a:srgbClr val="000000"/>
            </a:solidFill>
            <a:round/>
            <a:headEnd/>
            <a:tailEnd/>
          </a:ln>
        </p:spPr>
        <p:txBody>
          <a:bodyPr/>
          <a:lstStyle/>
          <a:p>
            <a:endParaRPr lang="ru-RU"/>
          </a:p>
        </p:txBody>
      </p:sp>
      <p:sp>
        <p:nvSpPr>
          <p:cNvPr id="55327" name="Line 32"/>
          <p:cNvSpPr>
            <a:spLocks noChangeShapeType="1"/>
          </p:cNvSpPr>
          <p:nvPr/>
        </p:nvSpPr>
        <p:spPr bwMode="auto">
          <a:xfrm flipV="1">
            <a:off x="6692900" y="5551488"/>
            <a:ext cx="0" cy="28575"/>
          </a:xfrm>
          <a:prstGeom prst="line">
            <a:avLst/>
          </a:prstGeom>
          <a:noFill/>
          <a:ln w="0">
            <a:solidFill>
              <a:srgbClr val="000000"/>
            </a:solidFill>
            <a:round/>
            <a:headEnd/>
            <a:tailEnd/>
          </a:ln>
        </p:spPr>
        <p:txBody>
          <a:bodyPr/>
          <a:lstStyle/>
          <a:p>
            <a:endParaRPr lang="ru-RU"/>
          </a:p>
        </p:txBody>
      </p:sp>
      <p:sp>
        <p:nvSpPr>
          <p:cNvPr id="55328" name="Line 33"/>
          <p:cNvSpPr>
            <a:spLocks noChangeShapeType="1"/>
          </p:cNvSpPr>
          <p:nvPr/>
        </p:nvSpPr>
        <p:spPr bwMode="auto">
          <a:xfrm flipV="1">
            <a:off x="7346950" y="5551488"/>
            <a:ext cx="0" cy="28575"/>
          </a:xfrm>
          <a:prstGeom prst="line">
            <a:avLst/>
          </a:prstGeom>
          <a:noFill/>
          <a:ln w="0">
            <a:solidFill>
              <a:srgbClr val="000000"/>
            </a:solidFill>
            <a:round/>
            <a:headEnd/>
            <a:tailEnd/>
          </a:ln>
        </p:spPr>
        <p:txBody>
          <a:bodyPr/>
          <a:lstStyle/>
          <a:p>
            <a:endParaRPr lang="ru-RU"/>
          </a:p>
        </p:txBody>
      </p:sp>
      <p:sp>
        <p:nvSpPr>
          <p:cNvPr id="55329" name="Line 34"/>
          <p:cNvSpPr>
            <a:spLocks noChangeShapeType="1"/>
          </p:cNvSpPr>
          <p:nvPr/>
        </p:nvSpPr>
        <p:spPr bwMode="auto">
          <a:xfrm flipV="1">
            <a:off x="8010525" y="5551488"/>
            <a:ext cx="0" cy="28575"/>
          </a:xfrm>
          <a:prstGeom prst="line">
            <a:avLst/>
          </a:prstGeom>
          <a:noFill/>
          <a:ln w="0">
            <a:solidFill>
              <a:srgbClr val="000000"/>
            </a:solidFill>
            <a:round/>
            <a:headEnd/>
            <a:tailEnd/>
          </a:ln>
        </p:spPr>
        <p:txBody>
          <a:bodyPr/>
          <a:lstStyle/>
          <a:p>
            <a:endParaRPr lang="ru-RU"/>
          </a:p>
        </p:txBody>
      </p:sp>
      <p:sp>
        <p:nvSpPr>
          <p:cNvPr id="55330" name="Line 35"/>
          <p:cNvSpPr>
            <a:spLocks noChangeShapeType="1"/>
          </p:cNvSpPr>
          <p:nvPr/>
        </p:nvSpPr>
        <p:spPr bwMode="auto">
          <a:xfrm flipV="1">
            <a:off x="8664575" y="5551488"/>
            <a:ext cx="0" cy="28575"/>
          </a:xfrm>
          <a:prstGeom prst="line">
            <a:avLst/>
          </a:prstGeom>
          <a:noFill/>
          <a:ln w="0">
            <a:solidFill>
              <a:srgbClr val="000000"/>
            </a:solidFill>
            <a:round/>
            <a:headEnd/>
            <a:tailEnd/>
          </a:ln>
        </p:spPr>
        <p:txBody>
          <a:bodyPr/>
          <a:lstStyle/>
          <a:p>
            <a:endParaRPr lang="ru-RU"/>
          </a:p>
        </p:txBody>
      </p:sp>
      <p:sp>
        <p:nvSpPr>
          <p:cNvPr id="55331" name="Line 36"/>
          <p:cNvSpPr>
            <a:spLocks noChangeShapeType="1"/>
          </p:cNvSpPr>
          <p:nvPr/>
        </p:nvSpPr>
        <p:spPr bwMode="auto">
          <a:xfrm>
            <a:off x="2073275" y="5551488"/>
            <a:ext cx="20638" cy="0"/>
          </a:xfrm>
          <a:prstGeom prst="line">
            <a:avLst/>
          </a:prstGeom>
          <a:noFill/>
          <a:ln w="0">
            <a:solidFill>
              <a:srgbClr val="000000"/>
            </a:solidFill>
            <a:round/>
            <a:headEnd/>
            <a:tailEnd/>
          </a:ln>
        </p:spPr>
        <p:txBody>
          <a:bodyPr/>
          <a:lstStyle/>
          <a:p>
            <a:endParaRPr lang="ru-RU"/>
          </a:p>
        </p:txBody>
      </p:sp>
      <p:sp>
        <p:nvSpPr>
          <p:cNvPr id="55332" name="Line 37"/>
          <p:cNvSpPr>
            <a:spLocks noChangeShapeType="1"/>
          </p:cNvSpPr>
          <p:nvPr/>
        </p:nvSpPr>
        <p:spPr bwMode="auto">
          <a:xfrm>
            <a:off x="2073275" y="4889500"/>
            <a:ext cx="20638" cy="0"/>
          </a:xfrm>
          <a:prstGeom prst="line">
            <a:avLst/>
          </a:prstGeom>
          <a:noFill/>
          <a:ln w="0">
            <a:solidFill>
              <a:srgbClr val="000000"/>
            </a:solidFill>
            <a:round/>
            <a:headEnd/>
            <a:tailEnd/>
          </a:ln>
        </p:spPr>
        <p:txBody>
          <a:bodyPr/>
          <a:lstStyle/>
          <a:p>
            <a:endParaRPr lang="ru-RU"/>
          </a:p>
        </p:txBody>
      </p:sp>
      <p:sp>
        <p:nvSpPr>
          <p:cNvPr id="55333" name="Line 38"/>
          <p:cNvSpPr>
            <a:spLocks noChangeShapeType="1"/>
          </p:cNvSpPr>
          <p:nvPr/>
        </p:nvSpPr>
        <p:spPr bwMode="auto">
          <a:xfrm>
            <a:off x="2073275" y="4213225"/>
            <a:ext cx="20638" cy="0"/>
          </a:xfrm>
          <a:prstGeom prst="line">
            <a:avLst/>
          </a:prstGeom>
          <a:noFill/>
          <a:ln w="0">
            <a:solidFill>
              <a:srgbClr val="000000"/>
            </a:solidFill>
            <a:round/>
            <a:headEnd/>
            <a:tailEnd/>
          </a:ln>
        </p:spPr>
        <p:txBody>
          <a:bodyPr/>
          <a:lstStyle/>
          <a:p>
            <a:endParaRPr lang="ru-RU"/>
          </a:p>
        </p:txBody>
      </p:sp>
      <p:sp>
        <p:nvSpPr>
          <p:cNvPr id="55334" name="Line 39"/>
          <p:cNvSpPr>
            <a:spLocks noChangeShapeType="1"/>
          </p:cNvSpPr>
          <p:nvPr/>
        </p:nvSpPr>
        <p:spPr bwMode="auto">
          <a:xfrm>
            <a:off x="2073275" y="3549650"/>
            <a:ext cx="20638" cy="0"/>
          </a:xfrm>
          <a:prstGeom prst="line">
            <a:avLst/>
          </a:prstGeom>
          <a:noFill/>
          <a:ln w="0">
            <a:solidFill>
              <a:srgbClr val="000000"/>
            </a:solidFill>
            <a:round/>
            <a:headEnd/>
            <a:tailEnd/>
          </a:ln>
        </p:spPr>
        <p:txBody>
          <a:bodyPr/>
          <a:lstStyle/>
          <a:p>
            <a:endParaRPr lang="ru-RU"/>
          </a:p>
        </p:txBody>
      </p:sp>
      <p:sp>
        <p:nvSpPr>
          <p:cNvPr id="55335" name="Line 40"/>
          <p:cNvSpPr>
            <a:spLocks noChangeShapeType="1"/>
          </p:cNvSpPr>
          <p:nvPr/>
        </p:nvSpPr>
        <p:spPr bwMode="auto">
          <a:xfrm>
            <a:off x="2073275" y="2887663"/>
            <a:ext cx="20638" cy="0"/>
          </a:xfrm>
          <a:prstGeom prst="line">
            <a:avLst/>
          </a:prstGeom>
          <a:noFill/>
          <a:ln w="0">
            <a:solidFill>
              <a:srgbClr val="000000"/>
            </a:solidFill>
            <a:round/>
            <a:headEnd/>
            <a:tailEnd/>
          </a:ln>
        </p:spPr>
        <p:txBody>
          <a:bodyPr/>
          <a:lstStyle/>
          <a:p>
            <a:endParaRPr lang="ru-RU"/>
          </a:p>
        </p:txBody>
      </p:sp>
      <p:sp>
        <p:nvSpPr>
          <p:cNvPr id="55336" name="Line 41"/>
          <p:cNvSpPr>
            <a:spLocks noChangeShapeType="1"/>
          </p:cNvSpPr>
          <p:nvPr/>
        </p:nvSpPr>
        <p:spPr bwMode="auto">
          <a:xfrm>
            <a:off x="2073275" y="2211388"/>
            <a:ext cx="20638" cy="0"/>
          </a:xfrm>
          <a:prstGeom prst="line">
            <a:avLst/>
          </a:prstGeom>
          <a:noFill/>
          <a:ln w="0">
            <a:solidFill>
              <a:srgbClr val="000000"/>
            </a:solidFill>
            <a:round/>
            <a:headEnd/>
            <a:tailEnd/>
          </a:ln>
        </p:spPr>
        <p:txBody>
          <a:bodyPr/>
          <a:lstStyle/>
          <a:p>
            <a:endParaRPr lang="ru-RU"/>
          </a:p>
        </p:txBody>
      </p:sp>
      <p:sp>
        <p:nvSpPr>
          <p:cNvPr id="55337" name="Line 42"/>
          <p:cNvSpPr>
            <a:spLocks noChangeShapeType="1"/>
          </p:cNvSpPr>
          <p:nvPr/>
        </p:nvSpPr>
        <p:spPr bwMode="auto">
          <a:xfrm>
            <a:off x="2073275" y="1547813"/>
            <a:ext cx="20638" cy="0"/>
          </a:xfrm>
          <a:prstGeom prst="line">
            <a:avLst/>
          </a:prstGeom>
          <a:noFill/>
          <a:ln w="0">
            <a:solidFill>
              <a:srgbClr val="000000"/>
            </a:solidFill>
            <a:round/>
            <a:headEnd/>
            <a:tailEnd/>
          </a:ln>
        </p:spPr>
        <p:txBody>
          <a:bodyPr/>
          <a:lstStyle/>
          <a:p>
            <a:endParaRPr lang="ru-RU"/>
          </a:p>
        </p:txBody>
      </p:sp>
      <p:sp>
        <p:nvSpPr>
          <p:cNvPr id="813099" name="Rectangle 43"/>
          <p:cNvSpPr>
            <a:spLocks noChangeArrowheads="1"/>
          </p:cNvSpPr>
          <p:nvPr/>
        </p:nvSpPr>
        <p:spPr bwMode="auto">
          <a:xfrm>
            <a:off x="2051050" y="5589588"/>
            <a:ext cx="101600" cy="244475"/>
          </a:xfrm>
          <a:prstGeom prst="rect">
            <a:avLst/>
          </a:prstGeom>
          <a:noFill/>
          <a:ln w="9525">
            <a:noFill/>
            <a:miter lim="800000"/>
            <a:headEnd/>
            <a:tailEnd/>
          </a:ln>
        </p:spPr>
        <p:txBody>
          <a:bodyPr wrap="none" lIns="0" tIns="0" rIns="0" bIns="0">
            <a:spAutoFit/>
          </a:bodyPr>
          <a:lstStyle/>
          <a:p>
            <a:pPr eaLnBrk="0" hangingPunct="0">
              <a:defRPr/>
            </a:pPr>
            <a:r>
              <a:rPr lang="ru-RU" sz="1600" b="1">
                <a:latin typeface="Book Antiqua" pitchFamily="18" charset="0"/>
                <a:cs typeface="+mn-cs"/>
              </a:rPr>
              <a:t>0</a:t>
            </a:r>
            <a:endParaRPr lang="ru-RU" sz="1600" b="1">
              <a:effectLst>
                <a:outerShdw blurRad="38100" dist="38100" dir="2700000" algn="tl">
                  <a:srgbClr val="000000"/>
                </a:outerShdw>
              </a:effectLst>
              <a:latin typeface="Book Antiqua" pitchFamily="18" charset="0"/>
              <a:cs typeface="+mn-cs"/>
            </a:endParaRPr>
          </a:p>
        </p:txBody>
      </p:sp>
      <p:sp>
        <p:nvSpPr>
          <p:cNvPr id="813100" name="Rectangle 44"/>
          <p:cNvSpPr>
            <a:spLocks noChangeArrowheads="1"/>
          </p:cNvSpPr>
          <p:nvPr/>
        </p:nvSpPr>
        <p:spPr bwMode="auto">
          <a:xfrm>
            <a:off x="3349625" y="5589588"/>
            <a:ext cx="203200" cy="244475"/>
          </a:xfrm>
          <a:prstGeom prst="rect">
            <a:avLst/>
          </a:prstGeom>
          <a:noFill/>
          <a:ln w="9525">
            <a:noFill/>
            <a:miter lim="800000"/>
            <a:headEnd/>
            <a:tailEnd/>
          </a:ln>
        </p:spPr>
        <p:txBody>
          <a:bodyPr wrap="none" lIns="0" tIns="0" rIns="0" bIns="0">
            <a:spAutoFit/>
          </a:bodyPr>
          <a:lstStyle/>
          <a:p>
            <a:pPr eaLnBrk="0" hangingPunct="0">
              <a:defRPr/>
            </a:pPr>
            <a:r>
              <a:rPr lang="ru-RU" sz="1600" b="1">
                <a:latin typeface="Book Antiqua" pitchFamily="18" charset="0"/>
                <a:cs typeface="+mn-cs"/>
              </a:rPr>
              <a:t>20</a:t>
            </a:r>
            <a:endParaRPr lang="ru-RU" sz="1600" b="1">
              <a:effectLst>
                <a:outerShdw blurRad="38100" dist="38100" dir="2700000" algn="tl">
                  <a:srgbClr val="000000"/>
                </a:outerShdw>
              </a:effectLst>
              <a:latin typeface="Book Antiqua" pitchFamily="18" charset="0"/>
              <a:cs typeface="+mn-cs"/>
            </a:endParaRPr>
          </a:p>
        </p:txBody>
      </p:sp>
      <p:sp>
        <p:nvSpPr>
          <p:cNvPr id="813101" name="Rectangle 45"/>
          <p:cNvSpPr>
            <a:spLocks noChangeArrowheads="1"/>
          </p:cNvSpPr>
          <p:nvPr/>
        </p:nvSpPr>
        <p:spPr bwMode="auto">
          <a:xfrm>
            <a:off x="4656138" y="5589588"/>
            <a:ext cx="203200" cy="244475"/>
          </a:xfrm>
          <a:prstGeom prst="rect">
            <a:avLst/>
          </a:prstGeom>
          <a:noFill/>
          <a:ln w="9525">
            <a:noFill/>
            <a:miter lim="800000"/>
            <a:headEnd/>
            <a:tailEnd/>
          </a:ln>
        </p:spPr>
        <p:txBody>
          <a:bodyPr wrap="none" lIns="0" tIns="0" rIns="0" bIns="0">
            <a:spAutoFit/>
          </a:bodyPr>
          <a:lstStyle/>
          <a:p>
            <a:pPr eaLnBrk="0" hangingPunct="0">
              <a:defRPr/>
            </a:pPr>
            <a:r>
              <a:rPr lang="ru-RU" sz="1600" b="1">
                <a:latin typeface="Book Antiqua" pitchFamily="18" charset="0"/>
                <a:cs typeface="+mn-cs"/>
              </a:rPr>
              <a:t>40</a:t>
            </a:r>
            <a:endParaRPr lang="ru-RU" sz="1600" b="1">
              <a:effectLst>
                <a:outerShdw blurRad="38100" dist="38100" dir="2700000" algn="tl">
                  <a:srgbClr val="000000"/>
                </a:outerShdw>
              </a:effectLst>
              <a:latin typeface="Book Antiqua" pitchFamily="18" charset="0"/>
              <a:cs typeface="+mn-cs"/>
            </a:endParaRPr>
          </a:p>
        </p:txBody>
      </p:sp>
      <p:sp>
        <p:nvSpPr>
          <p:cNvPr id="813102" name="Rectangle 46"/>
          <p:cNvSpPr>
            <a:spLocks noChangeArrowheads="1"/>
          </p:cNvSpPr>
          <p:nvPr/>
        </p:nvSpPr>
        <p:spPr bwMode="auto">
          <a:xfrm>
            <a:off x="5975350" y="5589588"/>
            <a:ext cx="203200" cy="244475"/>
          </a:xfrm>
          <a:prstGeom prst="rect">
            <a:avLst/>
          </a:prstGeom>
          <a:noFill/>
          <a:ln w="9525">
            <a:noFill/>
            <a:miter lim="800000"/>
            <a:headEnd/>
            <a:tailEnd/>
          </a:ln>
        </p:spPr>
        <p:txBody>
          <a:bodyPr wrap="none" lIns="0" tIns="0" rIns="0" bIns="0">
            <a:spAutoFit/>
          </a:bodyPr>
          <a:lstStyle/>
          <a:p>
            <a:pPr eaLnBrk="0" hangingPunct="0">
              <a:defRPr/>
            </a:pPr>
            <a:r>
              <a:rPr lang="ru-RU" sz="1600" b="1">
                <a:latin typeface="Book Antiqua" pitchFamily="18" charset="0"/>
                <a:cs typeface="+mn-cs"/>
              </a:rPr>
              <a:t>60</a:t>
            </a:r>
            <a:endParaRPr lang="ru-RU" sz="1600" b="1">
              <a:effectLst>
                <a:outerShdw blurRad="38100" dist="38100" dir="2700000" algn="tl">
                  <a:srgbClr val="000000"/>
                </a:outerShdw>
              </a:effectLst>
              <a:latin typeface="Book Antiqua" pitchFamily="18" charset="0"/>
              <a:cs typeface="+mn-cs"/>
            </a:endParaRPr>
          </a:p>
        </p:txBody>
      </p:sp>
      <p:sp>
        <p:nvSpPr>
          <p:cNvPr id="813103" name="Rectangle 47"/>
          <p:cNvSpPr>
            <a:spLocks noChangeArrowheads="1"/>
          </p:cNvSpPr>
          <p:nvPr/>
        </p:nvSpPr>
        <p:spPr bwMode="auto">
          <a:xfrm>
            <a:off x="7283450" y="5589588"/>
            <a:ext cx="203200" cy="244475"/>
          </a:xfrm>
          <a:prstGeom prst="rect">
            <a:avLst/>
          </a:prstGeom>
          <a:noFill/>
          <a:ln w="9525">
            <a:noFill/>
            <a:miter lim="800000"/>
            <a:headEnd/>
            <a:tailEnd/>
          </a:ln>
        </p:spPr>
        <p:txBody>
          <a:bodyPr wrap="none" lIns="0" tIns="0" rIns="0" bIns="0">
            <a:spAutoFit/>
          </a:bodyPr>
          <a:lstStyle/>
          <a:p>
            <a:pPr eaLnBrk="0" hangingPunct="0">
              <a:defRPr/>
            </a:pPr>
            <a:r>
              <a:rPr lang="ru-RU" sz="1600" b="1">
                <a:latin typeface="Book Antiqua" pitchFamily="18" charset="0"/>
                <a:cs typeface="+mn-cs"/>
              </a:rPr>
              <a:t>80</a:t>
            </a:r>
            <a:endParaRPr lang="ru-RU" sz="1600" b="1">
              <a:effectLst>
                <a:outerShdw blurRad="38100" dist="38100" dir="2700000" algn="tl">
                  <a:srgbClr val="000000"/>
                </a:outerShdw>
              </a:effectLst>
              <a:latin typeface="Book Antiqua" pitchFamily="18" charset="0"/>
              <a:cs typeface="+mn-cs"/>
            </a:endParaRPr>
          </a:p>
        </p:txBody>
      </p:sp>
      <p:sp>
        <p:nvSpPr>
          <p:cNvPr id="813104" name="Rectangle 48"/>
          <p:cNvSpPr>
            <a:spLocks noChangeArrowheads="1"/>
          </p:cNvSpPr>
          <p:nvPr/>
        </p:nvSpPr>
        <p:spPr bwMode="auto">
          <a:xfrm>
            <a:off x="8580438" y="5589588"/>
            <a:ext cx="485775" cy="244475"/>
          </a:xfrm>
          <a:prstGeom prst="rect">
            <a:avLst/>
          </a:prstGeom>
          <a:noFill/>
          <a:ln w="9525">
            <a:noFill/>
            <a:miter lim="800000"/>
            <a:headEnd/>
            <a:tailEnd/>
          </a:ln>
        </p:spPr>
        <p:txBody>
          <a:bodyPr wrap="none" lIns="0" tIns="0" rIns="0" bIns="0">
            <a:spAutoFit/>
          </a:bodyPr>
          <a:lstStyle/>
          <a:p>
            <a:pPr eaLnBrk="0" hangingPunct="0">
              <a:defRPr/>
            </a:pPr>
            <a:r>
              <a:rPr lang="ru-RU" sz="1600" b="1">
                <a:latin typeface="Book Antiqua" pitchFamily="18" charset="0"/>
                <a:cs typeface="+mn-cs"/>
              </a:rPr>
              <a:t>100%</a:t>
            </a:r>
            <a:endParaRPr lang="ru-RU" sz="1600" b="1">
              <a:effectLst>
                <a:outerShdw blurRad="38100" dist="38100" dir="2700000" algn="tl">
                  <a:srgbClr val="000000"/>
                </a:outerShdw>
              </a:effectLst>
              <a:latin typeface="Book Antiqua" pitchFamily="18" charset="0"/>
              <a:cs typeface="+mn-cs"/>
            </a:endParaRPr>
          </a:p>
        </p:txBody>
      </p:sp>
      <p:sp>
        <p:nvSpPr>
          <p:cNvPr id="813105" name="Text Box 49"/>
          <p:cNvSpPr txBox="1">
            <a:spLocks noChangeArrowheads="1"/>
          </p:cNvSpPr>
          <p:nvPr/>
        </p:nvSpPr>
        <p:spPr bwMode="auto">
          <a:xfrm>
            <a:off x="1042988" y="188913"/>
            <a:ext cx="7591425" cy="1217612"/>
          </a:xfrm>
          <a:prstGeom prst="rect">
            <a:avLst/>
          </a:prstGeom>
          <a:noFill/>
          <a:ln w="9525">
            <a:noFill/>
            <a:miter lim="800000"/>
            <a:headEnd/>
            <a:tailEnd/>
          </a:ln>
          <a:effectLst/>
        </p:spPr>
        <p:txBody>
          <a:bodyPr wrap="none">
            <a:spAutoFit/>
          </a:bodyPr>
          <a:lstStyle/>
          <a:p>
            <a:pPr algn="ctr" eaLnBrk="0" hangingPunct="0">
              <a:lnSpc>
                <a:spcPct val="75000"/>
              </a:lnSpc>
              <a:defRPr/>
            </a:pPr>
            <a:r>
              <a:rPr lang="ru-RU" sz="3200" b="1">
                <a:solidFill>
                  <a:srgbClr val="D59DB0"/>
                </a:solidFill>
                <a:effectLst>
                  <a:outerShdw blurRad="38100" dist="38100" dir="2700000" algn="tl">
                    <a:srgbClr val="C0C0C0"/>
                  </a:outerShdw>
                </a:effectLst>
                <a:latin typeface="Book Antiqua" pitchFamily="18" charset="0"/>
              </a:rPr>
              <a:t>Вклад лечения и </a:t>
            </a:r>
          </a:p>
          <a:p>
            <a:pPr algn="ctr" eaLnBrk="0" hangingPunct="0">
              <a:lnSpc>
                <a:spcPct val="75000"/>
              </a:lnSpc>
              <a:defRPr/>
            </a:pPr>
            <a:r>
              <a:rPr lang="ru-RU" sz="3200" b="1">
                <a:solidFill>
                  <a:srgbClr val="D59DB0"/>
                </a:solidFill>
                <a:effectLst>
                  <a:outerShdw blurRad="38100" dist="38100" dir="2700000" algn="tl">
                    <a:srgbClr val="C0C0C0"/>
                  </a:outerShdw>
                </a:effectLst>
                <a:latin typeface="Book Antiqua" pitchFamily="18" charset="0"/>
              </a:rPr>
              <a:t>изменения уровней факторов риска </a:t>
            </a:r>
          </a:p>
          <a:p>
            <a:pPr algn="ctr" eaLnBrk="0" hangingPunct="0">
              <a:lnSpc>
                <a:spcPct val="75000"/>
              </a:lnSpc>
              <a:defRPr/>
            </a:pPr>
            <a:r>
              <a:rPr lang="ru-RU" sz="3200" b="1">
                <a:solidFill>
                  <a:srgbClr val="D59DB0"/>
                </a:solidFill>
                <a:effectLst>
                  <a:outerShdw blurRad="38100" dist="38100" dir="2700000" algn="tl">
                    <a:srgbClr val="C0C0C0"/>
                  </a:outerShdw>
                </a:effectLst>
                <a:latin typeface="Book Antiqua" pitchFamily="18" charset="0"/>
              </a:rPr>
              <a:t>в снижение смертности от КБС (%) </a:t>
            </a:r>
          </a:p>
        </p:txBody>
      </p:sp>
      <p:sp>
        <p:nvSpPr>
          <p:cNvPr id="813106" name="Text Box 50"/>
          <p:cNvSpPr txBox="1">
            <a:spLocks noChangeArrowheads="1"/>
          </p:cNvSpPr>
          <p:nvPr/>
        </p:nvSpPr>
        <p:spPr bwMode="auto">
          <a:xfrm>
            <a:off x="4716463" y="1700213"/>
            <a:ext cx="719137" cy="336550"/>
          </a:xfrm>
          <a:prstGeom prst="rect">
            <a:avLst/>
          </a:prstGeom>
          <a:noFill/>
          <a:ln w="9525">
            <a:noFill/>
            <a:miter lim="800000"/>
            <a:headEnd/>
            <a:tailEnd/>
          </a:ln>
          <a:effectLst/>
        </p:spPr>
        <p:txBody>
          <a:bodyPr>
            <a:spAutoFit/>
          </a:bodyPr>
          <a:lstStyle/>
          <a:p>
            <a:pPr eaLnBrk="0" hangingPunct="0">
              <a:defRPr/>
            </a:pPr>
            <a:r>
              <a:rPr lang="ru-RU" sz="1600" b="1">
                <a:effectLst>
                  <a:outerShdw blurRad="38100" dist="38100" dir="2700000" algn="tl">
                    <a:srgbClr val="000000"/>
                  </a:outerShdw>
                </a:effectLst>
                <a:latin typeface="Book Antiqua" pitchFamily="18" charset="0"/>
                <a:cs typeface="+mn-cs"/>
              </a:rPr>
              <a:t>46</a:t>
            </a:r>
          </a:p>
        </p:txBody>
      </p:sp>
      <p:sp>
        <p:nvSpPr>
          <p:cNvPr id="813107" name="Text Box 51"/>
          <p:cNvSpPr txBox="1">
            <a:spLocks noChangeArrowheads="1"/>
          </p:cNvSpPr>
          <p:nvPr/>
        </p:nvSpPr>
        <p:spPr bwMode="auto">
          <a:xfrm>
            <a:off x="7451725" y="1700213"/>
            <a:ext cx="719138" cy="336550"/>
          </a:xfrm>
          <a:prstGeom prst="rect">
            <a:avLst/>
          </a:prstGeom>
          <a:noFill/>
          <a:ln w="9525">
            <a:noFill/>
            <a:miter lim="800000"/>
            <a:headEnd/>
            <a:tailEnd/>
          </a:ln>
          <a:effectLst/>
        </p:spPr>
        <p:txBody>
          <a:bodyPr>
            <a:spAutoFit/>
          </a:bodyPr>
          <a:lstStyle/>
          <a:p>
            <a:pPr eaLnBrk="0" hangingPunct="0">
              <a:defRPr/>
            </a:pPr>
            <a:r>
              <a:rPr lang="ru-RU" sz="1600" b="1">
                <a:effectLst>
                  <a:outerShdw blurRad="38100" dist="38100" dir="2700000" algn="tl">
                    <a:srgbClr val="000000"/>
                  </a:outerShdw>
                </a:effectLst>
                <a:latin typeface="Book Antiqua" pitchFamily="18" charset="0"/>
                <a:cs typeface="+mn-cs"/>
              </a:rPr>
              <a:t>   44</a:t>
            </a:r>
          </a:p>
        </p:txBody>
      </p:sp>
      <p:sp>
        <p:nvSpPr>
          <p:cNvPr id="813108" name="Text Box 52"/>
          <p:cNvSpPr txBox="1">
            <a:spLocks noChangeArrowheads="1"/>
          </p:cNvSpPr>
          <p:nvPr/>
        </p:nvSpPr>
        <p:spPr bwMode="auto">
          <a:xfrm>
            <a:off x="8101013" y="1700213"/>
            <a:ext cx="719137" cy="336550"/>
          </a:xfrm>
          <a:prstGeom prst="rect">
            <a:avLst/>
          </a:prstGeom>
          <a:noFill/>
          <a:ln w="9525">
            <a:noFill/>
            <a:miter lim="800000"/>
            <a:headEnd/>
            <a:tailEnd/>
          </a:ln>
          <a:effectLst/>
        </p:spPr>
        <p:txBody>
          <a:bodyPr>
            <a:spAutoFit/>
          </a:bodyPr>
          <a:lstStyle/>
          <a:p>
            <a:pPr eaLnBrk="0" hangingPunct="0">
              <a:defRPr/>
            </a:pPr>
            <a:r>
              <a:rPr lang="ru-RU" sz="1600" b="1">
                <a:effectLst>
                  <a:outerShdw blurRad="38100" dist="38100" dir="2700000" algn="tl">
                    <a:srgbClr val="000000"/>
                  </a:outerShdw>
                </a:effectLst>
                <a:latin typeface="Book Antiqua" pitchFamily="18" charset="0"/>
                <a:cs typeface="+mn-cs"/>
              </a:rPr>
              <a:t>    </a:t>
            </a:r>
            <a:r>
              <a:rPr lang="ru-RU" sz="1600" b="1">
                <a:solidFill>
                  <a:srgbClr val="000050"/>
                </a:solidFill>
                <a:latin typeface="Book Antiqua" pitchFamily="18" charset="0"/>
                <a:cs typeface="+mn-cs"/>
              </a:rPr>
              <a:t>10</a:t>
            </a:r>
          </a:p>
        </p:txBody>
      </p:sp>
      <p:sp>
        <p:nvSpPr>
          <p:cNvPr id="813109" name="Text Box 53"/>
          <p:cNvSpPr txBox="1">
            <a:spLocks noChangeArrowheads="1"/>
          </p:cNvSpPr>
          <p:nvPr/>
        </p:nvSpPr>
        <p:spPr bwMode="auto">
          <a:xfrm>
            <a:off x="3995738" y="2386013"/>
            <a:ext cx="719137" cy="336550"/>
          </a:xfrm>
          <a:prstGeom prst="rect">
            <a:avLst/>
          </a:prstGeom>
          <a:noFill/>
          <a:ln w="9525">
            <a:noFill/>
            <a:miter lim="800000"/>
            <a:headEnd/>
            <a:tailEnd/>
          </a:ln>
          <a:effectLst/>
        </p:spPr>
        <p:txBody>
          <a:bodyPr>
            <a:spAutoFit/>
          </a:bodyPr>
          <a:lstStyle/>
          <a:p>
            <a:pPr eaLnBrk="0" hangingPunct="0">
              <a:defRPr/>
            </a:pPr>
            <a:r>
              <a:rPr lang="ru-RU" sz="1600" b="1">
                <a:effectLst>
                  <a:outerShdw blurRad="38100" dist="38100" dir="2700000" algn="tl">
                    <a:srgbClr val="000000"/>
                  </a:outerShdw>
                </a:effectLst>
                <a:latin typeface="Book Antiqua" pitchFamily="18" charset="0"/>
                <a:cs typeface="+mn-cs"/>
              </a:rPr>
              <a:t>35</a:t>
            </a:r>
          </a:p>
        </p:txBody>
      </p:sp>
      <p:sp>
        <p:nvSpPr>
          <p:cNvPr id="813110" name="Text Box 54"/>
          <p:cNvSpPr txBox="1">
            <a:spLocks noChangeArrowheads="1"/>
          </p:cNvSpPr>
          <p:nvPr/>
        </p:nvSpPr>
        <p:spPr bwMode="auto">
          <a:xfrm>
            <a:off x="6731000" y="2386013"/>
            <a:ext cx="1801813" cy="336550"/>
          </a:xfrm>
          <a:prstGeom prst="rect">
            <a:avLst/>
          </a:prstGeom>
          <a:noFill/>
          <a:ln w="9525">
            <a:noFill/>
            <a:miter lim="800000"/>
            <a:headEnd/>
            <a:tailEnd/>
          </a:ln>
          <a:effectLst/>
        </p:spPr>
        <p:txBody>
          <a:bodyPr>
            <a:spAutoFit/>
          </a:bodyPr>
          <a:lstStyle/>
          <a:p>
            <a:pPr eaLnBrk="0" hangingPunct="0">
              <a:defRPr/>
            </a:pPr>
            <a:r>
              <a:rPr lang="ru-RU" sz="1600" b="1">
                <a:effectLst>
                  <a:outerShdw blurRad="38100" dist="38100" dir="2700000" algn="tl">
                    <a:srgbClr val="000000"/>
                  </a:outerShdw>
                </a:effectLst>
                <a:latin typeface="Book Antiqua" pitchFamily="18" charset="0"/>
                <a:cs typeface="+mn-cs"/>
              </a:rPr>
              <a:t>                 55</a:t>
            </a:r>
          </a:p>
        </p:txBody>
      </p:sp>
      <p:sp>
        <p:nvSpPr>
          <p:cNvPr id="813111" name="Text Box 55"/>
          <p:cNvSpPr txBox="1">
            <a:spLocks noChangeArrowheads="1"/>
          </p:cNvSpPr>
          <p:nvPr/>
        </p:nvSpPr>
        <p:spPr bwMode="auto">
          <a:xfrm>
            <a:off x="8064500" y="2386013"/>
            <a:ext cx="719138" cy="336550"/>
          </a:xfrm>
          <a:prstGeom prst="rect">
            <a:avLst/>
          </a:prstGeom>
          <a:noFill/>
          <a:ln w="9525">
            <a:noFill/>
            <a:miter lim="800000"/>
            <a:headEnd/>
            <a:tailEnd/>
          </a:ln>
          <a:effectLst/>
        </p:spPr>
        <p:txBody>
          <a:bodyPr>
            <a:spAutoFit/>
          </a:bodyPr>
          <a:lstStyle/>
          <a:p>
            <a:pPr eaLnBrk="0" hangingPunct="0">
              <a:defRPr/>
            </a:pPr>
            <a:r>
              <a:rPr lang="ru-RU" sz="1600" b="1">
                <a:effectLst>
                  <a:outerShdw blurRad="38100" dist="38100" dir="2700000" algn="tl">
                    <a:srgbClr val="000000"/>
                  </a:outerShdw>
                </a:effectLst>
                <a:latin typeface="Book Antiqua" pitchFamily="18" charset="0"/>
                <a:cs typeface="+mn-cs"/>
              </a:rPr>
              <a:t>     </a:t>
            </a:r>
            <a:r>
              <a:rPr lang="ru-RU" sz="1600" b="1">
                <a:solidFill>
                  <a:srgbClr val="000050"/>
                </a:solidFill>
                <a:latin typeface="Book Antiqua" pitchFamily="18" charset="0"/>
                <a:cs typeface="+mn-cs"/>
              </a:rPr>
              <a:t>10</a:t>
            </a:r>
          </a:p>
        </p:txBody>
      </p:sp>
      <p:sp>
        <p:nvSpPr>
          <p:cNvPr id="813112" name="Text Box 56"/>
          <p:cNvSpPr txBox="1">
            <a:spLocks noChangeArrowheads="1"/>
          </p:cNvSpPr>
          <p:nvPr/>
        </p:nvSpPr>
        <p:spPr bwMode="auto">
          <a:xfrm>
            <a:off x="3995738" y="3033713"/>
            <a:ext cx="719137" cy="336550"/>
          </a:xfrm>
          <a:prstGeom prst="rect">
            <a:avLst/>
          </a:prstGeom>
          <a:noFill/>
          <a:ln w="9525">
            <a:noFill/>
            <a:miter lim="800000"/>
            <a:headEnd/>
            <a:tailEnd/>
          </a:ln>
          <a:effectLst/>
        </p:spPr>
        <p:txBody>
          <a:bodyPr>
            <a:spAutoFit/>
          </a:bodyPr>
          <a:lstStyle/>
          <a:p>
            <a:pPr eaLnBrk="0" hangingPunct="0">
              <a:defRPr/>
            </a:pPr>
            <a:r>
              <a:rPr lang="ru-RU" sz="1600" b="1">
                <a:effectLst>
                  <a:outerShdw blurRad="38100" dist="38100" dir="2700000" algn="tl">
                    <a:srgbClr val="000000"/>
                  </a:outerShdw>
                </a:effectLst>
                <a:latin typeface="Book Antiqua" pitchFamily="18" charset="0"/>
                <a:cs typeface="+mn-cs"/>
              </a:rPr>
              <a:t>35</a:t>
            </a:r>
          </a:p>
        </p:txBody>
      </p:sp>
      <p:sp>
        <p:nvSpPr>
          <p:cNvPr id="813113" name="Text Box 57"/>
          <p:cNvSpPr txBox="1">
            <a:spLocks noChangeArrowheads="1"/>
          </p:cNvSpPr>
          <p:nvPr/>
        </p:nvSpPr>
        <p:spPr bwMode="auto">
          <a:xfrm>
            <a:off x="7667625" y="3033713"/>
            <a:ext cx="719138" cy="336550"/>
          </a:xfrm>
          <a:prstGeom prst="rect">
            <a:avLst/>
          </a:prstGeom>
          <a:noFill/>
          <a:ln w="9525">
            <a:noFill/>
            <a:miter lim="800000"/>
            <a:headEnd/>
            <a:tailEnd/>
          </a:ln>
          <a:effectLst/>
        </p:spPr>
        <p:txBody>
          <a:bodyPr>
            <a:spAutoFit/>
          </a:bodyPr>
          <a:lstStyle/>
          <a:p>
            <a:pPr eaLnBrk="0" hangingPunct="0">
              <a:defRPr/>
            </a:pPr>
            <a:r>
              <a:rPr lang="ru-RU" sz="1600" b="1">
                <a:effectLst>
                  <a:outerShdw blurRad="38100" dist="38100" dir="2700000" algn="tl">
                    <a:srgbClr val="000000"/>
                  </a:outerShdw>
                </a:effectLst>
                <a:latin typeface="Book Antiqua" pitchFamily="18" charset="0"/>
                <a:cs typeface="+mn-cs"/>
              </a:rPr>
              <a:t>      60</a:t>
            </a:r>
          </a:p>
        </p:txBody>
      </p:sp>
      <p:sp>
        <p:nvSpPr>
          <p:cNvPr id="813114" name="Text Box 58"/>
          <p:cNvSpPr txBox="1">
            <a:spLocks noChangeArrowheads="1"/>
          </p:cNvSpPr>
          <p:nvPr/>
        </p:nvSpPr>
        <p:spPr bwMode="auto">
          <a:xfrm>
            <a:off x="8027988" y="3068638"/>
            <a:ext cx="865187" cy="336550"/>
          </a:xfrm>
          <a:prstGeom prst="rect">
            <a:avLst/>
          </a:prstGeom>
          <a:noFill/>
          <a:ln w="9525">
            <a:noFill/>
            <a:miter lim="800000"/>
            <a:headEnd/>
            <a:tailEnd/>
          </a:ln>
          <a:effectLst/>
        </p:spPr>
        <p:txBody>
          <a:bodyPr>
            <a:spAutoFit/>
          </a:bodyPr>
          <a:lstStyle/>
          <a:p>
            <a:pPr eaLnBrk="0" hangingPunct="0">
              <a:defRPr/>
            </a:pPr>
            <a:r>
              <a:rPr lang="ru-RU" sz="1600" b="1">
                <a:effectLst>
                  <a:outerShdw blurRad="38100" dist="38100" dir="2700000" algn="tl">
                    <a:srgbClr val="000000"/>
                  </a:outerShdw>
                </a:effectLst>
                <a:latin typeface="Book Antiqua" pitchFamily="18" charset="0"/>
                <a:cs typeface="+mn-cs"/>
              </a:rPr>
              <a:t>     </a:t>
            </a:r>
            <a:r>
              <a:rPr lang="ru-RU" sz="1600" b="1">
                <a:solidFill>
                  <a:srgbClr val="000050"/>
                </a:solidFill>
                <a:latin typeface="Book Antiqua" pitchFamily="18" charset="0"/>
                <a:cs typeface="+mn-cs"/>
              </a:rPr>
              <a:t> 5</a:t>
            </a:r>
          </a:p>
        </p:txBody>
      </p:sp>
      <p:sp>
        <p:nvSpPr>
          <p:cNvPr id="813115" name="Text Box 59"/>
          <p:cNvSpPr txBox="1">
            <a:spLocks noChangeArrowheads="1"/>
          </p:cNvSpPr>
          <p:nvPr/>
        </p:nvSpPr>
        <p:spPr bwMode="auto">
          <a:xfrm>
            <a:off x="3995738" y="3716338"/>
            <a:ext cx="1152525" cy="336550"/>
          </a:xfrm>
          <a:prstGeom prst="rect">
            <a:avLst/>
          </a:prstGeom>
          <a:noFill/>
          <a:ln w="9525">
            <a:noFill/>
            <a:miter lim="800000"/>
            <a:headEnd/>
            <a:tailEnd/>
          </a:ln>
          <a:effectLst/>
        </p:spPr>
        <p:txBody>
          <a:bodyPr>
            <a:spAutoFit/>
          </a:bodyPr>
          <a:lstStyle/>
          <a:p>
            <a:pPr eaLnBrk="0" hangingPunct="0">
              <a:defRPr/>
            </a:pPr>
            <a:r>
              <a:rPr lang="ru-RU" sz="1600" b="1">
                <a:effectLst>
                  <a:outerShdw blurRad="38100" dist="38100" dir="2700000" algn="tl">
                    <a:srgbClr val="000000"/>
                  </a:outerShdw>
                </a:effectLst>
                <a:latin typeface="Book Antiqua" pitchFamily="18" charset="0"/>
                <a:cs typeface="+mn-cs"/>
              </a:rPr>
              <a:t>     38</a:t>
            </a:r>
          </a:p>
        </p:txBody>
      </p:sp>
      <p:sp>
        <p:nvSpPr>
          <p:cNvPr id="813116" name="Text Box 60"/>
          <p:cNvSpPr txBox="1">
            <a:spLocks noChangeArrowheads="1"/>
          </p:cNvSpPr>
          <p:nvPr/>
        </p:nvSpPr>
        <p:spPr bwMode="auto">
          <a:xfrm>
            <a:off x="7380288" y="3716338"/>
            <a:ext cx="719137" cy="336550"/>
          </a:xfrm>
          <a:prstGeom prst="rect">
            <a:avLst/>
          </a:prstGeom>
          <a:noFill/>
          <a:ln w="9525">
            <a:noFill/>
            <a:miter lim="800000"/>
            <a:headEnd/>
            <a:tailEnd/>
          </a:ln>
          <a:effectLst/>
        </p:spPr>
        <p:txBody>
          <a:bodyPr>
            <a:spAutoFit/>
          </a:bodyPr>
          <a:lstStyle/>
          <a:p>
            <a:pPr eaLnBrk="0" hangingPunct="0">
              <a:defRPr/>
            </a:pPr>
            <a:r>
              <a:rPr lang="ru-RU" sz="1600" b="1">
                <a:effectLst>
                  <a:outerShdw blurRad="38100" dist="38100" dir="2700000" algn="tl">
                    <a:srgbClr val="000000"/>
                  </a:outerShdw>
                </a:effectLst>
                <a:latin typeface="Book Antiqua" pitchFamily="18" charset="0"/>
                <a:cs typeface="+mn-cs"/>
              </a:rPr>
              <a:t>     52</a:t>
            </a:r>
          </a:p>
        </p:txBody>
      </p:sp>
      <p:sp>
        <p:nvSpPr>
          <p:cNvPr id="813117" name="Text Box 61"/>
          <p:cNvSpPr txBox="1">
            <a:spLocks noChangeArrowheads="1"/>
          </p:cNvSpPr>
          <p:nvPr/>
        </p:nvSpPr>
        <p:spPr bwMode="auto">
          <a:xfrm>
            <a:off x="8027988" y="3716338"/>
            <a:ext cx="719137" cy="336550"/>
          </a:xfrm>
          <a:prstGeom prst="rect">
            <a:avLst/>
          </a:prstGeom>
          <a:noFill/>
          <a:ln w="9525">
            <a:noFill/>
            <a:miter lim="800000"/>
            <a:headEnd/>
            <a:tailEnd/>
          </a:ln>
          <a:effectLst/>
        </p:spPr>
        <p:txBody>
          <a:bodyPr>
            <a:spAutoFit/>
          </a:bodyPr>
          <a:lstStyle/>
          <a:p>
            <a:pPr eaLnBrk="0" hangingPunct="0">
              <a:defRPr/>
            </a:pPr>
            <a:r>
              <a:rPr lang="ru-RU" sz="1600" b="1">
                <a:effectLst>
                  <a:outerShdw blurRad="38100" dist="38100" dir="2700000" algn="tl">
                    <a:srgbClr val="000000"/>
                  </a:outerShdw>
                </a:effectLst>
                <a:latin typeface="Book Antiqua" pitchFamily="18" charset="0"/>
                <a:cs typeface="+mn-cs"/>
              </a:rPr>
              <a:t>     </a:t>
            </a:r>
            <a:r>
              <a:rPr lang="ru-RU" sz="1600" b="1">
                <a:solidFill>
                  <a:srgbClr val="000050"/>
                </a:solidFill>
                <a:latin typeface="Book Antiqua" pitchFamily="18" charset="0"/>
                <a:cs typeface="+mn-cs"/>
              </a:rPr>
              <a:t>10</a:t>
            </a:r>
          </a:p>
        </p:txBody>
      </p:sp>
      <p:sp>
        <p:nvSpPr>
          <p:cNvPr id="813118" name="Text Box 62"/>
          <p:cNvSpPr txBox="1">
            <a:spLocks noChangeArrowheads="1"/>
          </p:cNvSpPr>
          <p:nvPr/>
        </p:nvSpPr>
        <p:spPr bwMode="auto">
          <a:xfrm>
            <a:off x="4859338" y="4365625"/>
            <a:ext cx="719137" cy="336550"/>
          </a:xfrm>
          <a:prstGeom prst="rect">
            <a:avLst/>
          </a:prstGeom>
          <a:noFill/>
          <a:ln w="9525">
            <a:noFill/>
            <a:miter lim="800000"/>
            <a:headEnd/>
            <a:tailEnd/>
          </a:ln>
          <a:effectLst/>
        </p:spPr>
        <p:txBody>
          <a:bodyPr>
            <a:spAutoFit/>
          </a:bodyPr>
          <a:lstStyle/>
          <a:p>
            <a:pPr eaLnBrk="0" hangingPunct="0">
              <a:defRPr/>
            </a:pPr>
            <a:r>
              <a:rPr lang="ru-RU" sz="1600" b="1">
                <a:effectLst>
                  <a:outerShdw blurRad="38100" dist="38100" dir="2700000" algn="tl">
                    <a:srgbClr val="000000"/>
                  </a:outerShdw>
                </a:effectLst>
                <a:latin typeface="Book Antiqua" pitchFamily="18" charset="0"/>
                <a:cs typeface="+mn-cs"/>
              </a:rPr>
              <a:t>47</a:t>
            </a:r>
          </a:p>
        </p:txBody>
      </p:sp>
      <p:sp>
        <p:nvSpPr>
          <p:cNvPr id="813119" name="Text Box 63"/>
          <p:cNvSpPr txBox="1">
            <a:spLocks noChangeArrowheads="1"/>
          </p:cNvSpPr>
          <p:nvPr/>
        </p:nvSpPr>
        <p:spPr bwMode="auto">
          <a:xfrm>
            <a:off x="7307263" y="4365625"/>
            <a:ext cx="1368425" cy="336550"/>
          </a:xfrm>
          <a:prstGeom prst="rect">
            <a:avLst/>
          </a:prstGeom>
          <a:noFill/>
          <a:ln w="9525">
            <a:noFill/>
            <a:miter lim="800000"/>
            <a:headEnd/>
            <a:tailEnd/>
          </a:ln>
          <a:effectLst/>
        </p:spPr>
        <p:txBody>
          <a:bodyPr>
            <a:spAutoFit/>
          </a:bodyPr>
          <a:lstStyle/>
          <a:p>
            <a:pPr eaLnBrk="0" hangingPunct="0">
              <a:defRPr/>
            </a:pPr>
            <a:r>
              <a:rPr lang="ru-RU" sz="1600" b="1">
                <a:effectLst>
                  <a:outerShdw blurRad="38100" dist="38100" dir="2700000" algn="tl">
                    <a:srgbClr val="000000"/>
                  </a:outerShdw>
                </a:effectLst>
                <a:latin typeface="Book Antiqua" pitchFamily="18" charset="0"/>
                <a:cs typeface="+mn-cs"/>
              </a:rPr>
              <a:t>        44</a:t>
            </a:r>
          </a:p>
        </p:txBody>
      </p:sp>
      <p:sp>
        <p:nvSpPr>
          <p:cNvPr id="813120" name="Text Box 64"/>
          <p:cNvSpPr txBox="1">
            <a:spLocks noChangeArrowheads="1"/>
          </p:cNvSpPr>
          <p:nvPr/>
        </p:nvSpPr>
        <p:spPr bwMode="auto">
          <a:xfrm>
            <a:off x="7956550" y="4365625"/>
            <a:ext cx="863600" cy="336550"/>
          </a:xfrm>
          <a:prstGeom prst="rect">
            <a:avLst/>
          </a:prstGeom>
          <a:noFill/>
          <a:ln w="9525">
            <a:noFill/>
            <a:miter lim="800000"/>
            <a:headEnd/>
            <a:tailEnd/>
          </a:ln>
          <a:effectLst/>
        </p:spPr>
        <p:txBody>
          <a:bodyPr>
            <a:spAutoFit/>
          </a:bodyPr>
          <a:lstStyle/>
          <a:p>
            <a:pPr eaLnBrk="0" hangingPunct="0">
              <a:defRPr/>
            </a:pPr>
            <a:r>
              <a:rPr lang="ru-RU" sz="1600" b="1">
                <a:effectLst>
                  <a:outerShdw blurRad="38100" dist="38100" dir="2700000" algn="tl">
                    <a:srgbClr val="000000"/>
                  </a:outerShdw>
                </a:effectLst>
                <a:latin typeface="Book Antiqua" pitchFamily="18" charset="0"/>
                <a:cs typeface="+mn-cs"/>
              </a:rPr>
              <a:t>        </a:t>
            </a:r>
            <a:r>
              <a:rPr lang="ru-RU" sz="1600" b="1">
                <a:solidFill>
                  <a:srgbClr val="000050"/>
                </a:solidFill>
                <a:latin typeface="Book Antiqua" pitchFamily="18" charset="0"/>
                <a:cs typeface="+mn-cs"/>
              </a:rPr>
              <a:t> 9</a:t>
            </a:r>
          </a:p>
        </p:txBody>
      </p:sp>
      <p:sp>
        <p:nvSpPr>
          <p:cNvPr id="813121" name="Text Box 65"/>
          <p:cNvSpPr txBox="1">
            <a:spLocks noChangeArrowheads="1"/>
          </p:cNvSpPr>
          <p:nvPr/>
        </p:nvSpPr>
        <p:spPr bwMode="auto">
          <a:xfrm>
            <a:off x="3276600" y="5048250"/>
            <a:ext cx="719138" cy="336550"/>
          </a:xfrm>
          <a:prstGeom prst="rect">
            <a:avLst/>
          </a:prstGeom>
          <a:noFill/>
          <a:ln w="9525">
            <a:noFill/>
            <a:miter lim="800000"/>
            <a:headEnd/>
            <a:tailEnd/>
          </a:ln>
          <a:effectLst/>
        </p:spPr>
        <p:txBody>
          <a:bodyPr>
            <a:spAutoFit/>
          </a:bodyPr>
          <a:lstStyle/>
          <a:p>
            <a:pPr eaLnBrk="0" hangingPunct="0">
              <a:defRPr/>
            </a:pPr>
            <a:r>
              <a:rPr lang="ru-RU" sz="1600" b="1">
                <a:effectLst>
                  <a:outerShdw blurRad="38100" dist="38100" dir="2700000" algn="tl">
                    <a:srgbClr val="000000"/>
                  </a:outerShdw>
                </a:effectLst>
                <a:latin typeface="Book Antiqua" pitchFamily="18" charset="0"/>
                <a:cs typeface="+mn-cs"/>
              </a:rPr>
              <a:t>23</a:t>
            </a:r>
          </a:p>
        </p:txBody>
      </p:sp>
      <p:sp>
        <p:nvSpPr>
          <p:cNvPr id="813122" name="Text Box 66"/>
          <p:cNvSpPr txBox="1">
            <a:spLocks noChangeArrowheads="1"/>
          </p:cNvSpPr>
          <p:nvPr/>
        </p:nvSpPr>
        <p:spPr bwMode="auto">
          <a:xfrm>
            <a:off x="6516688" y="5048250"/>
            <a:ext cx="719137" cy="336550"/>
          </a:xfrm>
          <a:prstGeom prst="rect">
            <a:avLst/>
          </a:prstGeom>
          <a:noFill/>
          <a:ln w="9525">
            <a:noFill/>
            <a:miter lim="800000"/>
            <a:headEnd/>
            <a:tailEnd/>
          </a:ln>
          <a:effectLst/>
        </p:spPr>
        <p:txBody>
          <a:bodyPr>
            <a:spAutoFit/>
          </a:bodyPr>
          <a:lstStyle/>
          <a:p>
            <a:pPr eaLnBrk="0" hangingPunct="0">
              <a:defRPr/>
            </a:pPr>
            <a:r>
              <a:rPr lang="ru-RU" sz="1600" b="1">
                <a:effectLst>
                  <a:outerShdw blurRad="38100" dist="38100" dir="2700000" algn="tl">
                    <a:srgbClr val="000000"/>
                  </a:outerShdw>
                </a:effectLst>
                <a:latin typeface="Book Antiqua" pitchFamily="18" charset="0"/>
                <a:cs typeface="+mn-cs"/>
              </a:rPr>
              <a:t>    53</a:t>
            </a:r>
          </a:p>
        </p:txBody>
      </p:sp>
      <p:sp>
        <p:nvSpPr>
          <p:cNvPr id="813123" name="Text Box 67"/>
          <p:cNvSpPr txBox="1">
            <a:spLocks noChangeArrowheads="1"/>
          </p:cNvSpPr>
          <p:nvPr/>
        </p:nvSpPr>
        <p:spPr bwMode="auto">
          <a:xfrm>
            <a:off x="8101013" y="5048250"/>
            <a:ext cx="1439862" cy="336550"/>
          </a:xfrm>
          <a:prstGeom prst="rect">
            <a:avLst/>
          </a:prstGeom>
          <a:noFill/>
          <a:ln w="9525">
            <a:noFill/>
            <a:miter lim="800000"/>
            <a:headEnd/>
            <a:tailEnd/>
          </a:ln>
          <a:effectLst/>
        </p:spPr>
        <p:txBody>
          <a:bodyPr>
            <a:spAutoFit/>
          </a:bodyPr>
          <a:lstStyle/>
          <a:p>
            <a:pPr eaLnBrk="0" hangingPunct="0">
              <a:defRPr/>
            </a:pPr>
            <a:r>
              <a:rPr lang="ru-RU" sz="1600" b="1">
                <a:effectLst>
                  <a:outerShdw blurRad="38100" dist="38100" dir="2700000" algn="tl">
                    <a:srgbClr val="000000"/>
                  </a:outerShdw>
                </a:effectLst>
                <a:latin typeface="Book Antiqua" pitchFamily="18" charset="0"/>
                <a:cs typeface="+mn-cs"/>
              </a:rPr>
              <a:t>    </a:t>
            </a:r>
            <a:r>
              <a:rPr lang="ru-RU" sz="1600">
                <a:solidFill>
                  <a:srgbClr val="000050"/>
                </a:solidFill>
                <a:latin typeface="Book Antiqua" pitchFamily="18" charset="0"/>
                <a:cs typeface="+mn-cs"/>
              </a:rPr>
              <a:t>24</a:t>
            </a:r>
          </a:p>
        </p:txBody>
      </p:sp>
      <p:sp>
        <p:nvSpPr>
          <p:cNvPr id="813124" name="Rectangle 68"/>
          <p:cNvSpPr>
            <a:spLocks noChangeArrowheads="1"/>
          </p:cNvSpPr>
          <p:nvPr/>
        </p:nvSpPr>
        <p:spPr bwMode="auto">
          <a:xfrm>
            <a:off x="250825" y="5876925"/>
            <a:ext cx="1008063" cy="215900"/>
          </a:xfrm>
          <a:prstGeom prst="rect">
            <a:avLst/>
          </a:prstGeom>
          <a:solidFill>
            <a:srgbClr val="00FF00"/>
          </a:solidFill>
          <a:ln w="9525">
            <a:noFill/>
            <a:miter lim="800000"/>
            <a:headEnd/>
            <a:tailEnd/>
          </a:ln>
          <a:effectLst/>
        </p:spPr>
        <p:txBody>
          <a:bodyPr wrap="none" anchor="ctr"/>
          <a:lstStyle/>
          <a:p>
            <a:pPr algn="ctr" eaLnBrk="0" hangingPunct="0">
              <a:defRPr/>
            </a:pPr>
            <a:endParaRPr lang="ru-RU" sz="2400" b="1">
              <a:solidFill>
                <a:srgbClr val="FF0000"/>
              </a:solidFill>
              <a:effectLst>
                <a:outerShdw blurRad="38100" dist="38100" dir="2700000" algn="tl">
                  <a:srgbClr val="000000"/>
                </a:outerShdw>
              </a:effectLst>
              <a:latin typeface="Arial Narrow" pitchFamily="34" charset="0"/>
              <a:cs typeface="+mn-cs"/>
            </a:endParaRPr>
          </a:p>
        </p:txBody>
      </p:sp>
      <p:sp>
        <p:nvSpPr>
          <p:cNvPr id="813125" name="Rectangle 69"/>
          <p:cNvSpPr>
            <a:spLocks noChangeArrowheads="1"/>
          </p:cNvSpPr>
          <p:nvPr/>
        </p:nvSpPr>
        <p:spPr bwMode="auto">
          <a:xfrm>
            <a:off x="250825" y="6165850"/>
            <a:ext cx="1008063" cy="215900"/>
          </a:xfrm>
          <a:prstGeom prst="rect">
            <a:avLst/>
          </a:prstGeom>
          <a:solidFill>
            <a:srgbClr val="FF6600"/>
          </a:solidFill>
          <a:ln w="9525">
            <a:noFill/>
            <a:miter lim="800000"/>
            <a:headEnd/>
            <a:tailEnd/>
          </a:ln>
          <a:effectLst/>
        </p:spPr>
        <p:txBody>
          <a:bodyPr wrap="none" anchor="ctr"/>
          <a:lstStyle/>
          <a:p>
            <a:pPr algn="ctr" eaLnBrk="0" hangingPunct="0">
              <a:defRPr/>
            </a:pPr>
            <a:endParaRPr lang="ru-RU" sz="2400" b="1">
              <a:solidFill>
                <a:schemeClr val="accent2"/>
              </a:solidFill>
              <a:effectLst>
                <a:outerShdw blurRad="38100" dist="38100" dir="2700000" algn="tl">
                  <a:srgbClr val="000000"/>
                </a:outerShdw>
              </a:effectLst>
              <a:latin typeface="Arial Narrow" pitchFamily="34" charset="0"/>
              <a:cs typeface="+mn-cs"/>
            </a:endParaRPr>
          </a:p>
        </p:txBody>
      </p:sp>
      <p:sp>
        <p:nvSpPr>
          <p:cNvPr id="813126" name="Rectangle 70"/>
          <p:cNvSpPr>
            <a:spLocks noChangeArrowheads="1"/>
          </p:cNvSpPr>
          <p:nvPr/>
        </p:nvSpPr>
        <p:spPr bwMode="auto">
          <a:xfrm>
            <a:off x="250825" y="6453188"/>
            <a:ext cx="1008063" cy="215900"/>
          </a:xfrm>
          <a:prstGeom prst="rect">
            <a:avLst/>
          </a:prstGeom>
          <a:solidFill>
            <a:srgbClr val="FFFF00"/>
          </a:solidFill>
          <a:ln w="9525">
            <a:noFill/>
            <a:miter lim="800000"/>
            <a:headEnd/>
            <a:tailEnd/>
          </a:ln>
          <a:effectLst/>
        </p:spPr>
        <p:txBody>
          <a:bodyPr wrap="none" anchor="ctr"/>
          <a:lstStyle/>
          <a:p>
            <a:pPr algn="ctr" eaLnBrk="0" hangingPunct="0">
              <a:defRPr/>
            </a:pPr>
            <a:endParaRPr lang="ru-RU" sz="2400" b="1">
              <a:solidFill>
                <a:srgbClr val="FFFF00"/>
              </a:solidFill>
              <a:effectLst>
                <a:outerShdw blurRad="38100" dist="38100" dir="2700000" algn="tl">
                  <a:srgbClr val="000000"/>
                </a:outerShdw>
              </a:effectLst>
              <a:latin typeface="Arial Narrow" pitchFamily="34" charset="0"/>
              <a:cs typeface="+mn-cs"/>
            </a:endParaRPr>
          </a:p>
        </p:txBody>
      </p:sp>
      <p:sp>
        <p:nvSpPr>
          <p:cNvPr id="813127" name="Text Box 71"/>
          <p:cNvSpPr txBox="1">
            <a:spLocks noChangeArrowheads="1"/>
          </p:cNvSpPr>
          <p:nvPr/>
        </p:nvSpPr>
        <p:spPr bwMode="auto">
          <a:xfrm>
            <a:off x="1258888" y="5805488"/>
            <a:ext cx="987425" cy="366712"/>
          </a:xfrm>
          <a:prstGeom prst="rect">
            <a:avLst/>
          </a:prstGeom>
          <a:noFill/>
          <a:ln w="9525">
            <a:noFill/>
            <a:miter lim="800000"/>
            <a:headEnd/>
            <a:tailEnd/>
          </a:ln>
          <a:effectLst/>
        </p:spPr>
        <p:txBody>
          <a:bodyPr wrap="none">
            <a:spAutoFit/>
          </a:bodyPr>
          <a:lstStyle/>
          <a:p>
            <a:pPr eaLnBrk="0" hangingPunct="0">
              <a:defRPr/>
            </a:pPr>
            <a:r>
              <a:rPr lang="ru-RU" sz="2400" b="1" i="1">
                <a:effectLst>
                  <a:outerShdw blurRad="38100" dist="38100" dir="2700000" algn="tl">
                    <a:srgbClr val="C0C0C0"/>
                  </a:outerShdw>
                </a:effectLst>
                <a:latin typeface="Book Antiqua" pitchFamily="18" charset="0"/>
              </a:rPr>
              <a:t>лечение</a:t>
            </a:r>
          </a:p>
        </p:txBody>
      </p:sp>
      <p:sp>
        <p:nvSpPr>
          <p:cNvPr id="813128" name="Text Box 72"/>
          <p:cNvSpPr txBox="1">
            <a:spLocks noChangeArrowheads="1"/>
          </p:cNvSpPr>
          <p:nvPr/>
        </p:nvSpPr>
        <p:spPr bwMode="auto">
          <a:xfrm>
            <a:off x="1258888" y="6092825"/>
            <a:ext cx="1679575" cy="366713"/>
          </a:xfrm>
          <a:prstGeom prst="rect">
            <a:avLst/>
          </a:prstGeom>
          <a:noFill/>
          <a:ln w="9525">
            <a:noFill/>
            <a:miter lim="800000"/>
            <a:headEnd/>
            <a:tailEnd/>
          </a:ln>
          <a:effectLst/>
        </p:spPr>
        <p:txBody>
          <a:bodyPr wrap="none">
            <a:spAutoFit/>
          </a:bodyPr>
          <a:lstStyle/>
          <a:p>
            <a:pPr eaLnBrk="0" hangingPunct="0">
              <a:defRPr/>
            </a:pPr>
            <a:r>
              <a:rPr lang="ru-RU" sz="2400" b="1" i="1">
                <a:effectLst>
                  <a:outerShdw blurRad="38100" dist="38100" dir="2700000" algn="tl">
                    <a:srgbClr val="C0C0C0"/>
                  </a:outerShdw>
                </a:effectLst>
                <a:latin typeface="Book Antiqua" pitchFamily="18" charset="0"/>
              </a:rPr>
              <a:t>изменение ФР</a:t>
            </a:r>
          </a:p>
        </p:txBody>
      </p:sp>
      <p:sp>
        <p:nvSpPr>
          <p:cNvPr id="813129" name="Text Box 73"/>
          <p:cNvSpPr txBox="1">
            <a:spLocks noChangeArrowheads="1"/>
          </p:cNvSpPr>
          <p:nvPr/>
        </p:nvSpPr>
        <p:spPr bwMode="auto">
          <a:xfrm>
            <a:off x="1258888" y="6383338"/>
            <a:ext cx="1655762" cy="366712"/>
          </a:xfrm>
          <a:prstGeom prst="rect">
            <a:avLst/>
          </a:prstGeom>
          <a:noFill/>
          <a:ln w="9525">
            <a:noFill/>
            <a:miter lim="800000"/>
            <a:headEnd/>
            <a:tailEnd/>
          </a:ln>
          <a:effectLst/>
        </p:spPr>
        <p:txBody>
          <a:bodyPr wrap="none">
            <a:spAutoFit/>
          </a:bodyPr>
          <a:lstStyle/>
          <a:p>
            <a:pPr eaLnBrk="0" hangingPunct="0">
              <a:defRPr/>
            </a:pPr>
            <a:r>
              <a:rPr lang="ru-RU" sz="2400" b="1" i="1">
                <a:effectLst>
                  <a:outerShdw blurRad="38100" dist="38100" dir="2700000" algn="tl">
                    <a:srgbClr val="C0C0C0"/>
                  </a:outerShdw>
                </a:effectLst>
                <a:latin typeface="Book Antiqua" pitchFamily="18" charset="0"/>
              </a:rPr>
              <a:t>необъяснимое</a:t>
            </a:r>
          </a:p>
        </p:txBody>
      </p:sp>
      <p:sp>
        <p:nvSpPr>
          <p:cNvPr id="813130" name="Text Box 74"/>
          <p:cNvSpPr txBox="1">
            <a:spLocks noChangeArrowheads="1"/>
          </p:cNvSpPr>
          <p:nvPr/>
        </p:nvSpPr>
        <p:spPr bwMode="auto">
          <a:xfrm>
            <a:off x="4249738" y="6237288"/>
            <a:ext cx="4387850" cy="338137"/>
          </a:xfrm>
          <a:prstGeom prst="rect">
            <a:avLst/>
          </a:prstGeom>
          <a:noFill/>
          <a:ln w="9525">
            <a:noFill/>
            <a:miter lim="800000"/>
            <a:headEnd/>
            <a:tailEnd/>
          </a:ln>
          <a:effectLst/>
        </p:spPr>
        <p:txBody>
          <a:bodyPr wrap="none">
            <a:spAutoFit/>
          </a:bodyPr>
          <a:lstStyle/>
          <a:p>
            <a:pPr eaLnBrk="0" hangingPunct="0">
              <a:defRPr/>
            </a:pPr>
            <a:r>
              <a:rPr lang="en-US" sz="1600" i="1" dirty="0">
                <a:solidFill>
                  <a:srgbClr val="7030A0"/>
                </a:solidFill>
                <a:effectLst>
                  <a:outerShdw blurRad="38100" dist="38100" dir="2700000" algn="tl">
                    <a:srgbClr val="000000"/>
                  </a:outerShdw>
                </a:effectLst>
                <a:latin typeface="Arial Narrow" pitchFamily="34" charset="0"/>
                <a:cs typeface="+mn-cs"/>
              </a:rPr>
              <a:t>FORD E.S., et al  New Engl. J Med 2007;23:2388-2398</a:t>
            </a:r>
            <a:endParaRPr lang="ru-RU" sz="1600" i="1" dirty="0">
              <a:solidFill>
                <a:srgbClr val="7030A0"/>
              </a:solidFill>
              <a:effectLst>
                <a:outerShdw blurRad="38100" dist="38100" dir="2700000" algn="tl">
                  <a:srgbClr val="000000"/>
                </a:outerShdw>
              </a:effectLst>
              <a:latin typeface="Arial Narrow" pitchFamily="34" charset="0"/>
              <a:cs typeface="+mn-cs"/>
            </a:endParaRPr>
          </a:p>
        </p:txBody>
      </p:sp>
      <p:sp>
        <p:nvSpPr>
          <p:cNvPr id="813131" name="Text Box 75"/>
          <p:cNvSpPr txBox="1">
            <a:spLocks noChangeArrowheads="1"/>
          </p:cNvSpPr>
          <p:nvPr/>
        </p:nvSpPr>
        <p:spPr bwMode="auto">
          <a:xfrm>
            <a:off x="0" y="1700213"/>
            <a:ext cx="2111375" cy="336550"/>
          </a:xfrm>
          <a:prstGeom prst="rect">
            <a:avLst/>
          </a:prstGeom>
          <a:solidFill>
            <a:srgbClr val="00004C"/>
          </a:solidFill>
          <a:ln w="9525">
            <a:noFill/>
            <a:miter lim="800000"/>
            <a:headEnd/>
            <a:tailEnd/>
          </a:ln>
          <a:effectLst/>
        </p:spPr>
        <p:txBody>
          <a:bodyPr wrap="none">
            <a:spAutoFit/>
          </a:bodyPr>
          <a:lstStyle/>
          <a:p>
            <a:pPr eaLnBrk="0" hangingPunct="0">
              <a:defRPr/>
            </a:pPr>
            <a:r>
              <a:rPr lang="ru-RU" sz="1600" b="1" i="1">
                <a:solidFill>
                  <a:schemeClr val="bg2"/>
                </a:solidFill>
                <a:effectLst>
                  <a:outerShdw blurRad="38100" dist="38100" dir="2700000" algn="tl">
                    <a:srgbClr val="000000"/>
                  </a:outerShdw>
                </a:effectLst>
                <a:latin typeface="Book Antiqua" pitchFamily="18" charset="0"/>
              </a:rPr>
              <a:t>Нидерланды 1978-85</a:t>
            </a:r>
          </a:p>
        </p:txBody>
      </p:sp>
      <p:sp>
        <p:nvSpPr>
          <p:cNvPr id="813132" name="Text Box 76"/>
          <p:cNvSpPr txBox="1">
            <a:spLocks noChangeArrowheads="1"/>
          </p:cNvSpPr>
          <p:nvPr/>
        </p:nvSpPr>
        <p:spPr bwMode="auto">
          <a:xfrm>
            <a:off x="0" y="3068638"/>
            <a:ext cx="2166938" cy="336550"/>
          </a:xfrm>
          <a:prstGeom prst="rect">
            <a:avLst/>
          </a:prstGeom>
          <a:solidFill>
            <a:srgbClr val="00004C"/>
          </a:solidFill>
          <a:ln w="9525">
            <a:noFill/>
            <a:miter lim="800000"/>
            <a:headEnd/>
            <a:tailEnd/>
          </a:ln>
          <a:effectLst/>
        </p:spPr>
        <p:txBody>
          <a:bodyPr wrap="none">
            <a:spAutoFit/>
          </a:bodyPr>
          <a:lstStyle/>
          <a:p>
            <a:pPr eaLnBrk="0" hangingPunct="0">
              <a:defRPr/>
            </a:pPr>
            <a:r>
              <a:rPr lang="ru-RU" sz="1600" b="1" i="1">
                <a:effectLst>
                  <a:outerShdw blurRad="38100" dist="38100" dir="2700000" algn="tl">
                    <a:srgbClr val="FFFFFF"/>
                  </a:outerShdw>
                </a:effectLst>
                <a:latin typeface="Book Antiqua" pitchFamily="18" charset="0"/>
              </a:rPr>
              <a:t>  </a:t>
            </a:r>
            <a:r>
              <a:rPr lang="ru-RU" sz="1600" b="1" i="1">
                <a:solidFill>
                  <a:schemeClr val="bg2"/>
                </a:solidFill>
                <a:effectLst>
                  <a:outerShdw blurRad="38100" dist="38100" dir="2700000" algn="tl">
                    <a:srgbClr val="000000"/>
                  </a:outerShdw>
                </a:effectLst>
                <a:latin typeface="Book Antiqua" pitchFamily="18" charset="0"/>
              </a:rPr>
              <a:t>Н. Зеландия 1982-93</a:t>
            </a:r>
          </a:p>
        </p:txBody>
      </p:sp>
      <p:sp>
        <p:nvSpPr>
          <p:cNvPr id="813133" name="Text Box 77"/>
          <p:cNvSpPr txBox="1">
            <a:spLocks noChangeArrowheads="1"/>
          </p:cNvSpPr>
          <p:nvPr/>
        </p:nvSpPr>
        <p:spPr bwMode="auto">
          <a:xfrm>
            <a:off x="0" y="2349500"/>
            <a:ext cx="2112963" cy="336550"/>
          </a:xfrm>
          <a:prstGeom prst="rect">
            <a:avLst/>
          </a:prstGeom>
          <a:solidFill>
            <a:srgbClr val="00004C"/>
          </a:solidFill>
          <a:ln w="9525">
            <a:noFill/>
            <a:miter lim="800000"/>
            <a:headEnd/>
            <a:tailEnd/>
          </a:ln>
          <a:effectLst/>
        </p:spPr>
        <p:txBody>
          <a:bodyPr wrap="none">
            <a:spAutoFit/>
          </a:bodyPr>
          <a:lstStyle/>
          <a:p>
            <a:pPr eaLnBrk="0" hangingPunct="0">
              <a:defRPr/>
            </a:pPr>
            <a:r>
              <a:rPr lang="ru-RU" sz="1600" b="1" i="1">
                <a:solidFill>
                  <a:schemeClr val="bg2"/>
                </a:solidFill>
                <a:effectLst>
                  <a:outerShdw blurRad="38100" dist="38100" dir="2700000" algn="tl">
                    <a:srgbClr val="000000"/>
                  </a:outerShdw>
                </a:effectLst>
                <a:latin typeface="Book Antiqua" pitchFamily="18" charset="0"/>
              </a:rPr>
              <a:t>Шотландия 1975-94</a:t>
            </a:r>
          </a:p>
        </p:txBody>
      </p:sp>
      <p:sp>
        <p:nvSpPr>
          <p:cNvPr id="813134" name="Text Box 78"/>
          <p:cNvSpPr txBox="1">
            <a:spLocks noChangeArrowheads="1"/>
          </p:cNvSpPr>
          <p:nvPr/>
        </p:nvSpPr>
        <p:spPr bwMode="auto">
          <a:xfrm>
            <a:off x="0" y="3752850"/>
            <a:ext cx="2157413" cy="336550"/>
          </a:xfrm>
          <a:prstGeom prst="rect">
            <a:avLst/>
          </a:prstGeom>
          <a:solidFill>
            <a:srgbClr val="00004C"/>
          </a:solidFill>
          <a:ln w="9525">
            <a:noFill/>
            <a:miter lim="800000"/>
            <a:headEnd/>
            <a:tailEnd/>
          </a:ln>
          <a:effectLst/>
        </p:spPr>
        <p:txBody>
          <a:bodyPr wrap="none">
            <a:spAutoFit/>
          </a:bodyPr>
          <a:lstStyle/>
          <a:p>
            <a:pPr eaLnBrk="0" hangingPunct="0">
              <a:defRPr/>
            </a:pPr>
            <a:r>
              <a:rPr lang="ru-RU" sz="1600" b="1" i="1">
                <a:effectLst>
                  <a:outerShdw blurRad="38100" dist="38100" dir="2700000" algn="tl">
                    <a:srgbClr val="FFFFFF"/>
                  </a:outerShdw>
                </a:effectLst>
                <a:latin typeface="Book Antiqua" pitchFamily="18" charset="0"/>
              </a:rPr>
              <a:t> </a:t>
            </a:r>
            <a:r>
              <a:rPr lang="ru-RU" sz="1600" b="1" i="1">
                <a:solidFill>
                  <a:schemeClr val="bg2"/>
                </a:solidFill>
                <a:effectLst>
                  <a:outerShdw blurRad="38100" dist="38100" dir="2700000" algn="tl">
                    <a:srgbClr val="000000"/>
                  </a:outerShdw>
                </a:effectLst>
                <a:latin typeface="Book Antiqua" pitchFamily="18" charset="0"/>
              </a:rPr>
              <a:t>Соед. Кор. 1981-2000</a:t>
            </a:r>
          </a:p>
        </p:txBody>
      </p:sp>
      <p:sp>
        <p:nvSpPr>
          <p:cNvPr id="813135" name="Text Box 79"/>
          <p:cNvSpPr txBox="1">
            <a:spLocks noChangeArrowheads="1"/>
          </p:cNvSpPr>
          <p:nvPr/>
        </p:nvSpPr>
        <p:spPr bwMode="auto">
          <a:xfrm>
            <a:off x="0" y="4400550"/>
            <a:ext cx="2155825" cy="336550"/>
          </a:xfrm>
          <a:prstGeom prst="rect">
            <a:avLst/>
          </a:prstGeom>
          <a:solidFill>
            <a:srgbClr val="00004C"/>
          </a:solidFill>
          <a:ln w="9525">
            <a:noFill/>
            <a:miter lim="800000"/>
            <a:headEnd/>
            <a:tailEnd/>
          </a:ln>
          <a:effectLst/>
        </p:spPr>
        <p:txBody>
          <a:bodyPr wrap="none">
            <a:spAutoFit/>
          </a:bodyPr>
          <a:lstStyle/>
          <a:p>
            <a:pPr eaLnBrk="0" hangingPunct="0">
              <a:defRPr/>
            </a:pPr>
            <a:r>
              <a:rPr lang="ru-RU" sz="1600" b="1" i="1">
                <a:effectLst>
                  <a:outerShdw blurRad="38100" dist="38100" dir="2700000" algn="tl">
                    <a:srgbClr val="FFFFFF"/>
                  </a:outerShdw>
                </a:effectLst>
                <a:latin typeface="Book Antiqua" pitchFamily="18" charset="0"/>
              </a:rPr>
              <a:t>          </a:t>
            </a:r>
            <a:r>
              <a:rPr lang="ru-RU" sz="1600" b="1" i="1">
                <a:solidFill>
                  <a:schemeClr val="bg2"/>
                </a:solidFill>
                <a:effectLst>
                  <a:outerShdw blurRad="38100" dist="38100" dir="2700000" algn="tl">
                    <a:srgbClr val="000000"/>
                  </a:outerShdw>
                </a:effectLst>
                <a:latin typeface="Book Antiqua" pitchFamily="18" charset="0"/>
              </a:rPr>
              <a:t>США 1972-2000</a:t>
            </a:r>
          </a:p>
        </p:txBody>
      </p:sp>
      <p:sp>
        <p:nvSpPr>
          <p:cNvPr id="813136" name="Text Box 80"/>
          <p:cNvSpPr txBox="1">
            <a:spLocks noChangeArrowheads="1"/>
          </p:cNvSpPr>
          <p:nvPr/>
        </p:nvSpPr>
        <p:spPr bwMode="auto">
          <a:xfrm>
            <a:off x="0" y="5084763"/>
            <a:ext cx="2163763" cy="336550"/>
          </a:xfrm>
          <a:prstGeom prst="rect">
            <a:avLst/>
          </a:prstGeom>
          <a:solidFill>
            <a:srgbClr val="00004C"/>
          </a:solidFill>
          <a:ln w="9525">
            <a:noFill/>
            <a:miter lim="800000"/>
            <a:headEnd/>
            <a:tailEnd/>
          </a:ln>
          <a:effectLst/>
        </p:spPr>
        <p:txBody>
          <a:bodyPr wrap="none">
            <a:spAutoFit/>
          </a:bodyPr>
          <a:lstStyle/>
          <a:p>
            <a:pPr eaLnBrk="0" hangingPunct="0">
              <a:defRPr/>
            </a:pPr>
            <a:r>
              <a:rPr lang="ru-RU" sz="1600" b="1" i="1">
                <a:effectLst>
                  <a:outerShdw blurRad="38100" dist="38100" dir="2700000" algn="tl">
                    <a:srgbClr val="FFFFFF"/>
                  </a:outerShdw>
                </a:effectLst>
                <a:latin typeface="Book Antiqua" pitchFamily="18" charset="0"/>
              </a:rPr>
              <a:t>   </a:t>
            </a:r>
            <a:r>
              <a:rPr lang="ru-RU" sz="1600" b="1" i="1">
                <a:solidFill>
                  <a:schemeClr val="bg2"/>
                </a:solidFill>
                <a:effectLst>
                  <a:outerShdw blurRad="38100" dist="38100" dir="2700000" algn="tl">
                    <a:srgbClr val="000000"/>
                  </a:outerShdw>
                </a:effectLst>
                <a:latin typeface="Book Antiqua" pitchFamily="18" charset="0"/>
              </a:rPr>
              <a:t>Финляндия 1982-97</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Заголовок 1"/>
          <p:cNvSpPr>
            <a:spLocks noGrp="1"/>
          </p:cNvSpPr>
          <p:nvPr>
            <p:ph type="title" idx="4294967295"/>
          </p:nvPr>
        </p:nvSpPr>
        <p:spPr/>
        <p:txBody>
          <a:bodyPr/>
          <a:lstStyle/>
          <a:p>
            <a:pPr eaLnBrk="1" hangingPunct="1"/>
            <a:r>
              <a:rPr lang="ru-RU" smtClean="0"/>
              <a:t>Пять составляющих здорового образа жизни</a:t>
            </a:r>
          </a:p>
        </p:txBody>
      </p:sp>
      <p:sp>
        <p:nvSpPr>
          <p:cNvPr id="56322" name="Rectangle 1"/>
          <p:cNvSpPr>
            <a:spLocks noChangeArrowheads="1"/>
          </p:cNvSpPr>
          <p:nvPr/>
        </p:nvSpPr>
        <p:spPr bwMode="auto">
          <a:xfrm>
            <a:off x="285750" y="2071688"/>
            <a:ext cx="8643938" cy="4032250"/>
          </a:xfrm>
          <a:prstGeom prst="rect">
            <a:avLst/>
          </a:prstGeom>
          <a:solidFill>
            <a:srgbClr val="E77BF9"/>
          </a:solidFill>
          <a:ln w="9525">
            <a:noFill/>
            <a:miter lim="800000"/>
            <a:headEnd/>
            <a:tailEnd/>
          </a:ln>
        </p:spPr>
        <p:txBody>
          <a:bodyPr anchor="ctr">
            <a:spAutoFit/>
          </a:bodyPr>
          <a:lstStyle/>
          <a:p>
            <a:pPr algn="just" eaLnBrk="0" hangingPunct="0">
              <a:buFont typeface="Arial" charset="0"/>
              <a:buChar char="•"/>
            </a:pPr>
            <a:r>
              <a:rPr lang="en-US" sz="2800">
                <a:latin typeface="Times New Roman" pitchFamily="18" charset="0"/>
                <a:cs typeface="Times New Roman" pitchFamily="18" charset="0"/>
              </a:rPr>
              <a:t>    </a:t>
            </a:r>
            <a:r>
              <a:rPr lang="ru-RU" sz="3200">
                <a:latin typeface="Times New Roman" pitchFamily="18" charset="0"/>
                <a:cs typeface="Times New Roman" pitchFamily="18" charset="0"/>
              </a:rPr>
              <a:t>Здоровая диета, </a:t>
            </a:r>
            <a:r>
              <a:rPr lang="en-US" sz="3200">
                <a:latin typeface="Times New Roman" pitchFamily="18" charset="0"/>
                <a:cs typeface="Times New Roman" pitchFamily="18" charset="0"/>
              </a:rPr>
              <a:t>  </a:t>
            </a:r>
            <a:endParaRPr lang="ru-RU" sz="3200">
              <a:latin typeface="Times New Roman" pitchFamily="18" charset="0"/>
              <a:cs typeface="Times New Roman" pitchFamily="18" charset="0"/>
            </a:endParaRPr>
          </a:p>
          <a:p>
            <a:pPr algn="just" eaLnBrk="0" hangingPunct="0">
              <a:buFont typeface="Arial" charset="0"/>
              <a:buChar char="•"/>
            </a:pPr>
            <a:r>
              <a:rPr lang="ru-RU" sz="3200">
                <a:latin typeface="Times New Roman" pitchFamily="18" charset="0"/>
                <a:cs typeface="Times New Roman" pitchFamily="18" charset="0"/>
              </a:rPr>
              <a:t>   Умеренное употребление алкоголя,</a:t>
            </a:r>
            <a:r>
              <a:rPr lang="en-US" sz="3200">
                <a:latin typeface="Times New Roman" pitchFamily="18" charset="0"/>
                <a:cs typeface="Times New Roman" pitchFamily="18" charset="0"/>
              </a:rPr>
              <a:t> (</a:t>
            </a:r>
            <a:r>
              <a:rPr lang="ru-RU" sz="3200">
                <a:latin typeface="Times New Roman" pitchFamily="18" charset="0"/>
                <a:cs typeface="Times New Roman" pitchFamily="18" charset="0"/>
              </a:rPr>
              <a:t>10</a:t>
            </a:r>
            <a:r>
              <a:rPr lang="en-US" sz="3200">
                <a:latin typeface="Times New Roman" pitchFamily="18" charset="0"/>
                <a:cs typeface="Times New Roman" pitchFamily="18" charset="0"/>
              </a:rPr>
              <a:t>-</a:t>
            </a:r>
            <a:r>
              <a:rPr lang="ru-RU" sz="3200">
                <a:latin typeface="Times New Roman" pitchFamily="18" charset="0"/>
                <a:cs typeface="Times New Roman" pitchFamily="18" charset="0"/>
              </a:rPr>
              <a:t>30г</a:t>
            </a:r>
          </a:p>
          <a:p>
            <a:pPr algn="just" eaLnBrk="0" hangingPunct="0"/>
            <a:r>
              <a:rPr lang="ru-RU" sz="3200">
                <a:latin typeface="Times New Roman" pitchFamily="18" charset="0"/>
                <a:cs typeface="Times New Roman" pitchFamily="18" charset="0"/>
              </a:rPr>
              <a:t>        в день</a:t>
            </a:r>
            <a:r>
              <a:rPr lang="en-US" sz="3200">
                <a:latin typeface="Times New Roman" pitchFamily="18" charset="0"/>
                <a:cs typeface="Times New Roman" pitchFamily="18" charset="0"/>
              </a:rPr>
              <a:t>)</a:t>
            </a:r>
            <a:r>
              <a:rPr lang="ru-RU" sz="3200">
                <a:latin typeface="Times New Roman" pitchFamily="18" charset="0"/>
                <a:cs typeface="Times New Roman" pitchFamily="18" charset="0"/>
              </a:rPr>
              <a:t>; </a:t>
            </a:r>
            <a:r>
              <a:rPr lang="en-US" sz="3200">
                <a:latin typeface="Times New Roman" pitchFamily="18" charset="0"/>
                <a:cs typeface="Times New Roman" pitchFamily="18" charset="0"/>
              </a:rPr>
              <a:t> </a:t>
            </a:r>
            <a:endParaRPr lang="ru-RU" sz="3200">
              <a:latin typeface="Times New Roman" pitchFamily="18" charset="0"/>
              <a:cs typeface="Times New Roman" pitchFamily="18" charset="0"/>
            </a:endParaRPr>
          </a:p>
          <a:p>
            <a:pPr algn="just" eaLnBrk="0" hangingPunct="0">
              <a:buFont typeface="Arial" charset="0"/>
              <a:buChar char="•"/>
            </a:pPr>
            <a:r>
              <a:rPr lang="ru-RU" sz="3200">
                <a:latin typeface="Times New Roman" pitchFamily="18" charset="0"/>
                <a:cs typeface="Times New Roman" pitchFamily="18" charset="0"/>
              </a:rPr>
              <a:t>   Отказ от курения;</a:t>
            </a:r>
          </a:p>
          <a:p>
            <a:pPr algn="just" eaLnBrk="0" hangingPunct="0">
              <a:buFont typeface="Arial" charset="0"/>
              <a:buChar char="•"/>
            </a:pPr>
            <a:r>
              <a:rPr lang="ru-RU" sz="3200">
                <a:latin typeface="Times New Roman" pitchFamily="18" charset="0"/>
                <a:cs typeface="Times New Roman" pitchFamily="18" charset="0"/>
              </a:rPr>
              <a:t>   Регулярная физическая активность: ходьба</a:t>
            </a:r>
          </a:p>
          <a:p>
            <a:pPr algn="just" eaLnBrk="0" hangingPunct="0"/>
            <a:r>
              <a:rPr lang="ru-RU" sz="3200">
                <a:latin typeface="Times New Roman" pitchFamily="18" charset="0"/>
                <a:cs typeface="Times New Roman" pitchFamily="18" charset="0"/>
              </a:rPr>
              <a:t>        или езда на велосипеде не менее 40 минут в</a:t>
            </a:r>
          </a:p>
          <a:p>
            <a:pPr algn="just" eaLnBrk="0" hangingPunct="0"/>
            <a:r>
              <a:rPr lang="ru-RU" sz="3200">
                <a:latin typeface="Times New Roman" pitchFamily="18" charset="0"/>
                <a:cs typeface="Times New Roman" pitchFamily="18" charset="0"/>
              </a:rPr>
              <a:t>       день и, как минимум, 1 час в неделю;</a:t>
            </a:r>
          </a:p>
          <a:p>
            <a:pPr algn="just" eaLnBrk="0" hangingPunct="0">
              <a:buFont typeface="Arial" charset="0"/>
              <a:buChar char="•"/>
            </a:pPr>
            <a:r>
              <a:rPr lang="ru-RU" sz="3200">
                <a:latin typeface="Times New Roman" pitchFamily="18" charset="0"/>
                <a:cs typeface="Times New Roman" pitchFamily="18" charset="0"/>
              </a:rPr>
              <a:t>   Окружность талии &lt;95 см.</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5" name="Заголовок 1"/>
          <p:cNvSpPr>
            <a:spLocks noGrp="1"/>
          </p:cNvSpPr>
          <p:nvPr>
            <p:ph type="title" idx="4294967295"/>
          </p:nvPr>
        </p:nvSpPr>
        <p:spPr>
          <a:xfrm>
            <a:off x="1295400" y="609600"/>
            <a:ext cx="7772400" cy="5391150"/>
          </a:xfrm>
        </p:spPr>
        <p:txBody>
          <a:bodyPr/>
          <a:lstStyle/>
          <a:p>
            <a:pPr eaLnBrk="1" hangingPunct="1"/>
            <a:r>
              <a:rPr lang="ru-RU" sz="3600" smtClean="0"/>
              <a:t>За исследуемый период </a:t>
            </a:r>
            <a:br>
              <a:rPr lang="ru-RU" sz="3600" smtClean="0"/>
            </a:br>
            <a:r>
              <a:rPr lang="ru-RU" sz="3600" smtClean="0"/>
              <a:t>(1997-2009 гг) </a:t>
            </a:r>
            <a:br>
              <a:rPr lang="ru-RU" sz="3600" smtClean="0"/>
            </a:br>
            <a:r>
              <a:rPr lang="ru-RU" sz="3600" smtClean="0"/>
              <a:t>произошло 1361 случаев ОИМ. </a:t>
            </a:r>
            <a:br>
              <a:rPr lang="ru-RU" sz="3600" smtClean="0"/>
            </a:br>
            <a:r>
              <a:rPr lang="ru-RU" sz="3600" smtClean="0"/>
              <a:t>Только у 1% мужчин были все 5 составляющих здорового образа жизни.   </a:t>
            </a:r>
            <a:br>
              <a:rPr lang="ru-RU" sz="3600" smtClean="0"/>
            </a:br>
            <a:r>
              <a:rPr lang="ru-RU" sz="3600" smtClean="0"/>
              <a:t>У них риск развития ОИМ был существенно ниже </a:t>
            </a:r>
            <a:br>
              <a:rPr lang="ru-RU" sz="3600" smtClean="0"/>
            </a:br>
            <a:r>
              <a:rPr lang="ru-RU" sz="3600" smtClean="0"/>
              <a:t>(ОР = 0,14, 95% ДИ: 0,04-0,43).</a:t>
            </a:r>
            <a:br>
              <a:rPr lang="ru-RU" sz="3600" smtClean="0"/>
            </a:br>
            <a:endParaRPr lang="ru-RU" sz="360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Заголовок 1"/>
          <p:cNvSpPr>
            <a:spLocks noGrp="1"/>
          </p:cNvSpPr>
          <p:nvPr>
            <p:ph type="title" idx="4294967295"/>
          </p:nvPr>
        </p:nvSpPr>
        <p:spPr/>
        <p:txBody>
          <a:bodyPr/>
          <a:lstStyle/>
          <a:p>
            <a:pPr eaLnBrk="1" hangingPunct="1"/>
            <a:endParaRPr lang="ru-RU" smtClean="0"/>
          </a:p>
        </p:txBody>
      </p:sp>
      <p:sp>
        <p:nvSpPr>
          <p:cNvPr id="58370" name="Содержимое 2"/>
          <p:cNvSpPr>
            <a:spLocks noGrp="1"/>
          </p:cNvSpPr>
          <p:nvPr>
            <p:ph idx="4294967295"/>
          </p:nvPr>
        </p:nvSpPr>
        <p:spPr/>
        <p:txBody>
          <a:bodyPr/>
          <a:lstStyle/>
          <a:p>
            <a:pPr eaLnBrk="1" hangingPunct="1"/>
            <a:endParaRPr lang="ru-RU" smtClean="0"/>
          </a:p>
        </p:txBody>
      </p:sp>
      <p:pic>
        <p:nvPicPr>
          <p:cNvPr id="58371" name="Picture 2"/>
          <p:cNvPicPr>
            <a:picLocks noChangeAspect="1" noChangeArrowheads="1"/>
          </p:cNvPicPr>
          <p:nvPr/>
        </p:nvPicPr>
        <p:blipFill>
          <a:blip r:embed="rId2"/>
          <a:srcRect/>
          <a:stretch>
            <a:fillRect/>
          </a:stretch>
        </p:blipFill>
        <p:spPr bwMode="auto">
          <a:xfrm>
            <a:off x="-5181600" y="-1255713"/>
            <a:ext cx="14325600" cy="8951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ru-RU" sz="4000" smtClean="0"/>
              <a:t>СТРАТЕГИИ ПРОФИЛАКТИКИ</a:t>
            </a:r>
            <a:br>
              <a:rPr lang="ru-RU" sz="4000" smtClean="0"/>
            </a:br>
            <a:endParaRPr lang="ru-RU" sz="4000" smtClean="0"/>
          </a:p>
        </p:txBody>
      </p:sp>
      <p:sp>
        <p:nvSpPr>
          <p:cNvPr id="61443" name="Rectangle 3"/>
          <p:cNvSpPr>
            <a:spLocks noGrp="1" noChangeArrowheads="1"/>
          </p:cNvSpPr>
          <p:nvPr>
            <p:ph type="body" idx="1"/>
          </p:nvPr>
        </p:nvSpPr>
        <p:spPr/>
        <p:txBody>
          <a:bodyPr/>
          <a:lstStyle/>
          <a:p>
            <a:endParaRPr lang="ru-RU" smtClean="0"/>
          </a:p>
        </p:txBody>
      </p:sp>
      <p:sp>
        <p:nvSpPr>
          <p:cNvPr id="61444" name="Oval 4"/>
          <p:cNvSpPr>
            <a:spLocks noChangeArrowheads="1"/>
          </p:cNvSpPr>
          <p:nvPr/>
        </p:nvSpPr>
        <p:spPr bwMode="auto">
          <a:xfrm>
            <a:off x="381000" y="1752600"/>
            <a:ext cx="4267200" cy="2971800"/>
          </a:xfrm>
          <a:prstGeom prst="ellipse">
            <a:avLst/>
          </a:prstGeom>
          <a:solidFill>
            <a:srgbClr val="FFFF00"/>
          </a:solidFill>
          <a:ln w="9525">
            <a:solidFill>
              <a:schemeClr val="tx1"/>
            </a:solidFill>
            <a:round/>
            <a:headEnd/>
            <a:tailEnd/>
          </a:ln>
          <a:effectLst/>
        </p:spPr>
        <p:txBody>
          <a:bodyPr wrap="none" anchor="ctr"/>
          <a:lstStyle/>
          <a:p>
            <a:pPr algn="ctr"/>
            <a:r>
              <a:rPr lang="ru-RU" b="1"/>
              <a:t>ПОПУЛЯЦИОННАЯ СТРАТЕГИЯ</a:t>
            </a:r>
          </a:p>
          <a:p>
            <a:pPr algn="ctr"/>
            <a:r>
              <a:rPr lang="ru-RU"/>
              <a:t> (формирование ЗОЖ)</a:t>
            </a:r>
          </a:p>
          <a:p>
            <a:pPr algn="ctr"/>
            <a:endParaRPr lang="ru-RU"/>
          </a:p>
          <a:p>
            <a:pPr algn="ctr"/>
            <a:r>
              <a:rPr lang="ru-RU"/>
              <a:t>50% вклад в снижение смертности</a:t>
            </a:r>
          </a:p>
          <a:p>
            <a:pPr algn="ctr"/>
            <a:r>
              <a:rPr lang="ru-RU"/>
              <a:t>10% от всех затрат </a:t>
            </a:r>
          </a:p>
          <a:p>
            <a:pPr algn="ctr"/>
            <a:r>
              <a:rPr lang="ru-RU"/>
              <a:t>эффект через 5-10 лет</a:t>
            </a:r>
          </a:p>
        </p:txBody>
      </p:sp>
      <p:sp>
        <p:nvSpPr>
          <p:cNvPr id="61446" name="Oval 6"/>
          <p:cNvSpPr>
            <a:spLocks noChangeArrowheads="1"/>
          </p:cNvSpPr>
          <p:nvPr/>
        </p:nvSpPr>
        <p:spPr bwMode="auto">
          <a:xfrm>
            <a:off x="4419600" y="1447800"/>
            <a:ext cx="4724400" cy="2971800"/>
          </a:xfrm>
          <a:prstGeom prst="ellipse">
            <a:avLst/>
          </a:prstGeom>
          <a:solidFill>
            <a:schemeClr val="hlink"/>
          </a:solidFill>
          <a:ln w="9525">
            <a:solidFill>
              <a:schemeClr val="tx1"/>
            </a:solidFill>
            <a:round/>
            <a:headEnd/>
            <a:tailEnd/>
          </a:ln>
          <a:effectLst/>
        </p:spPr>
        <p:txBody>
          <a:bodyPr wrap="none" anchor="ctr"/>
          <a:lstStyle/>
          <a:p>
            <a:pPr algn="ctr"/>
            <a:r>
              <a:rPr lang="ru-RU" sz="2400" b="1"/>
              <a:t>Стратегия высокого риска</a:t>
            </a:r>
          </a:p>
          <a:p>
            <a:pPr algn="ctr"/>
            <a:r>
              <a:rPr lang="ru-RU"/>
              <a:t> (персональная профилактика)</a:t>
            </a:r>
          </a:p>
          <a:p>
            <a:pPr algn="ctr"/>
            <a:endParaRPr lang="ru-RU"/>
          </a:p>
          <a:p>
            <a:pPr algn="ctr"/>
            <a:r>
              <a:rPr lang="ru-RU"/>
              <a:t>20% вклад в снижение смертности</a:t>
            </a:r>
          </a:p>
          <a:p>
            <a:pPr algn="ctr"/>
            <a:r>
              <a:rPr lang="ru-RU"/>
              <a:t>20% от всех затрат </a:t>
            </a:r>
          </a:p>
          <a:p>
            <a:pPr algn="ctr"/>
            <a:r>
              <a:rPr lang="ru-RU"/>
              <a:t>эффект через 3-4 года</a:t>
            </a:r>
          </a:p>
        </p:txBody>
      </p:sp>
      <p:sp>
        <p:nvSpPr>
          <p:cNvPr id="61445" name="Oval 5"/>
          <p:cNvSpPr>
            <a:spLocks noChangeArrowheads="1"/>
          </p:cNvSpPr>
          <p:nvPr/>
        </p:nvSpPr>
        <p:spPr bwMode="auto">
          <a:xfrm>
            <a:off x="2438400" y="3886200"/>
            <a:ext cx="4876800" cy="2971800"/>
          </a:xfrm>
          <a:prstGeom prst="ellipse">
            <a:avLst/>
          </a:prstGeom>
          <a:solidFill>
            <a:srgbClr val="FF00FF"/>
          </a:solidFill>
          <a:ln w="9525">
            <a:solidFill>
              <a:schemeClr val="tx1"/>
            </a:solidFill>
            <a:round/>
            <a:headEnd/>
            <a:tailEnd/>
          </a:ln>
          <a:effectLst/>
        </p:spPr>
        <p:txBody>
          <a:bodyPr wrap="none" anchor="ctr"/>
          <a:lstStyle/>
          <a:p>
            <a:pPr algn="ctr"/>
            <a:endParaRPr lang="ru-RU" sz="2400" b="1"/>
          </a:p>
          <a:p>
            <a:pPr algn="ctr"/>
            <a:r>
              <a:rPr lang="ru-RU" sz="2400" b="1"/>
              <a:t>Вторичная профилактика</a:t>
            </a:r>
            <a:r>
              <a:rPr lang="ru-RU"/>
              <a:t> </a:t>
            </a:r>
          </a:p>
          <a:p>
            <a:pPr algn="ctr"/>
            <a:r>
              <a:rPr lang="ru-RU"/>
              <a:t>(лечение)</a:t>
            </a:r>
          </a:p>
          <a:p>
            <a:pPr algn="ctr"/>
            <a:endParaRPr lang="ru-RU"/>
          </a:p>
          <a:p>
            <a:pPr algn="ctr"/>
            <a:r>
              <a:rPr lang="ru-RU"/>
              <a:t>30% вклад в снижение смертности</a:t>
            </a:r>
          </a:p>
          <a:p>
            <a:pPr algn="ctr"/>
            <a:r>
              <a:rPr lang="ru-RU"/>
              <a:t>60% от всех затрат </a:t>
            </a:r>
          </a:p>
          <a:p>
            <a:pPr algn="ctr"/>
            <a:r>
              <a:rPr lang="ru-RU"/>
              <a:t>эффект через 3-4 года</a:t>
            </a:r>
          </a:p>
          <a:p>
            <a:pPr algn="ctr"/>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3" name="Заголовок 1"/>
          <p:cNvSpPr>
            <a:spLocks noGrp="1"/>
          </p:cNvSpPr>
          <p:nvPr>
            <p:ph type="title" idx="4294967295"/>
          </p:nvPr>
        </p:nvSpPr>
        <p:spPr/>
        <p:txBody>
          <a:bodyPr/>
          <a:lstStyle/>
          <a:p>
            <a:pPr eaLnBrk="1" hangingPunct="1"/>
            <a:endParaRPr lang="ru-RU" smtClean="0"/>
          </a:p>
        </p:txBody>
      </p:sp>
      <p:sp>
        <p:nvSpPr>
          <p:cNvPr id="59394" name="Содержимое 2"/>
          <p:cNvSpPr>
            <a:spLocks noGrp="1"/>
          </p:cNvSpPr>
          <p:nvPr>
            <p:ph idx="4294967295"/>
          </p:nvPr>
        </p:nvSpPr>
        <p:spPr/>
        <p:txBody>
          <a:bodyPr/>
          <a:lstStyle/>
          <a:p>
            <a:pPr eaLnBrk="1" hangingPunct="1"/>
            <a:endParaRPr lang="ru-RU" smtClean="0"/>
          </a:p>
        </p:txBody>
      </p:sp>
      <p:pic>
        <p:nvPicPr>
          <p:cNvPr id="5939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Text Box 2"/>
          <p:cNvSpPr txBox="1">
            <a:spLocks noChangeArrowheads="1"/>
          </p:cNvSpPr>
          <p:nvPr/>
        </p:nvSpPr>
        <p:spPr bwMode="auto">
          <a:xfrm>
            <a:off x="0" y="3714750"/>
            <a:ext cx="9144000" cy="2949575"/>
          </a:xfrm>
          <a:prstGeom prst="rect">
            <a:avLst/>
          </a:prstGeom>
          <a:noFill/>
          <a:ln w="9525">
            <a:noFill/>
            <a:miter lim="800000"/>
            <a:headEnd/>
            <a:tailEnd/>
          </a:ln>
          <a:effectLst/>
        </p:spPr>
        <p:txBody>
          <a:bodyPr>
            <a:spAutoFit/>
          </a:bodyPr>
          <a:lstStyle/>
          <a:p>
            <a:pPr algn="ctr" eaLnBrk="0" hangingPunct="0">
              <a:lnSpc>
                <a:spcPct val="130000"/>
              </a:lnSpc>
              <a:defRPr/>
            </a:pPr>
            <a:r>
              <a:rPr lang="ru-RU" sz="3600" b="1" i="1">
                <a:solidFill>
                  <a:srgbClr val="A107B1"/>
                </a:solidFill>
                <a:effectLst>
                  <a:outerShdw blurRad="38100" dist="38100" dir="2700000" algn="tl">
                    <a:srgbClr val="C0C0C0"/>
                  </a:outerShdw>
                </a:effectLst>
                <a:latin typeface="Bookman Old Style" pitchFamily="18" charset="0"/>
              </a:rPr>
              <a:t>Причины известны</a:t>
            </a:r>
            <a:r>
              <a:rPr lang="en-US" sz="3600" b="1" i="1">
                <a:solidFill>
                  <a:srgbClr val="A107B1"/>
                </a:solidFill>
                <a:effectLst>
                  <a:outerShdw blurRad="38100" dist="38100" dir="2700000" algn="tl">
                    <a:srgbClr val="C0C0C0"/>
                  </a:outerShdw>
                </a:effectLst>
                <a:latin typeface="Bookman Old Style" pitchFamily="18" charset="0"/>
              </a:rPr>
              <a:t>,</a:t>
            </a:r>
          </a:p>
          <a:p>
            <a:pPr algn="ctr" eaLnBrk="0" hangingPunct="0">
              <a:lnSpc>
                <a:spcPct val="130000"/>
              </a:lnSpc>
              <a:defRPr/>
            </a:pPr>
            <a:r>
              <a:rPr lang="ru-RU" sz="3600" b="1" i="1">
                <a:solidFill>
                  <a:srgbClr val="A107B1"/>
                </a:solidFill>
                <a:effectLst>
                  <a:outerShdw blurRad="38100" dist="38100" dir="2700000" algn="tl">
                    <a:srgbClr val="C0C0C0"/>
                  </a:outerShdw>
                </a:effectLst>
                <a:latin typeface="Bookman Old Style" pitchFamily="18" charset="0"/>
              </a:rPr>
              <a:t>что  делать дальше – ясно, теперь </a:t>
            </a:r>
          </a:p>
          <a:p>
            <a:pPr algn="ctr" eaLnBrk="0" hangingPunct="0">
              <a:lnSpc>
                <a:spcPct val="130000"/>
              </a:lnSpc>
              <a:defRPr/>
            </a:pPr>
            <a:r>
              <a:rPr lang="ru-RU" sz="3600" b="1" i="1">
                <a:solidFill>
                  <a:srgbClr val="A107B1"/>
                </a:solidFill>
                <a:effectLst>
                  <a:outerShdw blurRad="38100" dist="38100" dir="2700000" algn="tl">
                    <a:srgbClr val="C0C0C0"/>
                  </a:outerShdw>
                </a:effectLst>
                <a:latin typeface="Bookman Old Style" pitchFamily="18" charset="0"/>
              </a:rPr>
              <a:t>наша очередь действовать !!!</a:t>
            </a:r>
          </a:p>
        </p:txBody>
      </p:sp>
      <p:sp>
        <p:nvSpPr>
          <p:cNvPr id="60418" name="Text Box 3"/>
          <p:cNvSpPr txBox="1">
            <a:spLocks noChangeArrowheads="1"/>
          </p:cNvSpPr>
          <p:nvPr/>
        </p:nvSpPr>
        <p:spPr bwMode="auto">
          <a:xfrm>
            <a:off x="3505200" y="6553200"/>
            <a:ext cx="6019800" cy="304800"/>
          </a:xfrm>
          <a:prstGeom prst="rect">
            <a:avLst/>
          </a:prstGeom>
          <a:noFill/>
          <a:ln w="9525">
            <a:noFill/>
            <a:miter lim="800000"/>
            <a:headEnd/>
            <a:tailEnd/>
          </a:ln>
        </p:spPr>
        <p:txBody>
          <a:bodyPr>
            <a:spAutoFit/>
          </a:bodyPr>
          <a:lstStyle/>
          <a:p>
            <a:pPr eaLnBrk="0" hangingPunct="0"/>
            <a:r>
              <a:rPr lang="en-US" sz="1400" i="1">
                <a:solidFill>
                  <a:srgbClr val="7030A0"/>
                </a:solidFill>
                <a:latin typeface="Verdana" pitchFamily="34" charset="0"/>
              </a:rPr>
              <a:t>WHO. Preventing chronic diseases: a vital investment. 2005</a:t>
            </a:r>
            <a:endParaRPr lang="ru-RU" sz="1400" i="1">
              <a:solidFill>
                <a:srgbClr val="7030A0"/>
              </a:solidFill>
              <a:latin typeface="Verdana" pitchFamily="34" charset="0"/>
            </a:endParaRPr>
          </a:p>
        </p:txBody>
      </p:sp>
      <p:pic>
        <p:nvPicPr>
          <p:cNvPr id="60419" name="Picture 4" descr="27400"/>
          <p:cNvPicPr>
            <a:picLocks noChangeAspect="1" noChangeArrowheads="1"/>
          </p:cNvPicPr>
          <p:nvPr/>
        </p:nvPicPr>
        <p:blipFill>
          <a:blip r:embed="rId2"/>
          <a:srcRect/>
          <a:stretch>
            <a:fillRect/>
          </a:stretch>
        </p:blipFill>
        <p:spPr bwMode="auto">
          <a:xfrm>
            <a:off x="6072188" y="0"/>
            <a:ext cx="3071812" cy="381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Прямоугольник 71"/>
          <p:cNvSpPr/>
          <p:nvPr/>
        </p:nvSpPr>
        <p:spPr>
          <a:xfrm>
            <a:off x="0" y="1214438"/>
            <a:ext cx="9144000" cy="5643562"/>
          </a:xfrm>
          <a:prstGeom prst="rect">
            <a:avLst/>
          </a:prstGeom>
          <a:solidFill>
            <a:srgbClr val="0000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96962" name="Text Box 2"/>
          <p:cNvSpPr txBox="1">
            <a:spLocks noChangeArrowheads="1"/>
          </p:cNvSpPr>
          <p:nvPr/>
        </p:nvSpPr>
        <p:spPr bwMode="auto">
          <a:xfrm>
            <a:off x="179388" y="4113213"/>
            <a:ext cx="3060700" cy="1593850"/>
          </a:xfrm>
          <a:prstGeom prst="rect">
            <a:avLst/>
          </a:prstGeom>
          <a:noFill/>
          <a:ln w="9525">
            <a:solidFill>
              <a:schemeClr val="folHlink"/>
            </a:solidFill>
            <a:miter lim="800000"/>
            <a:headEnd/>
            <a:tailEnd/>
          </a:ln>
          <a:effectLst/>
        </p:spPr>
        <p:txBody>
          <a:bodyPr>
            <a:spAutoFit/>
          </a:bodyPr>
          <a:lstStyle/>
          <a:p>
            <a:pPr algn="ctr" eaLnBrk="0" hangingPunct="0">
              <a:lnSpc>
                <a:spcPct val="70000"/>
              </a:lnSpc>
              <a:defRPr/>
            </a:pPr>
            <a:r>
              <a:rPr lang="ru-RU" sz="2400" b="1">
                <a:solidFill>
                  <a:srgbClr val="FFFF00"/>
                </a:solidFill>
                <a:latin typeface="Times New Roman" pitchFamily="18" charset="0"/>
                <a:cs typeface="Arial" pitchFamily="34" charset="0"/>
              </a:rPr>
              <a:t>Продолжительность </a:t>
            </a:r>
          </a:p>
          <a:p>
            <a:pPr algn="ctr" eaLnBrk="0" hangingPunct="0">
              <a:lnSpc>
                <a:spcPct val="70000"/>
              </a:lnSpc>
              <a:defRPr/>
            </a:pPr>
            <a:r>
              <a:rPr lang="ru-RU" sz="2400" b="1">
                <a:solidFill>
                  <a:srgbClr val="FFFF00"/>
                </a:solidFill>
                <a:latin typeface="Times New Roman" pitchFamily="18" charset="0"/>
                <a:cs typeface="Arial" pitchFamily="34" charset="0"/>
              </a:rPr>
              <a:t>жизни больных</a:t>
            </a:r>
            <a:endParaRPr lang="ru-RU" sz="2400" b="1">
              <a:solidFill>
                <a:srgbClr val="FFFF00"/>
              </a:solidFill>
              <a:effectLst>
                <a:outerShdw blurRad="38100" dist="38100" dir="2700000" algn="tl">
                  <a:srgbClr val="000000"/>
                </a:outerShdw>
              </a:effectLst>
              <a:latin typeface="Times New Roman" pitchFamily="18" charset="0"/>
              <a:cs typeface="Arial" pitchFamily="34" charset="0"/>
            </a:endParaRPr>
          </a:p>
          <a:p>
            <a:pPr algn="ctr" eaLnBrk="0" hangingPunct="0">
              <a:lnSpc>
                <a:spcPct val="35000"/>
              </a:lnSpc>
              <a:defRPr/>
            </a:pPr>
            <a:endParaRPr lang="ru-RU" sz="2400">
              <a:solidFill>
                <a:srgbClr val="FFFF00"/>
              </a:solidFill>
              <a:effectLst>
                <a:outerShdw blurRad="38100" dist="38100" dir="2700000" algn="tl">
                  <a:srgbClr val="000000"/>
                </a:outerShdw>
              </a:effectLst>
              <a:latin typeface="Times New Roman" pitchFamily="18" charset="0"/>
              <a:cs typeface="Arial" pitchFamily="34" charset="0"/>
            </a:endParaRPr>
          </a:p>
          <a:p>
            <a:pPr eaLnBrk="0" hangingPunct="0">
              <a:defRPr/>
            </a:pPr>
            <a:r>
              <a:rPr lang="ru-RU" sz="3200" b="1">
                <a:solidFill>
                  <a:srgbClr val="FFFF00"/>
                </a:solidFill>
                <a:latin typeface="Times New Roman" pitchFamily="18" charset="0"/>
                <a:cs typeface="Arial" pitchFamily="34" charset="0"/>
              </a:rPr>
              <a:t>             </a:t>
            </a:r>
          </a:p>
          <a:p>
            <a:pPr eaLnBrk="0" hangingPunct="0">
              <a:defRPr/>
            </a:pPr>
            <a:r>
              <a:rPr lang="ru-RU" sz="2400" b="1">
                <a:solidFill>
                  <a:srgbClr val="FFFF00"/>
                </a:solidFill>
                <a:latin typeface="Times New Roman" pitchFamily="18" charset="0"/>
                <a:cs typeface="Arial" pitchFamily="34" charset="0"/>
              </a:rPr>
              <a:t>          Лечение</a:t>
            </a:r>
            <a:endParaRPr lang="ru-RU" sz="2400">
              <a:solidFill>
                <a:srgbClr val="FFFF00"/>
              </a:solidFill>
              <a:latin typeface="Times New Roman" pitchFamily="18" charset="0"/>
              <a:cs typeface="Arial" pitchFamily="34" charset="0"/>
            </a:endParaRPr>
          </a:p>
        </p:txBody>
      </p:sp>
      <p:sp>
        <p:nvSpPr>
          <p:cNvPr id="19459" name="Rectangle 3"/>
          <p:cNvSpPr>
            <a:spLocks noChangeArrowheads="1"/>
          </p:cNvSpPr>
          <p:nvPr/>
        </p:nvSpPr>
        <p:spPr bwMode="auto">
          <a:xfrm>
            <a:off x="739775" y="2286000"/>
            <a:ext cx="8121650" cy="1068388"/>
          </a:xfrm>
          <a:prstGeom prst="rect">
            <a:avLst/>
          </a:prstGeom>
          <a:noFill/>
          <a:ln w="9525">
            <a:noFill/>
            <a:miter lim="800000"/>
            <a:headEnd/>
            <a:tailEnd/>
          </a:ln>
        </p:spPr>
        <p:txBody>
          <a:bodyPr/>
          <a:lstStyle/>
          <a:p>
            <a:endParaRPr lang="ru-RU">
              <a:latin typeface="Arial Narrow" pitchFamily="34" charset="0"/>
            </a:endParaRPr>
          </a:p>
        </p:txBody>
      </p:sp>
      <p:sp>
        <p:nvSpPr>
          <p:cNvPr id="19460" name="Rectangle 4"/>
          <p:cNvSpPr>
            <a:spLocks noChangeArrowheads="1"/>
          </p:cNvSpPr>
          <p:nvPr/>
        </p:nvSpPr>
        <p:spPr bwMode="auto">
          <a:xfrm>
            <a:off x="6367463" y="4189413"/>
            <a:ext cx="63500" cy="304800"/>
          </a:xfrm>
          <a:prstGeom prst="rect">
            <a:avLst/>
          </a:prstGeom>
          <a:noFill/>
          <a:ln w="9525">
            <a:noFill/>
            <a:miter lim="800000"/>
            <a:headEnd/>
            <a:tailEnd/>
          </a:ln>
        </p:spPr>
        <p:txBody>
          <a:bodyPr wrap="none" lIns="0" tIns="0" rIns="0" bIns="0">
            <a:spAutoFit/>
          </a:bodyPr>
          <a:lstStyle/>
          <a:p>
            <a:pPr eaLnBrk="0" hangingPunct="0"/>
            <a:r>
              <a:rPr lang="ru-RU" sz="2000">
                <a:solidFill>
                  <a:srgbClr val="C0C0C0"/>
                </a:solidFill>
                <a:latin typeface="Times New Roman" pitchFamily="18" charset="0"/>
              </a:rPr>
              <a:t> </a:t>
            </a:r>
            <a:endParaRPr lang="ru-RU" sz="2400">
              <a:latin typeface="Times New Roman" pitchFamily="18" charset="0"/>
            </a:endParaRPr>
          </a:p>
        </p:txBody>
      </p:sp>
      <p:sp>
        <p:nvSpPr>
          <p:cNvPr id="19461" name="Rectangle 5"/>
          <p:cNvSpPr>
            <a:spLocks noChangeArrowheads="1"/>
          </p:cNvSpPr>
          <p:nvPr/>
        </p:nvSpPr>
        <p:spPr bwMode="auto">
          <a:xfrm>
            <a:off x="7346950" y="4189413"/>
            <a:ext cx="65088" cy="304800"/>
          </a:xfrm>
          <a:prstGeom prst="rect">
            <a:avLst/>
          </a:prstGeom>
          <a:noFill/>
          <a:ln w="9525">
            <a:noFill/>
            <a:miter lim="800000"/>
            <a:headEnd/>
            <a:tailEnd/>
          </a:ln>
        </p:spPr>
        <p:txBody>
          <a:bodyPr wrap="none" lIns="0" tIns="0" rIns="0" bIns="0">
            <a:spAutoFit/>
          </a:bodyPr>
          <a:lstStyle/>
          <a:p>
            <a:pPr eaLnBrk="0" hangingPunct="0"/>
            <a:r>
              <a:rPr lang="ru-RU" sz="2000">
                <a:solidFill>
                  <a:srgbClr val="C0C0C0"/>
                </a:solidFill>
                <a:latin typeface="Times New Roman" pitchFamily="18" charset="0"/>
              </a:rPr>
              <a:t> </a:t>
            </a:r>
            <a:endParaRPr lang="ru-RU" sz="2400">
              <a:latin typeface="Times New Roman" pitchFamily="18" charset="0"/>
            </a:endParaRPr>
          </a:p>
        </p:txBody>
      </p:sp>
      <p:sp>
        <p:nvSpPr>
          <p:cNvPr id="19462" name="Rectangle 6"/>
          <p:cNvSpPr>
            <a:spLocks noChangeArrowheads="1"/>
          </p:cNvSpPr>
          <p:nvPr/>
        </p:nvSpPr>
        <p:spPr bwMode="auto">
          <a:xfrm>
            <a:off x="1189038" y="917575"/>
            <a:ext cx="7670800" cy="1471613"/>
          </a:xfrm>
          <a:prstGeom prst="rect">
            <a:avLst/>
          </a:prstGeom>
          <a:noFill/>
          <a:ln w="9525">
            <a:noFill/>
            <a:miter lim="800000"/>
            <a:headEnd/>
            <a:tailEnd/>
          </a:ln>
        </p:spPr>
        <p:txBody>
          <a:bodyPr/>
          <a:lstStyle/>
          <a:p>
            <a:endParaRPr lang="ru-RU">
              <a:latin typeface="Arial Narrow" pitchFamily="34" charset="0"/>
            </a:endParaRPr>
          </a:p>
        </p:txBody>
      </p:sp>
      <p:sp>
        <p:nvSpPr>
          <p:cNvPr id="19463" name="Rectangle 7"/>
          <p:cNvSpPr>
            <a:spLocks noChangeArrowheads="1"/>
          </p:cNvSpPr>
          <p:nvPr/>
        </p:nvSpPr>
        <p:spPr bwMode="auto">
          <a:xfrm>
            <a:off x="2185988" y="1922463"/>
            <a:ext cx="6184900" cy="3190875"/>
          </a:xfrm>
          <a:prstGeom prst="rect">
            <a:avLst/>
          </a:prstGeom>
          <a:noFill/>
          <a:ln w="9525">
            <a:noFill/>
            <a:miter lim="800000"/>
            <a:headEnd/>
            <a:tailEnd/>
          </a:ln>
        </p:spPr>
        <p:txBody>
          <a:bodyPr/>
          <a:lstStyle/>
          <a:p>
            <a:endParaRPr lang="ru-RU">
              <a:latin typeface="Arial Narrow" pitchFamily="34" charset="0"/>
            </a:endParaRPr>
          </a:p>
        </p:txBody>
      </p:sp>
      <p:sp>
        <p:nvSpPr>
          <p:cNvPr id="19464" name="Rectangle 8"/>
          <p:cNvSpPr>
            <a:spLocks noChangeArrowheads="1"/>
          </p:cNvSpPr>
          <p:nvPr/>
        </p:nvSpPr>
        <p:spPr bwMode="auto">
          <a:xfrm>
            <a:off x="1433513" y="5338763"/>
            <a:ext cx="111125" cy="257175"/>
          </a:xfrm>
          <a:prstGeom prst="rect">
            <a:avLst/>
          </a:prstGeom>
          <a:noFill/>
          <a:ln w="9525">
            <a:noFill/>
            <a:miter lim="800000"/>
            <a:headEnd/>
            <a:tailEnd/>
          </a:ln>
        </p:spPr>
        <p:txBody>
          <a:bodyPr/>
          <a:lstStyle/>
          <a:p>
            <a:endParaRPr lang="ru-RU">
              <a:latin typeface="Arial Narrow" pitchFamily="34" charset="0"/>
            </a:endParaRPr>
          </a:p>
        </p:txBody>
      </p:sp>
      <p:sp>
        <p:nvSpPr>
          <p:cNvPr id="19465" name="Rectangle 9"/>
          <p:cNvSpPr>
            <a:spLocks noChangeArrowheads="1"/>
          </p:cNvSpPr>
          <p:nvPr/>
        </p:nvSpPr>
        <p:spPr bwMode="auto">
          <a:xfrm>
            <a:off x="1408113" y="4652963"/>
            <a:ext cx="112712" cy="257175"/>
          </a:xfrm>
          <a:prstGeom prst="rect">
            <a:avLst/>
          </a:prstGeom>
          <a:noFill/>
          <a:ln w="9525">
            <a:noFill/>
            <a:miter lim="800000"/>
            <a:headEnd/>
            <a:tailEnd/>
          </a:ln>
        </p:spPr>
        <p:txBody>
          <a:bodyPr/>
          <a:lstStyle/>
          <a:p>
            <a:endParaRPr lang="ru-RU">
              <a:latin typeface="Arial Narrow" pitchFamily="34" charset="0"/>
            </a:endParaRPr>
          </a:p>
        </p:txBody>
      </p:sp>
      <p:sp>
        <p:nvSpPr>
          <p:cNvPr id="19466" name="Rectangle 10"/>
          <p:cNvSpPr>
            <a:spLocks noChangeArrowheads="1"/>
          </p:cNvSpPr>
          <p:nvPr/>
        </p:nvSpPr>
        <p:spPr bwMode="auto">
          <a:xfrm>
            <a:off x="1246188" y="3987800"/>
            <a:ext cx="274637" cy="257175"/>
          </a:xfrm>
          <a:prstGeom prst="rect">
            <a:avLst/>
          </a:prstGeom>
          <a:noFill/>
          <a:ln w="9525">
            <a:noFill/>
            <a:miter lim="800000"/>
            <a:headEnd/>
            <a:tailEnd/>
          </a:ln>
        </p:spPr>
        <p:txBody>
          <a:bodyPr/>
          <a:lstStyle/>
          <a:p>
            <a:endParaRPr lang="ru-RU">
              <a:latin typeface="Arial Narrow" pitchFamily="34" charset="0"/>
            </a:endParaRPr>
          </a:p>
        </p:txBody>
      </p:sp>
      <p:sp>
        <p:nvSpPr>
          <p:cNvPr id="19467" name="Rectangle 11"/>
          <p:cNvSpPr>
            <a:spLocks noChangeArrowheads="1"/>
          </p:cNvSpPr>
          <p:nvPr/>
        </p:nvSpPr>
        <p:spPr bwMode="auto">
          <a:xfrm>
            <a:off x="1323975" y="3348038"/>
            <a:ext cx="220663" cy="257175"/>
          </a:xfrm>
          <a:prstGeom prst="rect">
            <a:avLst/>
          </a:prstGeom>
          <a:noFill/>
          <a:ln w="9525">
            <a:noFill/>
            <a:miter lim="800000"/>
            <a:headEnd/>
            <a:tailEnd/>
          </a:ln>
        </p:spPr>
        <p:txBody>
          <a:bodyPr/>
          <a:lstStyle/>
          <a:p>
            <a:endParaRPr lang="ru-RU">
              <a:latin typeface="Arial Narrow" pitchFamily="34" charset="0"/>
            </a:endParaRPr>
          </a:p>
        </p:txBody>
      </p:sp>
      <p:sp>
        <p:nvSpPr>
          <p:cNvPr id="19468" name="Rectangle 12"/>
          <p:cNvSpPr>
            <a:spLocks noChangeArrowheads="1"/>
          </p:cNvSpPr>
          <p:nvPr/>
        </p:nvSpPr>
        <p:spPr bwMode="auto">
          <a:xfrm>
            <a:off x="1276350" y="2759075"/>
            <a:ext cx="274638" cy="257175"/>
          </a:xfrm>
          <a:prstGeom prst="rect">
            <a:avLst/>
          </a:prstGeom>
          <a:noFill/>
          <a:ln w="9525">
            <a:noFill/>
            <a:miter lim="800000"/>
            <a:headEnd/>
            <a:tailEnd/>
          </a:ln>
        </p:spPr>
        <p:txBody>
          <a:bodyPr/>
          <a:lstStyle/>
          <a:p>
            <a:endParaRPr lang="ru-RU">
              <a:latin typeface="Arial Narrow" pitchFamily="34" charset="0"/>
            </a:endParaRPr>
          </a:p>
        </p:txBody>
      </p:sp>
      <p:sp>
        <p:nvSpPr>
          <p:cNvPr id="19469" name="Rectangle 13"/>
          <p:cNvSpPr>
            <a:spLocks noChangeArrowheads="1"/>
          </p:cNvSpPr>
          <p:nvPr/>
        </p:nvSpPr>
        <p:spPr bwMode="auto">
          <a:xfrm>
            <a:off x="1330325" y="2132013"/>
            <a:ext cx="220663" cy="257175"/>
          </a:xfrm>
          <a:prstGeom prst="rect">
            <a:avLst/>
          </a:prstGeom>
          <a:noFill/>
          <a:ln w="9525">
            <a:noFill/>
            <a:miter lim="800000"/>
            <a:headEnd/>
            <a:tailEnd/>
          </a:ln>
        </p:spPr>
        <p:txBody>
          <a:bodyPr/>
          <a:lstStyle/>
          <a:p>
            <a:endParaRPr lang="ru-RU">
              <a:latin typeface="Arial Narrow" pitchFamily="34" charset="0"/>
            </a:endParaRPr>
          </a:p>
        </p:txBody>
      </p:sp>
      <p:sp>
        <p:nvSpPr>
          <p:cNvPr id="19470" name="Rectangle 14"/>
          <p:cNvSpPr>
            <a:spLocks noChangeArrowheads="1"/>
          </p:cNvSpPr>
          <p:nvPr/>
        </p:nvSpPr>
        <p:spPr bwMode="auto">
          <a:xfrm>
            <a:off x="1709738" y="5487988"/>
            <a:ext cx="2116137" cy="488950"/>
          </a:xfrm>
          <a:prstGeom prst="rect">
            <a:avLst/>
          </a:prstGeom>
          <a:noFill/>
          <a:ln w="9525">
            <a:noFill/>
            <a:miter lim="800000"/>
            <a:headEnd/>
            <a:tailEnd/>
          </a:ln>
        </p:spPr>
        <p:txBody>
          <a:bodyPr/>
          <a:lstStyle/>
          <a:p>
            <a:endParaRPr lang="ru-RU">
              <a:latin typeface="Arial Narrow" pitchFamily="34" charset="0"/>
            </a:endParaRPr>
          </a:p>
        </p:txBody>
      </p:sp>
      <p:sp>
        <p:nvSpPr>
          <p:cNvPr id="19471" name="Rectangle 15"/>
          <p:cNvSpPr>
            <a:spLocks noChangeArrowheads="1"/>
          </p:cNvSpPr>
          <p:nvPr/>
        </p:nvSpPr>
        <p:spPr bwMode="auto">
          <a:xfrm>
            <a:off x="5942013" y="5487988"/>
            <a:ext cx="1716087" cy="488950"/>
          </a:xfrm>
          <a:prstGeom prst="rect">
            <a:avLst/>
          </a:prstGeom>
          <a:noFill/>
          <a:ln w="9525">
            <a:noFill/>
            <a:miter lim="800000"/>
            <a:headEnd/>
            <a:tailEnd/>
          </a:ln>
        </p:spPr>
        <p:txBody>
          <a:bodyPr/>
          <a:lstStyle/>
          <a:p>
            <a:endParaRPr lang="ru-RU">
              <a:latin typeface="Arial Narrow" pitchFamily="34" charset="0"/>
            </a:endParaRPr>
          </a:p>
        </p:txBody>
      </p:sp>
      <p:sp>
        <p:nvSpPr>
          <p:cNvPr id="19472" name="Rectangle 16"/>
          <p:cNvSpPr>
            <a:spLocks noChangeArrowheads="1"/>
          </p:cNvSpPr>
          <p:nvPr/>
        </p:nvSpPr>
        <p:spPr bwMode="auto">
          <a:xfrm>
            <a:off x="7531100" y="5511800"/>
            <a:ext cx="55563" cy="258763"/>
          </a:xfrm>
          <a:prstGeom prst="rect">
            <a:avLst/>
          </a:prstGeom>
          <a:noFill/>
          <a:ln w="9525">
            <a:noFill/>
            <a:miter lim="800000"/>
            <a:headEnd/>
            <a:tailEnd/>
          </a:ln>
        </p:spPr>
        <p:txBody>
          <a:bodyPr wrap="none" lIns="0" tIns="0" rIns="0" bIns="0">
            <a:spAutoFit/>
          </a:bodyPr>
          <a:lstStyle/>
          <a:p>
            <a:pPr eaLnBrk="0" hangingPunct="0"/>
            <a:r>
              <a:rPr lang="ru-RU" sz="1700" i="1">
                <a:solidFill>
                  <a:srgbClr val="C0C0C0"/>
                </a:solidFill>
                <a:latin typeface="Times New Roman" pitchFamily="18" charset="0"/>
              </a:rPr>
              <a:t>.</a:t>
            </a:r>
            <a:endParaRPr lang="ru-RU" sz="2400">
              <a:latin typeface="Times New Roman" pitchFamily="18" charset="0"/>
            </a:endParaRPr>
          </a:p>
        </p:txBody>
      </p:sp>
      <p:sp>
        <p:nvSpPr>
          <p:cNvPr id="19473" name="Rectangle 17"/>
          <p:cNvSpPr>
            <a:spLocks noChangeArrowheads="1"/>
          </p:cNvSpPr>
          <p:nvPr/>
        </p:nvSpPr>
        <p:spPr bwMode="auto">
          <a:xfrm>
            <a:off x="2276475" y="3840163"/>
            <a:ext cx="128588" cy="304800"/>
          </a:xfrm>
          <a:prstGeom prst="rect">
            <a:avLst/>
          </a:prstGeom>
          <a:noFill/>
          <a:ln w="9525">
            <a:noFill/>
            <a:miter lim="800000"/>
            <a:headEnd/>
            <a:tailEnd/>
          </a:ln>
        </p:spPr>
        <p:txBody>
          <a:bodyPr wrap="none" lIns="0" tIns="0" rIns="0" bIns="0">
            <a:spAutoFit/>
          </a:bodyPr>
          <a:lstStyle/>
          <a:p>
            <a:pPr eaLnBrk="0" hangingPunct="0"/>
            <a:r>
              <a:rPr lang="ru-RU" sz="2000" b="1">
                <a:solidFill>
                  <a:srgbClr val="C0C0C0"/>
                </a:solidFill>
                <a:latin typeface="Times New Roman" pitchFamily="18" charset="0"/>
              </a:rPr>
              <a:t>  </a:t>
            </a:r>
            <a:endParaRPr lang="ru-RU" sz="2400">
              <a:latin typeface="Times New Roman" pitchFamily="18" charset="0"/>
            </a:endParaRPr>
          </a:p>
        </p:txBody>
      </p:sp>
      <p:sp>
        <p:nvSpPr>
          <p:cNvPr id="19474" name="Rectangle 18"/>
          <p:cNvSpPr>
            <a:spLocks noChangeArrowheads="1"/>
          </p:cNvSpPr>
          <p:nvPr/>
        </p:nvSpPr>
        <p:spPr bwMode="auto">
          <a:xfrm>
            <a:off x="2265363" y="3829050"/>
            <a:ext cx="128587" cy="304800"/>
          </a:xfrm>
          <a:prstGeom prst="rect">
            <a:avLst/>
          </a:prstGeom>
          <a:noFill/>
          <a:ln w="9525">
            <a:noFill/>
            <a:miter lim="800000"/>
            <a:headEnd/>
            <a:tailEnd/>
          </a:ln>
        </p:spPr>
        <p:txBody>
          <a:bodyPr wrap="none" lIns="0" tIns="0" rIns="0" bIns="0">
            <a:spAutoFit/>
          </a:bodyPr>
          <a:lstStyle/>
          <a:p>
            <a:pPr eaLnBrk="0" hangingPunct="0"/>
            <a:r>
              <a:rPr lang="ru-RU" sz="2000" b="1">
                <a:solidFill>
                  <a:srgbClr val="000066"/>
                </a:solidFill>
                <a:latin typeface="Times New Roman" pitchFamily="18" charset="0"/>
              </a:rPr>
              <a:t>  </a:t>
            </a:r>
            <a:endParaRPr lang="ru-RU" sz="2400">
              <a:latin typeface="Times New Roman" pitchFamily="18" charset="0"/>
            </a:endParaRPr>
          </a:p>
        </p:txBody>
      </p:sp>
      <p:sp>
        <p:nvSpPr>
          <p:cNvPr id="19475" name="Rectangle 19"/>
          <p:cNvSpPr>
            <a:spLocks noChangeArrowheads="1"/>
          </p:cNvSpPr>
          <p:nvPr/>
        </p:nvSpPr>
        <p:spPr bwMode="auto">
          <a:xfrm>
            <a:off x="2846388" y="4391025"/>
            <a:ext cx="608012" cy="384175"/>
          </a:xfrm>
          <a:prstGeom prst="rect">
            <a:avLst/>
          </a:prstGeom>
          <a:noFill/>
          <a:ln w="9525">
            <a:noFill/>
            <a:miter lim="800000"/>
            <a:headEnd/>
            <a:tailEnd/>
          </a:ln>
        </p:spPr>
        <p:txBody>
          <a:bodyPr/>
          <a:lstStyle/>
          <a:p>
            <a:endParaRPr lang="ru-RU">
              <a:latin typeface="Arial Narrow" pitchFamily="34" charset="0"/>
            </a:endParaRPr>
          </a:p>
        </p:txBody>
      </p:sp>
      <p:sp>
        <p:nvSpPr>
          <p:cNvPr id="19476" name="Rectangle 20"/>
          <p:cNvSpPr>
            <a:spLocks noChangeArrowheads="1"/>
          </p:cNvSpPr>
          <p:nvPr/>
        </p:nvSpPr>
        <p:spPr bwMode="auto">
          <a:xfrm>
            <a:off x="2935288" y="4451350"/>
            <a:ext cx="63500" cy="304800"/>
          </a:xfrm>
          <a:prstGeom prst="rect">
            <a:avLst/>
          </a:prstGeom>
          <a:noFill/>
          <a:ln w="9525">
            <a:noFill/>
            <a:miter lim="800000"/>
            <a:headEnd/>
            <a:tailEnd/>
          </a:ln>
        </p:spPr>
        <p:txBody>
          <a:bodyPr wrap="none" lIns="0" tIns="0" rIns="0" bIns="0">
            <a:spAutoFit/>
          </a:bodyPr>
          <a:lstStyle/>
          <a:p>
            <a:pPr eaLnBrk="0" hangingPunct="0"/>
            <a:r>
              <a:rPr lang="ru-RU" sz="2000" b="1">
                <a:solidFill>
                  <a:srgbClr val="C0C0C0"/>
                </a:solidFill>
                <a:latin typeface="Times New Roman" pitchFamily="18" charset="0"/>
              </a:rPr>
              <a:t> </a:t>
            </a:r>
            <a:endParaRPr lang="ru-RU" sz="2400">
              <a:latin typeface="Times New Roman" pitchFamily="18" charset="0"/>
            </a:endParaRPr>
          </a:p>
        </p:txBody>
      </p:sp>
      <p:sp>
        <p:nvSpPr>
          <p:cNvPr id="19477" name="Rectangle 21"/>
          <p:cNvSpPr>
            <a:spLocks noChangeArrowheads="1"/>
          </p:cNvSpPr>
          <p:nvPr/>
        </p:nvSpPr>
        <p:spPr bwMode="auto">
          <a:xfrm>
            <a:off x="2924175" y="4440238"/>
            <a:ext cx="65088" cy="304800"/>
          </a:xfrm>
          <a:prstGeom prst="rect">
            <a:avLst/>
          </a:prstGeom>
          <a:noFill/>
          <a:ln w="9525">
            <a:noFill/>
            <a:miter lim="800000"/>
            <a:headEnd/>
            <a:tailEnd/>
          </a:ln>
        </p:spPr>
        <p:txBody>
          <a:bodyPr wrap="none" lIns="0" tIns="0" rIns="0" bIns="0">
            <a:spAutoFit/>
          </a:bodyPr>
          <a:lstStyle/>
          <a:p>
            <a:pPr eaLnBrk="0" hangingPunct="0"/>
            <a:r>
              <a:rPr lang="ru-RU" sz="2000" b="1">
                <a:solidFill>
                  <a:srgbClr val="000066"/>
                </a:solidFill>
                <a:latin typeface="Times New Roman" pitchFamily="18" charset="0"/>
              </a:rPr>
              <a:t> </a:t>
            </a:r>
            <a:endParaRPr lang="ru-RU" sz="2400">
              <a:latin typeface="Times New Roman" pitchFamily="18" charset="0"/>
            </a:endParaRPr>
          </a:p>
        </p:txBody>
      </p:sp>
      <p:sp>
        <p:nvSpPr>
          <p:cNvPr id="19478" name="Rectangle 22"/>
          <p:cNvSpPr>
            <a:spLocks noChangeArrowheads="1"/>
          </p:cNvSpPr>
          <p:nvPr/>
        </p:nvSpPr>
        <p:spPr bwMode="auto">
          <a:xfrm>
            <a:off x="4187825" y="3738563"/>
            <a:ext cx="739775" cy="384175"/>
          </a:xfrm>
          <a:prstGeom prst="rect">
            <a:avLst/>
          </a:prstGeom>
          <a:noFill/>
          <a:ln w="9525">
            <a:noFill/>
            <a:miter lim="800000"/>
            <a:headEnd/>
            <a:tailEnd/>
          </a:ln>
        </p:spPr>
        <p:txBody>
          <a:bodyPr/>
          <a:lstStyle/>
          <a:p>
            <a:endParaRPr lang="ru-RU">
              <a:latin typeface="Arial Narrow" pitchFamily="34" charset="0"/>
            </a:endParaRPr>
          </a:p>
        </p:txBody>
      </p:sp>
      <p:sp>
        <p:nvSpPr>
          <p:cNvPr id="19479" name="Rectangle 23"/>
          <p:cNvSpPr>
            <a:spLocks noChangeArrowheads="1"/>
          </p:cNvSpPr>
          <p:nvPr/>
        </p:nvSpPr>
        <p:spPr bwMode="auto">
          <a:xfrm>
            <a:off x="4279900" y="3798888"/>
            <a:ext cx="192088" cy="304800"/>
          </a:xfrm>
          <a:prstGeom prst="rect">
            <a:avLst/>
          </a:prstGeom>
          <a:noFill/>
          <a:ln w="9525">
            <a:noFill/>
            <a:miter lim="800000"/>
            <a:headEnd/>
            <a:tailEnd/>
          </a:ln>
        </p:spPr>
        <p:txBody>
          <a:bodyPr wrap="none" lIns="0" tIns="0" rIns="0" bIns="0">
            <a:spAutoFit/>
          </a:bodyPr>
          <a:lstStyle/>
          <a:p>
            <a:pPr eaLnBrk="0" hangingPunct="0"/>
            <a:r>
              <a:rPr lang="ru-RU" sz="2000" b="1">
                <a:solidFill>
                  <a:srgbClr val="C0C0C0"/>
                </a:solidFill>
                <a:latin typeface="Times New Roman" pitchFamily="18" charset="0"/>
              </a:rPr>
              <a:t>   </a:t>
            </a:r>
            <a:endParaRPr lang="ru-RU" sz="2400">
              <a:latin typeface="Times New Roman" pitchFamily="18" charset="0"/>
            </a:endParaRPr>
          </a:p>
        </p:txBody>
      </p:sp>
      <p:sp>
        <p:nvSpPr>
          <p:cNvPr id="19480" name="Rectangle 24"/>
          <p:cNvSpPr>
            <a:spLocks noChangeArrowheads="1"/>
          </p:cNvSpPr>
          <p:nvPr/>
        </p:nvSpPr>
        <p:spPr bwMode="auto">
          <a:xfrm>
            <a:off x="4267200" y="3787775"/>
            <a:ext cx="190500" cy="304800"/>
          </a:xfrm>
          <a:prstGeom prst="rect">
            <a:avLst/>
          </a:prstGeom>
          <a:noFill/>
          <a:ln w="9525">
            <a:noFill/>
            <a:miter lim="800000"/>
            <a:headEnd/>
            <a:tailEnd/>
          </a:ln>
        </p:spPr>
        <p:txBody>
          <a:bodyPr wrap="none" lIns="0" tIns="0" rIns="0" bIns="0">
            <a:spAutoFit/>
          </a:bodyPr>
          <a:lstStyle/>
          <a:p>
            <a:pPr eaLnBrk="0" hangingPunct="0"/>
            <a:r>
              <a:rPr lang="ru-RU" sz="2000" b="1">
                <a:solidFill>
                  <a:srgbClr val="000066"/>
                </a:solidFill>
                <a:latin typeface="Times New Roman" pitchFamily="18" charset="0"/>
              </a:rPr>
              <a:t>   </a:t>
            </a:r>
            <a:endParaRPr lang="ru-RU" sz="2400">
              <a:latin typeface="Times New Roman" pitchFamily="18" charset="0"/>
            </a:endParaRPr>
          </a:p>
        </p:txBody>
      </p:sp>
      <p:sp>
        <p:nvSpPr>
          <p:cNvPr id="19481" name="Rectangle 25"/>
          <p:cNvSpPr>
            <a:spLocks noChangeArrowheads="1"/>
          </p:cNvSpPr>
          <p:nvPr/>
        </p:nvSpPr>
        <p:spPr bwMode="auto">
          <a:xfrm>
            <a:off x="5000625" y="2379663"/>
            <a:ext cx="65088" cy="304800"/>
          </a:xfrm>
          <a:prstGeom prst="rect">
            <a:avLst/>
          </a:prstGeom>
          <a:noFill/>
          <a:ln w="9525">
            <a:noFill/>
            <a:miter lim="800000"/>
            <a:headEnd/>
            <a:tailEnd/>
          </a:ln>
        </p:spPr>
        <p:txBody>
          <a:bodyPr wrap="none" lIns="0" tIns="0" rIns="0" bIns="0">
            <a:spAutoFit/>
          </a:bodyPr>
          <a:lstStyle/>
          <a:p>
            <a:pPr eaLnBrk="0" hangingPunct="0"/>
            <a:r>
              <a:rPr lang="ru-RU" sz="2000" b="1">
                <a:solidFill>
                  <a:srgbClr val="C0C0C0"/>
                </a:solidFill>
                <a:latin typeface="Times New Roman" pitchFamily="18" charset="0"/>
              </a:rPr>
              <a:t> </a:t>
            </a:r>
            <a:endParaRPr lang="ru-RU" sz="2400">
              <a:latin typeface="Times New Roman" pitchFamily="18" charset="0"/>
            </a:endParaRPr>
          </a:p>
        </p:txBody>
      </p:sp>
      <p:sp>
        <p:nvSpPr>
          <p:cNvPr id="19482" name="Rectangle 26"/>
          <p:cNvSpPr>
            <a:spLocks noChangeArrowheads="1"/>
          </p:cNvSpPr>
          <p:nvPr/>
        </p:nvSpPr>
        <p:spPr bwMode="auto">
          <a:xfrm>
            <a:off x="4991100" y="2368550"/>
            <a:ext cx="63500" cy="304800"/>
          </a:xfrm>
          <a:prstGeom prst="rect">
            <a:avLst/>
          </a:prstGeom>
          <a:noFill/>
          <a:ln w="9525">
            <a:noFill/>
            <a:miter lim="800000"/>
            <a:headEnd/>
            <a:tailEnd/>
          </a:ln>
        </p:spPr>
        <p:txBody>
          <a:bodyPr wrap="none" lIns="0" tIns="0" rIns="0" bIns="0">
            <a:spAutoFit/>
          </a:bodyPr>
          <a:lstStyle/>
          <a:p>
            <a:pPr eaLnBrk="0" hangingPunct="0"/>
            <a:r>
              <a:rPr lang="ru-RU" sz="2000" b="1">
                <a:solidFill>
                  <a:srgbClr val="000066"/>
                </a:solidFill>
                <a:latin typeface="Times New Roman" pitchFamily="18" charset="0"/>
              </a:rPr>
              <a:t> </a:t>
            </a:r>
            <a:endParaRPr lang="ru-RU" sz="2400">
              <a:latin typeface="Times New Roman" pitchFamily="18" charset="0"/>
            </a:endParaRPr>
          </a:p>
        </p:txBody>
      </p:sp>
      <p:sp>
        <p:nvSpPr>
          <p:cNvPr id="19483" name="Rectangle 27"/>
          <p:cNvSpPr>
            <a:spLocks noChangeArrowheads="1"/>
          </p:cNvSpPr>
          <p:nvPr/>
        </p:nvSpPr>
        <p:spPr bwMode="auto">
          <a:xfrm>
            <a:off x="6251575" y="4729163"/>
            <a:ext cx="739775" cy="385762"/>
          </a:xfrm>
          <a:prstGeom prst="rect">
            <a:avLst/>
          </a:prstGeom>
          <a:noFill/>
          <a:ln w="9525">
            <a:noFill/>
            <a:miter lim="800000"/>
            <a:headEnd/>
            <a:tailEnd/>
          </a:ln>
        </p:spPr>
        <p:txBody>
          <a:bodyPr/>
          <a:lstStyle/>
          <a:p>
            <a:endParaRPr lang="ru-RU">
              <a:latin typeface="Arial Narrow" pitchFamily="34" charset="0"/>
            </a:endParaRPr>
          </a:p>
        </p:txBody>
      </p:sp>
      <p:sp>
        <p:nvSpPr>
          <p:cNvPr id="19484" name="Rectangle 28"/>
          <p:cNvSpPr>
            <a:spLocks noChangeArrowheads="1"/>
          </p:cNvSpPr>
          <p:nvPr/>
        </p:nvSpPr>
        <p:spPr bwMode="auto">
          <a:xfrm>
            <a:off x="6342063" y="4789488"/>
            <a:ext cx="190500" cy="304800"/>
          </a:xfrm>
          <a:prstGeom prst="rect">
            <a:avLst/>
          </a:prstGeom>
          <a:noFill/>
          <a:ln w="9525">
            <a:noFill/>
            <a:miter lim="800000"/>
            <a:headEnd/>
            <a:tailEnd/>
          </a:ln>
        </p:spPr>
        <p:txBody>
          <a:bodyPr wrap="none" lIns="0" tIns="0" rIns="0" bIns="0">
            <a:spAutoFit/>
          </a:bodyPr>
          <a:lstStyle/>
          <a:p>
            <a:pPr eaLnBrk="0" hangingPunct="0"/>
            <a:r>
              <a:rPr lang="ru-RU" sz="2000" b="1">
                <a:solidFill>
                  <a:srgbClr val="C0C0C0"/>
                </a:solidFill>
                <a:latin typeface="Times New Roman" pitchFamily="18" charset="0"/>
              </a:rPr>
              <a:t>   </a:t>
            </a:r>
            <a:endParaRPr lang="ru-RU" sz="2400">
              <a:latin typeface="Times New Roman" pitchFamily="18" charset="0"/>
            </a:endParaRPr>
          </a:p>
        </p:txBody>
      </p:sp>
      <p:sp>
        <p:nvSpPr>
          <p:cNvPr id="19485" name="Rectangle 29"/>
          <p:cNvSpPr>
            <a:spLocks noChangeArrowheads="1"/>
          </p:cNvSpPr>
          <p:nvPr/>
        </p:nvSpPr>
        <p:spPr bwMode="auto">
          <a:xfrm>
            <a:off x="6330950" y="4779963"/>
            <a:ext cx="190500" cy="304800"/>
          </a:xfrm>
          <a:prstGeom prst="rect">
            <a:avLst/>
          </a:prstGeom>
          <a:noFill/>
          <a:ln w="9525">
            <a:noFill/>
            <a:miter lim="800000"/>
            <a:headEnd/>
            <a:tailEnd/>
          </a:ln>
        </p:spPr>
        <p:txBody>
          <a:bodyPr wrap="none" lIns="0" tIns="0" rIns="0" bIns="0">
            <a:spAutoFit/>
          </a:bodyPr>
          <a:lstStyle/>
          <a:p>
            <a:pPr eaLnBrk="0" hangingPunct="0"/>
            <a:r>
              <a:rPr lang="ru-RU" sz="2000" b="1">
                <a:solidFill>
                  <a:srgbClr val="000066"/>
                </a:solidFill>
                <a:latin typeface="Times New Roman" pitchFamily="18" charset="0"/>
              </a:rPr>
              <a:t>   </a:t>
            </a:r>
            <a:endParaRPr lang="ru-RU" sz="2400">
              <a:latin typeface="Times New Roman" pitchFamily="18" charset="0"/>
            </a:endParaRPr>
          </a:p>
        </p:txBody>
      </p:sp>
      <p:sp>
        <p:nvSpPr>
          <p:cNvPr id="19486" name="Rectangle 30"/>
          <p:cNvSpPr>
            <a:spLocks noChangeArrowheads="1"/>
          </p:cNvSpPr>
          <p:nvPr/>
        </p:nvSpPr>
        <p:spPr bwMode="auto">
          <a:xfrm>
            <a:off x="6989763" y="4268788"/>
            <a:ext cx="606425" cy="385762"/>
          </a:xfrm>
          <a:prstGeom prst="rect">
            <a:avLst/>
          </a:prstGeom>
          <a:noFill/>
          <a:ln w="9525">
            <a:noFill/>
            <a:miter lim="800000"/>
            <a:headEnd/>
            <a:tailEnd/>
          </a:ln>
        </p:spPr>
        <p:txBody>
          <a:bodyPr/>
          <a:lstStyle/>
          <a:p>
            <a:endParaRPr lang="ru-RU">
              <a:latin typeface="Arial Narrow" pitchFamily="34" charset="0"/>
            </a:endParaRPr>
          </a:p>
        </p:txBody>
      </p:sp>
      <p:sp>
        <p:nvSpPr>
          <p:cNvPr id="19487" name="Rectangle 31"/>
          <p:cNvSpPr>
            <a:spLocks noChangeArrowheads="1"/>
          </p:cNvSpPr>
          <p:nvPr/>
        </p:nvSpPr>
        <p:spPr bwMode="auto">
          <a:xfrm>
            <a:off x="7078663" y="4330700"/>
            <a:ext cx="65087" cy="304800"/>
          </a:xfrm>
          <a:prstGeom prst="rect">
            <a:avLst/>
          </a:prstGeom>
          <a:noFill/>
          <a:ln w="9525">
            <a:noFill/>
            <a:miter lim="800000"/>
            <a:headEnd/>
            <a:tailEnd/>
          </a:ln>
        </p:spPr>
        <p:txBody>
          <a:bodyPr wrap="none" lIns="0" tIns="0" rIns="0" bIns="0">
            <a:spAutoFit/>
          </a:bodyPr>
          <a:lstStyle/>
          <a:p>
            <a:pPr eaLnBrk="0" hangingPunct="0"/>
            <a:r>
              <a:rPr lang="ru-RU" sz="2000" b="1">
                <a:solidFill>
                  <a:srgbClr val="C0C0C0"/>
                </a:solidFill>
                <a:latin typeface="Times New Roman" pitchFamily="18" charset="0"/>
              </a:rPr>
              <a:t> </a:t>
            </a:r>
            <a:endParaRPr lang="ru-RU" sz="2400">
              <a:latin typeface="Times New Roman" pitchFamily="18" charset="0"/>
            </a:endParaRPr>
          </a:p>
        </p:txBody>
      </p:sp>
      <p:sp>
        <p:nvSpPr>
          <p:cNvPr id="19488" name="Rectangle 32"/>
          <p:cNvSpPr>
            <a:spLocks noChangeArrowheads="1"/>
          </p:cNvSpPr>
          <p:nvPr/>
        </p:nvSpPr>
        <p:spPr bwMode="auto">
          <a:xfrm>
            <a:off x="7069138" y="4319588"/>
            <a:ext cx="65087" cy="304800"/>
          </a:xfrm>
          <a:prstGeom prst="rect">
            <a:avLst/>
          </a:prstGeom>
          <a:noFill/>
          <a:ln w="9525">
            <a:noFill/>
            <a:miter lim="800000"/>
            <a:headEnd/>
            <a:tailEnd/>
          </a:ln>
        </p:spPr>
        <p:txBody>
          <a:bodyPr wrap="none" lIns="0" tIns="0" rIns="0" bIns="0">
            <a:spAutoFit/>
          </a:bodyPr>
          <a:lstStyle/>
          <a:p>
            <a:pPr eaLnBrk="0" hangingPunct="0"/>
            <a:r>
              <a:rPr lang="ru-RU" sz="2000" b="1">
                <a:solidFill>
                  <a:srgbClr val="000066"/>
                </a:solidFill>
                <a:latin typeface="Times New Roman" pitchFamily="18" charset="0"/>
              </a:rPr>
              <a:t> </a:t>
            </a:r>
            <a:endParaRPr lang="ru-RU" sz="2400">
              <a:latin typeface="Times New Roman" pitchFamily="18" charset="0"/>
            </a:endParaRPr>
          </a:p>
        </p:txBody>
      </p:sp>
      <p:sp>
        <p:nvSpPr>
          <p:cNvPr id="19489" name="Rectangle 33"/>
          <p:cNvSpPr>
            <a:spLocks noChangeArrowheads="1"/>
          </p:cNvSpPr>
          <p:nvPr/>
        </p:nvSpPr>
        <p:spPr bwMode="auto">
          <a:xfrm>
            <a:off x="3455988" y="4068763"/>
            <a:ext cx="292100" cy="384175"/>
          </a:xfrm>
          <a:prstGeom prst="rect">
            <a:avLst/>
          </a:prstGeom>
          <a:noFill/>
          <a:ln w="9525">
            <a:noFill/>
            <a:miter lim="800000"/>
            <a:headEnd/>
            <a:tailEnd/>
          </a:ln>
        </p:spPr>
        <p:txBody>
          <a:bodyPr/>
          <a:lstStyle/>
          <a:p>
            <a:endParaRPr lang="ru-RU">
              <a:latin typeface="Arial Narrow" pitchFamily="34" charset="0"/>
            </a:endParaRPr>
          </a:p>
        </p:txBody>
      </p:sp>
      <p:sp>
        <p:nvSpPr>
          <p:cNvPr id="19490" name="Rectangle 34"/>
          <p:cNvSpPr>
            <a:spLocks noChangeArrowheads="1"/>
          </p:cNvSpPr>
          <p:nvPr/>
        </p:nvSpPr>
        <p:spPr bwMode="auto">
          <a:xfrm>
            <a:off x="5516563" y="2005013"/>
            <a:ext cx="292100" cy="384175"/>
          </a:xfrm>
          <a:prstGeom prst="rect">
            <a:avLst/>
          </a:prstGeom>
          <a:noFill/>
          <a:ln w="9525">
            <a:noFill/>
            <a:miter lim="800000"/>
            <a:headEnd/>
            <a:tailEnd/>
          </a:ln>
        </p:spPr>
        <p:txBody>
          <a:bodyPr/>
          <a:lstStyle/>
          <a:p>
            <a:endParaRPr lang="ru-RU">
              <a:latin typeface="Arial Narrow" pitchFamily="34" charset="0"/>
            </a:endParaRPr>
          </a:p>
        </p:txBody>
      </p:sp>
      <p:sp>
        <p:nvSpPr>
          <p:cNvPr id="19491" name="Rectangle 35"/>
          <p:cNvSpPr>
            <a:spLocks noChangeArrowheads="1"/>
          </p:cNvSpPr>
          <p:nvPr/>
        </p:nvSpPr>
        <p:spPr bwMode="auto">
          <a:xfrm>
            <a:off x="7573963" y="3938588"/>
            <a:ext cx="292100" cy="385762"/>
          </a:xfrm>
          <a:prstGeom prst="rect">
            <a:avLst/>
          </a:prstGeom>
          <a:noFill/>
          <a:ln w="9525">
            <a:noFill/>
            <a:miter lim="800000"/>
            <a:headEnd/>
            <a:tailEnd/>
          </a:ln>
        </p:spPr>
        <p:txBody>
          <a:bodyPr/>
          <a:lstStyle/>
          <a:p>
            <a:endParaRPr lang="ru-RU">
              <a:latin typeface="Arial Narrow" pitchFamily="34" charset="0"/>
            </a:endParaRPr>
          </a:p>
        </p:txBody>
      </p:sp>
      <p:sp>
        <p:nvSpPr>
          <p:cNvPr id="19492" name="Rectangle 36"/>
          <p:cNvSpPr>
            <a:spLocks noChangeArrowheads="1"/>
          </p:cNvSpPr>
          <p:nvPr/>
        </p:nvSpPr>
        <p:spPr bwMode="auto">
          <a:xfrm>
            <a:off x="6019800" y="1935163"/>
            <a:ext cx="1846263" cy="384175"/>
          </a:xfrm>
          <a:prstGeom prst="rect">
            <a:avLst/>
          </a:prstGeom>
          <a:noFill/>
          <a:ln w="9525">
            <a:noFill/>
            <a:miter lim="800000"/>
            <a:headEnd/>
            <a:tailEnd/>
          </a:ln>
        </p:spPr>
        <p:txBody>
          <a:bodyPr/>
          <a:lstStyle/>
          <a:p>
            <a:endParaRPr lang="ru-RU">
              <a:latin typeface="Arial Narrow" pitchFamily="34" charset="0"/>
            </a:endParaRPr>
          </a:p>
        </p:txBody>
      </p:sp>
      <p:sp>
        <p:nvSpPr>
          <p:cNvPr id="19493" name="Rectangle 37"/>
          <p:cNvSpPr>
            <a:spLocks noChangeArrowheads="1"/>
          </p:cNvSpPr>
          <p:nvPr/>
        </p:nvSpPr>
        <p:spPr bwMode="auto">
          <a:xfrm>
            <a:off x="1619250" y="6167438"/>
            <a:ext cx="1293813" cy="384175"/>
          </a:xfrm>
          <a:prstGeom prst="rect">
            <a:avLst/>
          </a:prstGeom>
          <a:noFill/>
          <a:ln w="9525">
            <a:noFill/>
            <a:miter lim="800000"/>
            <a:headEnd/>
            <a:tailEnd/>
          </a:ln>
        </p:spPr>
        <p:txBody>
          <a:bodyPr/>
          <a:lstStyle/>
          <a:p>
            <a:endParaRPr lang="ru-RU">
              <a:latin typeface="Arial Narrow" pitchFamily="34" charset="0"/>
            </a:endParaRPr>
          </a:p>
        </p:txBody>
      </p:sp>
      <p:sp>
        <p:nvSpPr>
          <p:cNvPr id="19494" name="Rectangle 38"/>
          <p:cNvSpPr>
            <a:spLocks noChangeArrowheads="1"/>
          </p:cNvSpPr>
          <p:nvPr/>
        </p:nvSpPr>
        <p:spPr bwMode="auto">
          <a:xfrm>
            <a:off x="1709738" y="1601788"/>
            <a:ext cx="642937" cy="334962"/>
          </a:xfrm>
          <a:prstGeom prst="rect">
            <a:avLst/>
          </a:prstGeom>
          <a:noFill/>
          <a:ln w="9525">
            <a:noFill/>
            <a:miter lim="800000"/>
            <a:headEnd/>
            <a:tailEnd/>
          </a:ln>
        </p:spPr>
        <p:txBody>
          <a:bodyPr/>
          <a:lstStyle/>
          <a:p>
            <a:endParaRPr lang="ru-RU">
              <a:latin typeface="Arial Narrow" pitchFamily="34" charset="0"/>
            </a:endParaRPr>
          </a:p>
        </p:txBody>
      </p:sp>
      <p:sp>
        <p:nvSpPr>
          <p:cNvPr id="296999" name="Text Box 39"/>
          <p:cNvSpPr txBox="1">
            <a:spLocks noChangeArrowheads="1"/>
          </p:cNvSpPr>
          <p:nvPr/>
        </p:nvSpPr>
        <p:spPr bwMode="auto">
          <a:xfrm>
            <a:off x="3825875" y="3119438"/>
            <a:ext cx="2505075" cy="457200"/>
          </a:xfrm>
          <a:prstGeom prst="rect">
            <a:avLst/>
          </a:prstGeom>
          <a:noFill/>
          <a:ln w="9525">
            <a:noFill/>
            <a:miter lim="800000"/>
            <a:headEnd/>
            <a:tailEnd/>
          </a:ln>
          <a:effectLst/>
        </p:spPr>
        <p:txBody>
          <a:bodyPr wrap="none">
            <a:spAutoFit/>
          </a:bodyPr>
          <a:lstStyle/>
          <a:p>
            <a:pPr eaLnBrk="0" hangingPunct="0">
              <a:defRPr/>
            </a:pPr>
            <a:r>
              <a:rPr lang="ru-RU" sz="2400" b="1">
                <a:effectLst>
                  <a:outerShdw blurRad="38100" dist="38100" dir="2700000" algn="tl">
                    <a:srgbClr val="C0C0C0"/>
                  </a:outerShdw>
                </a:effectLst>
                <a:latin typeface="Times New Roman" pitchFamily="18" charset="0"/>
                <a:cs typeface="Arial" pitchFamily="34" charset="0"/>
              </a:rPr>
              <a:t>    </a:t>
            </a:r>
            <a:r>
              <a:rPr lang="ru-RU" sz="2000" b="1">
                <a:solidFill>
                  <a:schemeClr val="bg1"/>
                </a:solidFill>
                <a:effectLst>
                  <a:outerShdw blurRad="38100" dist="38100" dir="2700000" algn="tl">
                    <a:srgbClr val="C0C0C0"/>
                  </a:outerShdw>
                </a:effectLst>
                <a:latin typeface="Lucida Sans Unicode" pitchFamily="34" charset="0"/>
                <a:cs typeface="Arial" pitchFamily="34" charset="0"/>
              </a:rPr>
              <a:t>Число больных</a:t>
            </a:r>
          </a:p>
        </p:txBody>
      </p:sp>
      <p:sp>
        <p:nvSpPr>
          <p:cNvPr id="297000" name="Text Box 40"/>
          <p:cNvSpPr txBox="1">
            <a:spLocks noChangeArrowheads="1"/>
          </p:cNvSpPr>
          <p:nvPr/>
        </p:nvSpPr>
        <p:spPr bwMode="auto">
          <a:xfrm>
            <a:off x="1042988" y="188913"/>
            <a:ext cx="7339012" cy="971550"/>
          </a:xfrm>
          <a:prstGeom prst="rect">
            <a:avLst/>
          </a:prstGeom>
          <a:noFill/>
          <a:ln w="9525">
            <a:noFill/>
            <a:miter lim="800000"/>
            <a:headEnd/>
            <a:tailEnd/>
          </a:ln>
          <a:effectLst/>
        </p:spPr>
        <p:txBody>
          <a:bodyPr wrap="none">
            <a:spAutoFit/>
          </a:bodyPr>
          <a:lstStyle/>
          <a:p>
            <a:pPr algn="ctr" eaLnBrk="0" hangingPunct="0">
              <a:lnSpc>
                <a:spcPct val="80000"/>
              </a:lnSpc>
              <a:defRPr/>
            </a:pPr>
            <a:r>
              <a:rPr lang="ru-RU" sz="3600" b="1">
                <a:solidFill>
                  <a:srgbClr val="A107B1"/>
                </a:solidFill>
                <a:effectLst>
                  <a:outerShdw blurRad="38100" dist="38100" dir="2700000" algn="tl">
                    <a:srgbClr val="C0C0C0"/>
                  </a:outerShdw>
                </a:effectLst>
                <a:latin typeface="Lucida Sans Unicode" pitchFamily="34" charset="0"/>
                <a:cs typeface="Arial" pitchFamily="34" charset="0"/>
              </a:rPr>
              <a:t>Расходы на здравоохранение: </a:t>
            </a:r>
          </a:p>
          <a:p>
            <a:pPr algn="ctr" eaLnBrk="0" hangingPunct="0">
              <a:lnSpc>
                <a:spcPct val="80000"/>
              </a:lnSpc>
              <a:defRPr/>
            </a:pPr>
            <a:r>
              <a:rPr lang="ru-RU" sz="3600" b="1">
                <a:solidFill>
                  <a:srgbClr val="A107B1"/>
                </a:solidFill>
                <a:effectLst>
                  <a:outerShdw blurRad="38100" dist="38100" dir="2700000" algn="tl">
                    <a:srgbClr val="C0C0C0"/>
                  </a:outerShdw>
                </a:effectLst>
                <a:latin typeface="Lucida Sans Unicode" pitchFamily="34" charset="0"/>
                <a:cs typeface="Arial" pitchFamily="34" charset="0"/>
              </a:rPr>
              <a:t>замкнутый круг?</a:t>
            </a:r>
          </a:p>
        </p:txBody>
      </p:sp>
      <p:sp>
        <p:nvSpPr>
          <p:cNvPr id="297001" name="Text Box 41"/>
          <p:cNvSpPr txBox="1">
            <a:spLocks noChangeArrowheads="1"/>
          </p:cNvSpPr>
          <p:nvPr/>
        </p:nvSpPr>
        <p:spPr bwMode="auto">
          <a:xfrm>
            <a:off x="214313" y="2133600"/>
            <a:ext cx="3025775" cy="1481138"/>
          </a:xfrm>
          <a:prstGeom prst="rect">
            <a:avLst/>
          </a:prstGeom>
          <a:noFill/>
          <a:ln w="9525">
            <a:solidFill>
              <a:schemeClr val="folHlink"/>
            </a:solidFill>
            <a:miter lim="800000"/>
            <a:headEnd/>
            <a:tailEnd/>
          </a:ln>
          <a:effectLst/>
        </p:spPr>
        <p:txBody>
          <a:bodyPr>
            <a:spAutoFit/>
          </a:bodyPr>
          <a:lstStyle/>
          <a:p>
            <a:pPr eaLnBrk="0" hangingPunct="0">
              <a:defRPr/>
            </a:pPr>
            <a:r>
              <a:rPr lang="ru-RU" sz="2800" b="1">
                <a:solidFill>
                  <a:srgbClr val="FFFF00"/>
                </a:solidFill>
                <a:latin typeface="Times New Roman" pitchFamily="18" charset="0"/>
                <a:cs typeface="Arial" pitchFamily="34" charset="0"/>
              </a:rPr>
              <a:t>   Диагностика</a:t>
            </a:r>
            <a:endParaRPr lang="ru-RU" sz="2800">
              <a:solidFill>
                <a:srgbClr val="FFFF00"/>
              </a:solidFill>
              <a:latin typeface="Times New Roman" pitchFamily="18" charset="0"/>
              <a:cs typeface="Arial" pitchFamily="34" charset="0"/>
            </a:endParaRPr>
          </a:p>
          <a:p>
            <a:pPr algn="ctr" eaLnBrk="0" hangingPunct="0">
              <a:lnSpc>
                <a:spcPct val="35000"/>
              </a:lnSpc>
              <a:defRPr/>
            </a:pPr>
            <a:endParaRPr lang="ru-RU" sz="2800">
              <a:solidFill>
                <a:srgbClr val="FFFF00"/>
              </a:solidFill>
              <a:latin typeface="Times New Roman" pitchFamily="18" charset="0"/>
              <a:cs typeface="Arial" pitchFamily="34" charset="0"/>
            </a:endParaRPr>
          </a:p>
          <a:p>
            <a:pPr eaLnBrk="0" hangingPunct="0">
              <a:lnSpc>
                <a:spcPct val="80000"/>
              </a:lnSpc>
              <a:defRPr/>
            </a:pPr>
            <a:r>
              <a:rPr lang="ru-RU" sz="2400">
                <a:solidFill>
                  <a:srgbClr val="FFFF00"/>
                </a:solidFill>
                <a:effectLst>
                  <a:outerShdw blurRad="38100" dist="38100" dir="2700000" algn="tl">
                    <a:srgbClr val="000000"/>
                  </a:outerShdw>
                </a:effectLst>
                <a:latin typeface="Times New Roman" pitchFamily="18" charset="0"/>
                <a:cs typeface="Arial" pitchFamily="34" charset="0"/>
              </a:rPr>
              <a:t>       </a:t>
            </a:r>
          </a:p>
          <a:p>
            <a:pPr eaLnBrk="0" hangingPunct="0">
              <a:lnSpc>
                <a:spcPct val="70000"/>
              </a:lnSpc>
              <a:defRPr/>
            </a:pPr>
            <a:r>
              <a:rPr lang="ru-RU" sz="2400">
                <a:solidFill>
                  <a:srgbClr val="FFFF00"/>
                </a:solidFill>
                <a:effectLst>
                  <a:outerShdw blurRad="38100" dist="38100" dir="2700000" algn="tl">
                    <a:srgbClr val="000000"/>
                  </a:outerShdw>
                </a:effectLst>
                <a:latin typeface="Times New Roman" pitchFamily="18" charset="0"/>
                <a:cs typeface="Arial" pitchFamily="34" charset="0"/>
              </a:rPr>
              <a:t>       </a:t>
            </a:r>
            <a:r>
              <a:rPr lang="ru-RU" sz="2400" b="1">
                <a:solidFill>
                  <a:srgbClr val="FFFF00"/>
                </a:solidFill>
                <a:latin typeface="Times New Roman" pitchFamily="18" charset="0"/>
                <a:cs typeface="Arial" pitchFamily="34" charset="0"/>
              </a:rPr>
              <a:t>Выявление   </a:t>
            </a:r>
          </a:p>
          <a:p>
            <a:pPr eaLnBrk="0" hangingPunct="0">
              <a:lnSpc>
                <a:spcPct val="70000"/>
              </a:lnSpc>
              <a:defRPr/>
            </a:pPr>
            <a:r>
              <a:rPr lang="ru-RU" sz="2400" b="1">
                <a:solidFill>
                  <a:srgbClr val="FFFF00"/>
                </a:solidFill>
                <a:latin typeface="Times New Roman" pitchFamily="18" charset="0"/>
                <a:cs typeface="Arial" pitchFamily="34" charset="0"/>
              </a:rPr>
              <a:t>         больных</a:t>
            </a:r>
            <a:endParaRPr lang="ru-RU" sz="2400" b="1">
              <a:solidFill>
                <a:srgbClr val="FFFF00"/>
              </a:solidFill>
              <a:effectLst>
                <a:outerShdw blurRad="38100" dist="38100" dir="2700000" algn="tl">
                  <a:srgbClr val="000000"/>
                </a:outerShdw>
              </a:effectLst>
              <a:latin typeface="Times New Roman" pitchFamily="18" charset="0"/>
              <a:cs typeface="Arial" pitchFamily="34" charset="0"/>
            </a:endParaRPr>
          </a:p>
        </p:txBody>
      </p:sp>
      <p:sp>
        <p:nvSpPr>
          <p:cNvPr id="297002" name="Text Box 42"/>
          <p:cNvSpPr txBox="1">
            <a:spLocks noChangeArrowheads="1"/>
          </p:cNvSpPr>
          <p:nvPr/>
        </p:nvSpPr>
        <p:spPr bwMode="auto">
          <a:xfrm>
            <a:off x="6115050" y="3016250"/>
            <a:ext cx="3352800" cy="603250"/>
          </a:xfrm>
          <a:prstGeom prst="rect">
            <a:avLst/>
          </a:prstGeom>
          <a:noFill/>
          <a:ln w="9525">
            <a:noFill/>
            <a:miter lim="800000"/>
            <a:headEnd/>
            <a:tailEnd/>
          </a:ln>
          <a:effectLst/>
        </p:spPr>
        <p:txBody>
          <a:bodyPr>
            <a:spAutoFit/>
          </a:bodyPr>
          <a:lstStyle/>
          <a:p>
            <a:pPr algn="ctr" eaLnBrk="0" hangingPunct="0">
              <a:lnSpc>
                <a:spcPct val="70000"/>
              </a:lnSpc>
              <a:defRPr/>
            </a:pPr>
            <a:r>
              <a:rPr lang="ru-RU" sz="2400" b="1">
                <a:solidFill>
                  <a:srgbClr val="FFFF00"/>
                </a:solidFill>
                <a:latin typeface="Times New Roman" pitchFamily="18" charset="0"/>
                <a:cs typeface="Arial" pitchFamily="34" charset="0"/>
              </a:rPr>
              <a:t>Расходы на       здравоохранение</a:t>
            </a:r>
            <a:endParaRPr lang="ru-RU" sz="2400" b="1">
              <a:solidFill>
                <a:srgbClr val="FFFF00"/>
              </a:solidFill>
              <a:effectLst>
                <a:outerShdw blurRad="38100" dist="38100" dir="2700000" algn="tl">
                  <a:srgbClr val="000000"/>
                </a:outerShdw>
              </a:effectLst>
              <a:latin typeface="Times New Roman" pitchFamily="18" charset="0"/>
              <a:cs typeface="Arial" pitchFamily="34" charset="0"/>
            </a:endParaRPr>
          </a:p>
        </p:txBody>
      </p:sp>
      <p:sp>
        <p:nvSpPr>
          <p:cNvPr id="297003" name="Text Box 43"/>
          <p:cNvSpPr txBox="1">
            <a:spLocks noChangeArrowheads="1"/>
          </p:cNvSpPr>
          <p:nvPr/>
        </p:nvSpPr>
        <p:spPr bwMode="auto">
          <a:xfrm>
            <a:off x="3273425" y="1601788"/>
            <a:ext cx="3303588" cy="519112"/>
          </a:xfrm>
          <a:prstGeom prst="rect">
            <a:avLst/>
          </a:prstGeom>
          <a:noFill/>
          <a:ln w="9525">
            <a:noFill/>
            <a:miter lim="800000"/>
            <a:headEnd/>
            <a:tailEnd/>
          </a:ln>
          <a:effectLst>
            <a:outerShdw dist="12700" dir="5400000" algn="ctr" rotWithShape="0">
              <a:schemeClr val="tx1"/>
            </a:outerShdw>
          </a:effectLst>
        </p:spPr>
        <p:txBody>
          <a:bodyPr>
            <a:spAutoFit/>
          </a:bodyPr>
          <a:lstStyle/>
          <a:p>
            <a:pPr eaLnBrk="0" hangingPunct="0">
              <a:defRPr/>
            </a:pPr>
            <a:r>
              <a:rPr lang="ru-RU" sz="2800" b="1">
                <a:solidFill>
                  <a:srgbClr val="FFFF00"/>
                </a:solidFill>
                <a:effectLst>
                  <a:outerShdw blurRad="38100" dist="38100" dir="2700000" algn="tl">
                    <a:srgbClr val="000000"/>
                  </a:outerShdw>
                </a:effectLst>
                <a:latin typeface="Times New Roman" pitchFamily="18" charset="0"/>
                <a:cs typeface="Arial" pitchFamily="34" charset="0"/>
              </a:rPr>
              <a:t>    Заболеваемость</a:t>
            </a:r>
          </a:p>
        </p:txBody>
      </p:sp>
      <p:sp>
        <p:nvSpPr>
          <p:cNvPr id="297004" name="Line 44"/>
          <p:cNvSpPr>
            <a:spLocks noChangeShapeType="1"/>
          </p:cNvSpPr>
          <p:nvPr/>
        </p:nvSpPr>
        <p:spPr bwMode="auto">
          <a:xfrm>
            <a:off x="6176963" y="3303588"/>
            <a:ext cx="447675" cy="0"/>
          </a:xfrm>
          <a:prstGeom prst="line">
            <a:avLst/>
          </a:prstGeom>
          <a:noFill/>
          <a:ln w="38100">
            <a:solidFill>
              <a:srgbClr val="FF0000"/>
            </a:solidFill>
            <a:round/>
            <a:headEnd/>
            <a:tailEnd type="triangle" w="med" len="med"/>
          </a:ln>
          <a:effectLst>
            <a:outerShdw dist="35921" dir="2700000" algn="ctr" rotWithShape="0">
              <a:srgbClr val="FFFF00"/>
            </a:outerShdw>
          </a:effectLst>
        </p:spPr>
        <p:txBody>
          <a:bodyPr wrap="none" anchor="ctr"/>
          <a:lstStyle/>
          <a:p>
            <a:pPr>
              <a:defRPr/>
            </a:pPr>
            <a:endParaRPr lang="ru-RU">
              <a:latin typeface="Arial Narrow" pitchFamily="34" charset="0"/>
              <a:cs typeface="Arial" pitchFamily="34" charset="0"/>
            </a:endParaRPr>
          </a:p>
        </p:txBody>
      </p:sp>
      <p:sp>
        <p:nvSpPr>
          <p:cNvPr id="297005" name="Text Box 45"/>
          <p:cNvSpPr txBox="1">
            <a:spLocks noChangeArrowheads="1"/>
          </p:cNvSpPr>
          <p:nvPr/>
        </p:nvSpPr>
        <p:spPr bwMode="auto">
          <a:xfrm>
            <a:off x="3454400" y="4311650"/>
            <a:ext cx="3340100" cy="650875"/>
          </a:xfrm>
          <a:prstGeom prst="rect">
            <a:avLst/>
          </a:prstGeom>
          <a:solidFill>
            <a:srgbClr val="00FF00"/>
          </a:solidFill>
          <a:ln w="9525">
            <a:solidFill>
              <a:srgbClr val="009C00"/>
            </a:solidFill>
            <a:miter lim="800000"/>
            <a:headEnd/>
            <a:tailEnd/>
          </a:ln>
          <a:effectLst>
            <a:outerShdw dist="25400" algn="ctr" rotWithShape="0">
              <a:schemeClr val="tx2"/>
            </a:outerShdw>
          </a:effectLst>
        </p:spPr>
        <p:txBody>
          <a:bodyPr wrap="none">
            <a:spAutoFit/>
          </a:bodyPr>
          <a:lstStyle/>
          <a:p>
            <a:pPr eaLnBrk="0" hangingPunct="0">
              <a:defRPr/>
            </a:pPr>
            <a:r>
              <a:rPr lang="ru-RU" sz="3600" b="1">
                <a:effectLst>
                  <a:outerShdw blurRad="38100" dist="38100" dir="2700000" algn="tl">
                    <a:srgbClr val="000000"/>
                  </a:outerShdw>
                </a:effectLst>
                <a:latin typeface="Times New Roman" pitchFamily="18" charset="0"/>
                <a:cs typeface="Arial" pitchFamily="34" charset="0"/>
              </a:rPr>
              <a:t>Профилактика</a:t>
            </a:r>
          </a:p>
        </p:txBody>
      </p:sp>
      <p:sp>
        <p:nvSpPr>
          <p:cNvPr id="297006" name="Line 46"/>
          <p:cNvSpPr>
            <a:spLocks noChangeShapeType="1"/>
          </p:cNvSpPr>
          <p:nvPr/>
        </p:nvSpPr>
        <p:spPr bwMode="auto">
          <a:xfrm flipV="1">
            <a:off x="7593013" y="1524000"/>
            <a:ext cx="0" cy="1295400"/>
          </a:xfrm>
          <a:prstGeom prst="line">
            <a:avLst/>
          </a:prstGeom>
          <a:noFill/>
          <a:ln w="38100">
            <a:solidFill>
              <a:srgbClr val="FF0000"/>
            </a:solidFill>
            <a:round/>
            <a:headEnd/>
            <a:tailEnd/>
          </a:ln>
          <a:effectLst>
            <a:outerShdw dist="35921" dir="2700000" algn="ctr" rotWithShape="0">
              <a:srgbClr val="FFFF00"/>
            </a:outerShdw>
          </a:effectLst>
        </p:spPr>
        <p:txBody>
          <a:bodyPr wrap="none" anchor="ctr"/>
          <a:lstStyle/>
          <a:p>
            <a:pPr>
              <a:defRPr/>
            </a:pPr>
            <a:endParaRPr lang="ru-RU">
              <a:latin typeface="Arial Narrow" pitchFamily="34" charset="0"/>
              <a:cs typeface="Arial" pitchFamily="34" charset="0"/>
            </a:endParaRPr>
          </a:p>
        </p:txBody>
      </p:sp>
      <p:sp>
        <p:nvSpPr>
          <p:cNvPr id="297007" name="Line 47"/>
          <p:cNvSpPr>
            <a:spLocks noChangeShapeType="1"/>
          </p:cNvSpPr>
          <p:nvPr/>
        </p:nvSpPr>
        <p:spPr bwMode="auto">
          <a:xfrm flipH="1">
            <a:off x="1633538" y="1524000"/>
            <a:ext cx="5959475" cy="0"/>
          </a:xfrm>
          <a:prstGeom prst="line">
            <a:avLst/>
          </a:prstGeom>
          <a:noFill/>
          <a:ln w="38100">
            <a:solidFill>
              <a:srgbClr val="FF0000"/>
            </a:solidFill>
            <a:round/>
            <a:headEnd/>
            <a:tailEnd/>
          </a:ln>
          <a:effectLst>
            <a:outerShdw dist="35921" dir="2700000" algn="ctr" rotWithShape="0">
              <a:srgbClr val="FFFF00"/>
            </a:outerShdw>
          </a:effectLst>
        </p:spPr>
        <p:txBody>
          <a:bodyPr wrap="none" anchor="ctr"/>
          <a:lstStyle/>
          <a:p>
            <a:pPr>
              <a:defRPr/>
            </a:pPr>
            <a:endParaRPr lang="ru-RU">
              <a:latin typeface="Arial Narrow" pitchFamily="34" charset="0"/>
              <a:cs typeface="Arial" pitchFamily="34" charset="0"/>
            </a:endParaRPr>
          </a:p>
        </p:txBody>
      </p:sp>
      <p:sp>
        <p:nvSpPr>
          <p:cNvPr id="297008" name="Line 48"/>
          <p:cNvSpPr>
            <a:spLocks noChangeShapeType="1"/>
          </p:cNvSpPr>
          <p:nvPr/>
        </p:nvSpPr>
        <p:spPr bwMode="auto">
          <a:xfrm>
            <a:off x="7593013" y="3810000"/>
            <a:ext cx="0" cy="2209800"/>
          </a:xfrm>
          <a:prstGeom prst="line">
            <a:avLst/>
          </a:prstGeom>
          <a:noFill/>
          <a:ln w="38100">
            <a:solidFill>
              <a:srgbClr val="FF0000"/>
            </a:solidFill>
            <a:round/>
            <a:headEnd/>
            <a:tailEnd/>
          </a:ln>
          <a:effectLst>
            <a:outerShdw dist="35921" dir="2700000" algn="ctr" rotWithShape="0">
              <a:srgbClr val="FFFF00"/>
            </a:outerShdw>
          </a:effectLst>
        </p:spPr>
        <p:txBody>
          <a:bodyPr wrap="none" anchor="ctr"/>
          <a:lstStyle/>
          <a:p>
            <a:pPr>
              <a:defRPr/>
            </a:pPr>
            <a:endParaRPr lang="ru-RU">
              <a:latin typeface="Arial Narrow" pitchFamily="34" charset="0"/>
              <a:cs typeface="Arial" pitchFamily="34" charset="0"/>
            </a:endParaRPr>
          </a:p>
        </p:txBody>
      </p:sp>
      <p:sp>
        <p:nvSpPr>
          <p:cNvPr id="297009" name="Line 49"/>
          <p:cNvSpPr>
            <a:spLocks noChangeShapeType="1"/>
          </p:cNvSpPr>
          <p:nvPr/>
        </p:nvSpPr>
        <p:spPr bwMode="auto">
          <a:xfrm flipH="1">
            <a:off x="1558925" y="6019800"/>
            <a:ext cx="6034088" cy="0"/>
          </a:xfrm>
          <a:prstGeom prst="line">
            <a:avLst/>
          </a:prstGeom>
          <a:noFill/>
          <a:ln w="38100">
            <a:solidFill>
              <a:srgbClr val="FF0000"/>
            </a:solidFill>
            <a:round/>
            <a:headEnd/>
            <a:tailEnd/>
          </a:ln>
          <a:effectLst>
            <a:outerShdw dist="35921" dir="2700000" algn="ctr" rotWithShape="0">
              <a:srgbClr val="FFFF00"/>
            </a:outerShdw>
          </a:effectLst>
        </p:spPr>
        <p:txBody>
          <a:bodyPr wrap="none" anchor="ctr"/>
          <a:lstStyle/>
          <a:p>
            <a:pPr>
              <a:defRPr/>
            </a:pPr>
            <a:endParaRPr lang="ru-RU">
              <a:latin typeface="Arial Narrow" pitchFamily="34" charset="0"/>
              <a:cs typeface="Arial" pitchFamily="34" charset="0"/>
            </a:endParaRPr>
          </a:p>
        </p:txBody>
      </p:sp>
      <p:sp>
        <p:nvSpPr>
          <p:cNvPr id="297010" name="Line 50"/>
          <p:cNvSpPr>
            <a:spLocks noChangeShapeType="1"/>
          </p:cNvSpPr>
          <p:nvPr/>
        </p:nvSpPr>
        <p:spPr bwMode="auto">
          <a:xfrm flipV="1">
            <a:off x="1558925" y="5675313"/>
            <a:ext cx="0" cy="344487"/>
          </a:xfrm>
          <a:prstGeom prst="line">
            <a:avLst/>
          </a:prstGeom>
          <a:noFill/>
          <a:ln w="38100">
            <a:solidFill>
              <a:srgbClr val="FF0000"/>
            </a:solidFill>
            <a:round/>
            <a:headEnd/>
            <a:tailEnd type="triangle" w="med" len="med"/>
          </a:ln>
          <a:effectLst>
            <a:outerShdw dist="35921" dir="2700000" algn="ctr" rotWithShape="0">
              <a:srgbClr val="FFFF00"/>
            </a:outerShdw>
          </a:effectLst>
        </p:spPr>
        <p:txBody>
          <a:bodyPr wrap="none" anchor="ctr"/>
          <a:lstStyle/>
          <a:p>
            <a:pPr>
              <a:defRPr/>
            </a:pPr>
            <a:endParaRPr lang="ru-RU">
              <a:latin typeface="Arial Narrow" pitchFamily="34" charset="0"/>
              <a:cs typeface="Arial" pitchFamily="34" charset="0"/>
            </a:endParaRPr>
          </a:p>
        </p:txBody>
      </p:sp>
      <p:sp>
        <p:nvSpPr>
          <p:cNvPr id="297011" name="Text Box 51"/>
          <p:cNvSpPr txBox="1">
            <a:spLocks noChangeArrowheads="1"/>
          </p:cNvSpPr>
          <p:nvPr/>
        </p:nvSpPr>
        <p:spPr bwMode="auto">
          <a:xfrm>
            <a:off x="3459163" y="2827338"/>
            <a:ext cx="576262" cy="457200"/>
          </a:xfrm>
          <a:prstGeom prst="rect">
            <a:avLst/>
          </a:prstGeom>
          <a:noFill/>
          <a:ln w="9525">
            <a:noFill/>
            <a:miter lim="800000"/>
            <a:headEnd/>
            <a:tailEnd/>
          </a:ln>
          <a:effectLst>
            <a:outerShdw dist="35921" dir="2700000" algn="ctr" rotWithShape="0">
              <a:srgbClr val="FFFF00"/>
            </a:outerShdw>
          </a:effectLst>
        </p:spPr>
        <p:txBody>
          <a:bodyPr>
            <a:spAutoFit/>
          </a:bodyPr>
          <a:lstStyle/>
          <a:p>
            <a:pPr eaLnBrk="0" hangingPunct="0">
              <a:defRPr/>
            </a:pPr>
            <a:r>
              <a:rPr lang="ru-RU" sz="2400" b="1">
                <a:solidFill>
                  <a:srgbClr val="FF0000"/>
                </a:solidFill>
                <a:effectLst>
                  <a:outerShdw blurRad="38100" dist="38100" dir="2700000" algn="tl">
                    <a:srgbClr val="000000"/>
                  </a:outerShdw>
                </a:effectLst>
                <a:latin typeface="Times New Roman" pitchFamily="18" charset="0"/>
                <a:cs typeface="Arial" pitchFamily="34" charset="0"/>
              </a:rPr>
              <a:t>  +</a:t>
            </a:r>
          </a:p>
        </p:txBody>
      </p:sp>
      <p:sp>
        <p:nvSpPr>
          <p:cNvPr id="297012" name="Text Box 52"/>
          <p:cNvSpPr txBox="1">
            <a:spLocks noChangeArrowheads="1"/>
          </p:cNvSpPr>
          <p:nvPr/>
        </p:nvSpPr>
        <p:spPr bwMode="auto">
          <a:xfrm>
            <a:off x="3497263" y="3700463"/>
            <a:ext cx="585787" cy="457200"/>
          </a:xfrm>
          <a:prstGeom prst="rect">
            <a:avLst/>
          </a:prstGeom>
          <a:noFill/>
          <a:ln w="9525">
            <a:noFill/>
            <a:miter lim="800000"/>
            <a:headEnd/>
            <a:tailEnd/>
          </a:ln>
          <a:effectLst>
            <a:outerShdw dist="35921" dir="2700000" algn="ctr" rotWithShape="0">
              <a:srgbClr val="FFFF00"/>
            </a:outerShdw>
          </a:effectLst>
        </p:spPr>
        <p:txBody>
          <a:bodyPr wrap="none">
            <a:spAutoFit/>
          </a:bodyPr>
          <a:lstStyle/>
          <a:p>
            <a:pPr eaLnBrk="0" hangingPunct="0">
              <a:defRPr/>
            </a:pPr>
            <a:r>
              <a:rPr lang="ru-RU" sz="2400" b="1">
                <a:solidFill>
                  <a:srgbClr val="FF0000"/>
                </a:solidFill>
                <a:effectLst>
                  <a:outerShdw blurRad="38100" dist="38100" dir="2700000" algn="tl">
                    <a:srgbClr val="000000"/>
                  </a:outerShdw>
                </a:effectLst>
                <a:latin typeface="Times New Roman" pitchFamily="18" charset="0"/>
                <a:cs typeface="Arial" pitchFamily="34" charset="0"/>
              </a:rPr>
              <a:t>   +</a:t>
            </a:r>
            <a:endParaRPr lang="ru-RU" sz="2400">
              <a:solidFill>
                <a:srgbClr val="FF0000"/>
              </a:solidFill>
              <a:effectLst>
                <a:outerShdw blurRad="38100" dist="38100" dir="2700000" algn="tl">
                  <a:srgbClr val="000000"/>
                </a:outerShdw>
              </a:effectLst>
              <a:latin typeface="Times New Roman" pitchFamily="18" charset="0"/>
              <a:cs typeface="Arial" pitchFamily="34" charset="0"/>
            </a:endParaRPr>
          </a:p>
        </p:txBody>
      </p:sp>
      <p:sp>
        <p:nvSpPr>
          <p:cNvPr id="297013" name="Text Box 53"/>
          <p:cNvSpPr txBox="1">
            <a:spLocks noChangeArrowheads="1"/>
          </p:cNvSpPr>
          <p:nvPr/>
        </p:nvSpPr>
        <p:spPr bwMode="auto">
          <a:xfrm>
            <a:off x="5148263" y="2565400"/>
            <a:ext cx="349250" cy="457200"/>
          </a:xfrm>
          <a:prstGeom prst="rect">
            <a:avLst/>
          </a:prstGeom>
          <a:noFill/>
          <a:ln w="9525">
            <a:noFill/>
            <a:miter lim="800000"/>
            <a:headEnd/>
            <a:tailEnd/>
          </a:ln>
          <a:effectLst>
            <a:outerShdw dist="35921" dir="2700000" algn="ctr" rotWithShape="0">
              <a:srgbClr val="FFFF00"/>
            </a:outerShdw>
          </a:effectLst>
        </p:spPr>
        <p:txBody>
          <a:bodyPr>
            <a:spAutoFit/>
          </a:bodyPr>
          <a:lstStyle/>
          <a:p>
            <a:pPr eaLnBrk="0" hangingPunct="0">
              <a:defRPr/>
            </a:pPr>
            <a:r>
              <a:rPr lang="ru-RU" sz="2400" b="1">
                <a:solidFill>
                  <a:srgbClr val="FF0000"/>
                </a:solidFill>
                <a:effectLst>
                  <a:outerShdw blurRad="38100" dist="38100" dir="2700000" algn="tl">
                    <a:srgbClr val="000000"/>
                  </a:outerShdw>
                </a:effectLst>
                <a:latin typeface="Times New Roman" pitchFamily="18" charset="0"/>
                <a:cs typeface="Arial" pitchFamily="34" charset="0"/>
              </a:rPr>
              <a:t>+</a:t>
            </a:r>
            <a:endParaRPr lang="ru-RU" sz="2400">
              <a:solidFill>
                <a:srgbClr val="FF0000"/>
              </a:solidFill>
              <a:effectLst>
                <a:outerShdw blurRad="38100" dist="38100" dir="2700000" algn="tl">
                  <a:srgbClr val="000000"/>
                </a:outerShdw>
              </a:effectLst>
              <a:latin typeface="Times New Roman" pitchFamily="18" charset="0"/>
              <a:cs typeface="Arial" pitchFamily="34" charset="0"/>
            </a:endParaRPr>
          </a:p>
        </p:txBody>
      </p:sp>
      <p:sp>
        <p:nvSpPr>
          <p:cNvPr id="297014" name="Text Box 54"/>
          <p:cNvSpPr txBox="1">
            <a:spLocks noChangeArrowheads="1"/>
          </p:cNvSpPr>
          <p:nvPr/>
        </p:nvSpPr>
        <p:spPr bwMode="auto">
          <a:xfrm>
            <a:off x="6176963" y="2890838"/>
            <a:ext cx="341312" cy="457200"/>
          </a:xfrm>
          <a:prstGeom prst="rect">
            <a:avLst/>
          </a:prstGeom>
          <a:noFill/>
          <a:ln w="9525">
            <a:noFill/>
            <a:miter lim="800000"/>
            <a:headEnd/>
            <a:tailEnd/>
          </a:ln>
          <a:effectLst>
            <a:outerShdw dist="35921" dir="2700000" algn="ctr" rotWithShape="0">
              <a:srgbClr val="FFFF00"/>
            </a:outerShdw>
          </a:effectLst>
        </p:spPr>
        <p:txBody>
          <a:bodyPr>
            <a:spAutoFit/>
          </a:bodyPr>
          <a:lstStyle/>
          <a:p>
            <a:pPr eaLnBrk="0" hangingPunct="0">
              <a:defRPr/>
            </a:pPr>
            <a:r>
              <a:rPr lang="ru-RU" sz="2400" b="1">
                <a:solidFill>
                  <a:srgbClr val="FF0000"/>
                </a:solidFill>
                <a:effectLst>
                  <a:outerShdw blurRad="38100" dist="38100" dir="2700000" algn="tl">
                    <a:srgbClr val="000000"/>
                  </a:outerShdw>
                </a:effectLst>
                <a:latin typeface="Times New Roman" pitchFamily="18" charset="0"/>
                <a:cs typeface="Arial" pitchFamily="34" charset="0"/>
              </a:rPr>
              <a:t>+</a:t>
            </a:r>
            <a:endParaRPr lang="ru-RU" sz="2400">
              <a:solidFill>
                <a:srgbClr val="FF0000"/>
              </a:solidFill>
              <a:effectLst>
                <a:outerShdw blurRad="38100" dist="38100" dir="2700000" algn="tl">
                  <a:srgbClr val="000000"/>
                </a:outerShdw>
              </a:effectLst>
              <a:latin typeface="Times New Roman" pitchFamily="18" charset="0"/>
              <a:cs typeface="Arial" pitchFamily="34" charset="0"/>
            </a:endParaRPr>
          </a:p>
        </p:txBody>
      </p:sp>
      <p:sp>
        <p:nvSpPr>
          <p:cNvPr id="297015" name="Line 55"/>
          <p:cNvSpPr>
            <a:spLocks noChangeShapeType="1"/>
          </p:cNvSpPr>
          <p:nvPr/>
        </p:nvSpPr>
        <p:spPr bwMode="auto">
          <a:xfrm flipV="1">
            <a:off x="4991100" y="3530600"/>
            <a:ext cx="0" cy="685800"/>
          </a:xfrm>
          <a:prstGeom prst="line">
            <a:avLst/>
          </a:prstGeom>
          <a:noFill/>
          <a:ln w="53975">
            <a:solidFill>
              <a:srgbClr val="66FF33"/>
            </a:solidFill>
            <a:round/>
            <a:headEnd/>
            <a:tailEnd type="triangle" w="med" len="med"/>
          </a:ln>
          <a:effectLst>
            <a:outerShdw dist="35921" dir="2700000" algn="ctr" rotWithShape="0">
              <a:srgbClr val="FFFF00"/>
            </a:outerShdw>
          </a:effectLst>
        </p:spPr>
        <p:txBody>
          <a:bodyPr wrap="none" anchor="ctr"/>
          <a:lstStyle/>
          <a:p>
            <a:pPr>
              <a:defRPr/>
            </a:pPr>
            <a:endParaRPr lang="ru-RU">
              <a:latin typeface="Arial Narrow" pitchFamily="34" charset="0"/>
              <a:cs typeface="Arial" pitchFamily="34" charset="0"/>
            </a:endParaRPr>
          </a:p>
        </p:txBody>
      </p:sp>
      <p:sp>
        <p:nvSpPr>
          <p:cNvPr id="297016" name="Line 56"/>
          <p:cNvSpPr>
            <a:spLocks noChangeShapeType="1"/>
          </p:cNvSpPr>
          <p:nvPr/>
        </p:nvSpPr>
        <p:spPr bwMode="auto">
          <a:xfrm>
            <a:off x="5003800" y="2492375"/>
            <a:ext cx="3175" cy="546100"/>
          </a:xfrm>
          <a:prstGeom prst="line">
            <a:avLst/>
          </a:prstGeom>
          <a:noFill/>
          <a:ln w="38100">
            <a:solidFill>
              <a:srgbClr val="FF0000"/>
            </a:solidFill>
            <a:round/>
            <a:headEnd/>
            <a:tailEnd type="triangle" w="med" len="med"/>
          </a:ln>
          <a:effectLst>
            <a:outerShdw dist="35921" dir="2700000" algn="ctr" rotWithShape="0">
              <a:srgbClr val="FFFF00"/>
            </a:outerShdw>
          </a:effectLst>
        </p:spPr>
        <p:txBody>
          <a:bodyPr wrap="none" anchor="ctr"/>
          <a:lstStyle/>
          <a:p>
            <a:pPr>
              <a:defRPr/>
            </a:pPr>
            <a:endParaRPr lang="ru-RU">
              <a:latin typeface="Arial Narrow" pitchFamily="34" charset="0"/>
              <a:cs typeface="Arial" pitchFamily="34" charset="0"/>
            </a:endParaRPr>
          </a:p>
        </p:txBody>
      </p:sp>
      <p:sp>
        <p:nvSpPr>
          <p:cNvPr id="19513" name="Line 57"/>
          <p:cNvSpPr>
            <a:spLocks noChangeShapeType="1"/>
          </p:cNvSpPr>
          <p:nvPr/>
        </p:nvSpPr>
        <p:spPr bwMode="auto">
          <a:xfrm>
            <a:off x="7518400" y="3810000"/>
            <a:ext cx="0" cy="842963"/>
          </a:xfrm>
          <a:prstGeom prst="line">
            <a:avLst/>
          </a:prstGeom>
          <a:noFill/>
          <a:ln w="53975">
            <a:solidFill>
              <a:srgbClr val="66FF33"/>
            </a:solidFill>
            <a:round/>
            <a:headEnd/>
            <a:tailEnd/>
          </a:ln>
        </p:spPr>
        <p:txBody>
          <a:bodyPr wrap="none" anchor="ctr"/>
          <a:lstStyle/>
          <a:p>
            <a:endParaRPr lang="ru-RU"/>
          </a:p>
        </p:txBody>
      </p:sp>
      <p:sp>
        <p:nvSpPr>
          <p:cNvPr id="297018" name="Line 58"/>
          <p:cNvSpPr>
            <a:spLocks noChangeShapeType="1"/>
          </p:cNvSpPr>
          <p:nvPr/>
        </p:nvSpPr>
        <p:spPr bwMode="auto">
          <a:xfrm>
            <a:off x="1604963" y="2667000"/>
            <a:ext cx="14287" cy="349250"/>
          </a:xfrm>
          <a:prstGeom prst="line">
            <a:avLst/>
          </a:prstGeom>
          <a:noFill/>
          <a:ln w="57150">
            <a:solidFill>
              <a:srgbClr val="FF0000"/>
            </a:solidFill>
            <a:round/>
            <a:headEnd/>
            <a:tailEnd type="triangle" w="med" len="med"/>
          </a:ln>
          <a:effectLst>
            <a:outerShdw dist="35921" dir="2700000" algn="ctr" rotWithShape="0">
              <a:srgbClr val="FFFF00"/>
            </a:outerShdw>
          </a:effectLst>
        </p:spPr>
        <p:txBody>
          <a:bodyPr wrap="none" anchor="ctr"/>
          <a:lstStyle/>
          <a:p>
            <a:pPr>
              <a:defRPr/>
            </a:pPr>
            <a:endParaRPr lang="ru-RU">
              <a:latin typeface="Arial Narrow" pitchFamily="34" charset="0"/>
              <a:cs typeface="Arial" pitchFamily="34" charset="0"/>
            </a:endParaRPr>
          </a:p>
        </p:txBody>
      </p:sp>
      <p:sp>
        <p:nvSpPr>
          <p:cNvPr id="297019" name="Line 59"/>
          <p:cNvSpPr>
            <a:spLocks noChangeShapeType="1"/>
          </p:cNvSpPr>
          <p:nvPr/>
        </p:nvSpPr>
        <p:spPr bwMode="auto">
          <a:xfrm>
            <a:off x="1633538" y="1524000"/>
            <a:ext cx="0" cy="596900"/>
          </a:xfrm>
          <a:prstGeom prst="line">
            <a:avLst/>
          </a:prstGeom>
          <a:noFill/>
          <a:ln w="38100">
            <a:solidFill>
              <a:srgbClr val="FF0000"/>
            </a:solidFill>
            <a:round/>
            <a:headEnd/>
            <a:tailEnd type="triangle" w="med" len="med"/>
          </a:ln>
          <a:effectLst>
            <a:outerShdw dist="35921" dir="2700000" algn="ctr" rotWithShape="0">
              <a:srgbClr val="FFFF00"/>
            </a:outerShdw>
          </a:effectLst>
        </p:spPr>
        <p:txBody>
          <a:bodyPr wrap="none" anchor="ctr"/>
          <a:lstStyle/>
          <a:p>
            <a:pPr>
              <a:defRPr/>
            </a:pPr>
            <a:endParaRPr lang="ru-RU">
              <a:latin typeface="Arial Narrow" pitchFamily="34" charset="0"/>
              <a:cs typeface="Arial" pitchFamily="34" charset="0"/>
            </a:endParaRPr>
          </a:p>
        </p:txBody>
      </p:sp>
      <p:sp>
        <p:nvSpPr>
          <p:cNvPr id="297020" name="Line 60"/>
          <p:cNvSpPr>
            <a:spLocks noChangeShapeType="1"/>
          </p:cNvSpPr>
          <p:nvPr/>
        </p:nvSpPr>
        <p:spPr bwMode="auto">
          <a:xfrm flipV="1">
            <a:off x="3338513" y="3586163"/>
            <a:ext cx="815975" cy="601662"/>
          </a:xfrm>
          <a:prstGeom prst="line">
            <a:avLst/>
          </a:prstGeom>
          <a:noFill/>
          <a:ln w="38100">
            <a:solidFill>
              <a:srgbClr val="FF0000"/>
            </a:solidFill>
            <a:round/>
            <a:headEnd/>
            <a:tailEnd type="triangle" w="med" len="med"/>
          </a:ln>
          <a:effectLst>
            <a:outerShdw dist="35921" dir="2700000" algn="ctr" rotWithShape="0">
              <a:srgbClr val="FFFF00"/>
            </a:outerShdw>
          </a:effectLst>
        </p:spPr>
        <p:txBody>
          <a:bodyPr wrap="none" anchor="ctr"/>
          <a:lstStyle/>
          <a:p>
            <a:pPr>
              <a:defRPr/>
            </a:pPr>
            <a:endParaRPr lang="ru-RU">
              <a:latin typeface="Arial Narrow" pitchFamily="34" charset="0"/>
              <a:cs typeface="Arial" pitchFamily="34" charset="0"/>
            </a:endParaRPr>
          </a:p>
        </p:txBody>
      </p:sp>
      <p:sp>
        <p:nvSpPr>
          <p:cNvPr id="297021" name="Line 61"/>
          <p:cNvSpPr>
            <a:spLocks noChangeShapeType="1"/>
          </p:cNvSpPr>
          <p:nvPr/>
        </p:nvSpPr>
        <p:spPr bwMode="auto">
          <a:xfrm>
            <a:off x="3273425" y="2667000"/>
            <a:ext cx="914400" cy="388938"/>
          </a:xfrm>
          <a:prstGeom prst="line">
            <a:avLst/>
          </a:prstGeom>
          <a:noFill/>
          <a:ln w="38100">
            <a:solidFill>
              <a:srgbClr val="FF0000"/>
            </a:solidFill>
            <a:round/>
            <a:headEnd/>
            <a:tailEnd type="triangle" w="med" len="med"/>
          </a:ln>
          <a:effectLst>
            <a:outerShdw dist="35921" dir="2700000" algn="ctr" rotWithShape="0">
              <a:srgbClr val="FFFF00"/>
            </a:outerShdw>
          </a:effectLst>
        </p:spPr>
        <p:txBody>
          <a:bodyPr wrap="none" anchor="ctr"/>
          <a:lstStyle/>
          <a:p>
            <a:pPr>
              <a:defRPr/>
            </a:pPr>
            <a:endParaRPr lang="ru-RU">
              <a:latin typeface="Arial Narrow" pitchFamily="34" charset="0"/>
              <a:cs typeface="Arial" pitchFamily="34" charset="0"/>
            </a:endParaRPr>
          </a:p>
        </p:txBody>
      </p:sp>
      <p:sp>
        <p:nvSpPr>
          <p:cNvPr id="297022" name="Text Box 62"/>
          <p:cNvSpPr txBox="1">
            <a:spLocks noChangeArrowheads="1"/>
          </p:cNvSpPr>
          <p:nvPr/>
        </p:nvSpPr>
        <p:spPr bwMode="auto">
          <a:xfrm>
            <a:off x="465138" y="6094413"/>
            <a:ext cx="349250" cy="457200"/>
          </a:xfrm>
          <a:prstGeom prst="rect">
            <a:avLst/>
          </a:prstGeom>
          <a:noFill/>
          <a:ln w="9525">
            <a:noFill/>
            <a:miter lim="800000"/>
            <a:headEnd/>
            <a:tailEnd/>
          </a:ln>
          <a:effectLst/>
        </p:spPr>
        <p:txBody>
          <a:bodyPr>
            <a:spAutoFit/>
          </a:bodyPr>
          <a:lstStyle/>
          <a:p>
            <a:pPr eaLnBrk="0" hangingPunct="0">
              <a:defRPr/>
            </a:pPr>
            <a:r>
              <a:rPr lang="ru-RU" sz="2400" b="1">
                <a:solidFill>
                  <a:srgbClr val="F00033"/>
                </a:solidFill>
                <a:effectLst>
                  <a:outerShdw blurRad="38100" dist="38100" dir="2700000" algn="tl">
                    <a:srgbClr val="000000"/>
                  </a:outerShdw>
                </a:effectLst>
                <a:latin typeface="Times New Roman" pitchFamily="18" charset="0"/>
                <a:cs typeface="Arial" pitchFamily="34" charset="0"/>
              </a:rPr>
              <a:t>  </a:t>
            </a:r>
          </a:p>
        </p:txBody>
      </p:sp>
      <p:sp>
        <p:nvSpPr>
          <p:cNvPr id="297023" name="Text Box 63"/>
          <p:cNvSpPr txBox="1">
            <a:spLocks noChangeArrowheads="1"/>
          </p:cNvSpPr>
          <p:nvPr/>
        </p:nvSpPr>
        <p:spPr bwMode="auto">
          <a:xfrm>
            <a:off x="739775" y="6245225"/>
            <a:ext cx="4483100" cy="336550"/>
          </a:xfrm>
          <a:prstGeom prst="rect">
            <a:avLst/>
          </a:prstGeom>
          <a:noFill/>
          <a:ln w="9525">
            <a:noFill/>
            <a:miter lim="800000"/>
            <a:headEnd/>
            <a:tailEnd/>
          </a:ln>
          <a:effectLst/>
        </p:spPr>
        <p:txBody>
          <a:bodyPr>
            <a:spAutoFit/>
          </a:bodyPr>
          <a:lstStyle/>
          <a:p>
            <a:pPr eaLnBrk="0" hangingPunct="0">
              <a:defRPr/>
            </a:pPr>
            <a:r>
              <a:rPr lang="ru-RU" sz="1600" b="1" i="1" dirty="0">
                <a:effectLst>
                  <a:outerShdw blurRad="38100" dist="38100" dir="2700000" algn="tl">
                    <a:srgbClr val="000000"/>
                  </a:outerShdw>
                </a:effectLst>
                <a:latin typeface="Lucida Sans Unicode" pitchFamily="34" charset="0"/>
                <a:cs typeface="Arial" pitchFamily="34" charset="0"/>
              </a:rPr>
              <a:t>      </a:t>
            </a:r>
            <a:r>
              <a:rPr lang="ru-RU" sz="1600" b="1" i="1" dirty="0">
                <a:solidFill>
                  <a:schemeClr val="bg2"/>
                </a:solidFill>
                <a:effectLst>
                  <a:outerShdw blurRad="38100" dist="38100" dir="2700000" algn="tl">
                    <a:srgbClr val="000000"/>
                  </a:outerShdw>
                </a:effectLst>
                <a:latin typeface="Lucida Sans Unicode" pitchFamily="34" charset="0"/>
                <a:cs typeface="Arial" pitchFamily="34" charset="0"/>
              </a:rPr>
              <a:t>Увеличение кол-ва больных</a:t>
            </a:r>
          </a:p>
        </p:txBody>
      </p:sp>
      <p:sp>
        <p:nvSpPr>
          <p:cNvPr id="297024" name="Text Box 64"/>
          <p:cNvSpPr txBox="1">
            <a:spLocks noChangeArrowheads="1"/>
          </p:cNvSpPr>
          <p:nvPr/>
        </p:nvSpPr>
        <p:spPr bwMode="auto">
          <a:xfrm>
            <a:off x="5000625" y="6245225"/>
            <a:ext cx="4156075" cy="336550"/>
          </a:xfrm>
          <a:prstGeom prst="rect">
            <a:avLst/>
          </a:prstGeom>
          <a:noFill/>
          <a:ln w="9525">
            <a:noFill/>
            <a:miter lim="800000"/>
            <a:headEnd/>
            <a:tailEnd/>
          </a:ln>
          <a:effectLst/>
        </p:spPr>
        <p:txBody>
          <a:bodyPr>
            <a:spAutoFit/>
          </a:bodyPr>
          <a:lstStyle/>
          <a:p>
            <a:pPr eaLnBrk="0" hangingPunct="0">
              <a:defRPr/>
            </a:pPr>
            <a:r>
              <a:rPr lang="ru-RU" sz="1600" b="1" i="1" dirty="0">
                <a:effectLst>
                  <a:outerShdw blurRad="38100" dist="38100" dir="2700000" algn="tl">
                    <a:srgbClr val="000000"/>
                  </a:outerShdw>
                </a:effectLst>
                <a:latin typeface="Lucida Sans Unicode" pitchFamily="34" charset="0"/>
                <a:cs typeface="Arial" pitchFamily="34" charset="0"/>
              </a:rPr>
              <a:t>   </a:t>
            </a:r>
            <a:r>
              <a:rPr lang="ru-RU" sz="1600" b="1" i="1" dirty="0">
                <a:solidFill>
                  <a:schemeClr val="bg2"/>
                </a:solidFill>
                <a:effectLst>
                  <a:outerShdw blurRad="38100" dist="38100" dir="2700000" algn="tl">
                    <a:srgbClr val="000000"/>
                  </a:outerShdw>
                </a:effectLst>
                <a:latin typeface="Lucida Sans Unicode" pitchFamily="34" charset="0"/>
                <a:cs typeface="Arial" pitchFamily="34" charset="0"/>
              </a:rPr>
              <a:t>Уменьшение кол-ва больных</a:t>
            </a:r>
          </a:p>
        </p:txBody>
      </p:sp>
      <p:sp>
        <p:nvSpPr>
          <p:cNvPr id="297025" name="Line 65"/>
          <p:cNvSpPr>
            <a:spLocks noChangeShapeType="1"/>
          </p:cNvSpPr>
          <p:nvPr/>
        </p:nvSpPr>
        <p:spPr bwMode="auto">
          <a:xfrm>
            <a:off x="4937125" y="6413500"/>
            <a:ext cx="292100" cy="0"/>
          </a:xfrm>
          <a:prstGeom prst="line">
            <a:avLst/>
          </a:prstGeom>
          <a:noFill/>
          <a:ln w="57150">
            <a:solidFill>
              <a:srgbClr val="66FF33"/>
            </a:solidFill>
            <a:miter lim="800000"/>
            <a:headEnd/>
            <a:tailEnd/>
          </a:ln>
          <a:effectLst>
            <a:outerShdw dist="35921" dir="2700000" algn="ctr" rotWithShape="0">
              <a:srgbClr val="99FF99"/>
            </a:outerShdw>
          </a:effectLst>
        </p:spPr>
        <p:txBody>
          <a:bodyPr wrap="none"/>
          <a:lstStyle/>
          <a:p>
            <a:pPr>
              <a:defRPr/>
            </a:pPr>
            <a:endParaRPr lang="ru-RU">
              <a:latin typeface="Arial Narrow" pitchFamily="34" charset="0"/>
              <a:cs typeface="Arial" pitchFamily="34" charset="0"/>
            </a:endParaRPr>
          </a:p>
        </p:txBody>
      </p:sp>
      <p:grpSp>
        <p:nvGrpSpPr>
          <p:cNvPr id="19522" name="Group 66"/>
          <p:cNvGrpSpPr>
            <a:grpSpLocks/>
          </p:cNvGrpSpPr>
          <p:nvPr/>
        </p:nvGrpSpPr>
        <p:grpSpPr bwMode="auto">
          <a:xfrm>
            <a:off x="876300" y="6245225"/>
            <a:ext cx="273050" cy="312738"/>
            <a:chOff x="384" y="3930"/>
            <a:chExt cx="176" cy="197"/>
          </a:xfrm>
        </p:grpSpPr>
        <p:sp>
          <p:nvSpPr>
            <p:cNvPr id="297027" name="Line 67"/>
            <p:cNvSpPr>
              <a:spLocks noChangeShapeType="1"/>
            </p:cNvSpPr>
            <p:nvPr/>
          </p:nvSpPr>
          <p:spPr bwMode="auto">
            <a:xfrm>
              <a:off x="384" y="4032"/>
              <a:ext cx="176" cy="0"/>
            </a:xfrm>
            <a:prstGeom prst="line">
              <a:avLst/>
            </a:prstGeom>
            <a:noFill/>
            <a:ln w="57150">
              <a:solidFill>
                <a:srgbClr val="FF0000"/>
              </a:solidFill>
              <a:miter lim="800000"/>
              <a:headEnd/>
              <a:tailEnd/>
            </a:ln>
            <a:effectLst>
              <a:outerShdw dist="35921" dir="2700000" algn="ctr" rotWithShape="0">
                <a:srgbClr val="FFFF00"/>
              </a:outerShdw>
            </a:effectLst>
          </p:spPr>
          <p:txBody>
            <a:bodyPr wrap="none"/>
            <a:lstStyle/>
            <a:p>
              <a:pPr>
                <a:defRPr/>
              </a:pPr>
              <a:endParaRPr lang="ru-RU">
                <a:latin typeface="Arial Narrow" pitchFamily="34" charset="0"/>
                <a:cs typeface="Arial" pitchFamily="34" charset="0"/>
              </a:endParaRPr>
            </a:p>
          </p:txBody>
        </p:sp>
        <p:sp>
          <p:nvSpPr>
            <p:cNvPr id="297028" name="Line 68"/>
            <p:cNvSpPr>
              <a:spLocks noChangeShapeType="1"/>
            </p:cNvSpPr>
            <p:nvPr/>
          </p:nvSpPr>
          <p:spPr bwMode="auto">
            <a:xfrm>
              <a:off x="476" y="3930"/>
              <a:ext cx="0" cy="197"/>
            </a:xfrm>
            <a:prstGeom prst="line">
              <a:avLst/>
            </a:prstGeom>
            <a:noFill/>
            <a:ln w="57150">
              <a:solidFill>
                <a:srgbClr val="FF0000"/>
              </a:solidFill>
              <a:miter lim="800000"/>
              <a:headEnd/>
              <a:tailEnd/>
            </a:ln>
            <a:effectLst>
              <a:outerShdw dist="35921" dir="2700000" algn="ctr" rotWithShape="0">
                <a:srgbClr val="FFFF00"/>
              </a:outerShdw>
            </a:effectLst>
          </p:spPr>
          <p:txBody>
            <a:bodyPr wrap="none"/>
            <a:lstStyle/>
            <a:p>
              <a:pPr>
                <a:defRPr/>
              </a:pPr>
              <a:endParaRPr lang="ru-RU">
                <a:latin typeface="Arial Narrow" pitchFamily="34" charset="0"/>
                <a:cs typeface="Arial" pitchFamily="34" charset="0"/>
              </a:endParaRPr>
            </a:p>
          </p:txBody>
        </p:sp>
      </p:grpSp>
      <p:sp>
        <p:nvSpPr>
          <p:cNvPr id="297029" name="Line 69"/>
          <p:cNvSpPr>
            <a:spLocks noChangeShapeType="1"/>
          </p:cNvSpPr>
          <p:nvPr/>
        </p:nvSpPr>
        <p:spPr bwMode="auto">
          <a:xfrm>
            <a:off x="5094288" y="3856038"/>
            <a:ext cx="292100" cy="0"/>
          </a:xfrm>
          <a:prstGeom prst="line">
            <a:avLst/>
          </a:prstGeom>
          <a:noFill/>
          <a:ln w="57150">
            <a:solidFill>
              <a:srgbClr val="66FF33"/>
            </a:solidFill>
            <a:miter lim="800000"/>
            <a:headEnd/>
            <a:tailEnd/>
          </a:ln>
          <a:effectLst>
            <a:outerShdw dist="35921" dir="2700000" algn="ctr" rotWithShape="0">
              <a:srgbClr val="FFFF00"/>
            </a:outerShdw>
          </a:effectLst>
        </p:spPr>
        <p:txBody>
          <a:bodyPr wrap="none"/>
          <a:lstStyle/>
          <a:p>
            <a:pPr>
              <a:defRPr/>
            </a:pPr>
            <a:endParaRPr lang="ru-RU">
              <a:latin typeface="Arial Narrow" pitchFamily="34" charset="0"/>
              <a:cs typeface="Arial" pitchFamily="34" charset="0"/>
            </a:endParaRPr>
          </a:p>
        </p:txBody>
      </p:sp>
      <p:sp>
        <p:nvSpPr>
          <p:cNvPr id="297030" name="Line 70"/>
          <p:cNvSpPr>
            <a:spLocks noChangeShapeType="1"/>
          </p:cNvSpPr>
          <p:nvPr/>
        </p:nvSpPr>
        <p:spPr bwMode="auto">
          <a:xfrm flipV="1">
            <a:off x="1558925" y="4899025"/>
            <a:ext cx="11113" cy="428625"/>
          </a:xfrm>
          <a:prstGeom prst="line">
            <a:avLst/>
          </a:prstGeom>
          <a:noFill/>
          <a:ln w="57150">
            <a:solidFill>
              <a:srgbClr val="FF0000"/>
            </a:solidFill>
            <a:round/>
            <a:headEnd/>
            <a:tailEnd type="triangle" w="med" len="med"/>
          </a:ln>
          <a:effectLst>
            <a:outerShdw dist="35921" dir="2700000" algn="ctr" rotWithShape="0">
              <a:srgbClr val="FFFF00"/>
            </a:outerShdw>
          </a:effectLst>
        </p:spPr>
        <p:txBody>
          <a:bodyPr wrap="none" anchor="ctr"/>
          <a:lstStyle/>
          <a:p>
            <a:pPr>
              <a:defRPr/>
            </a:pPr>
            <a:endParaRPr lang="ru-RU">
              <a:latin typeface="Arial Narrow" pitchFamily="34" charset="0"/>
              <a:cs typeface="Arial" pitchFamily="34" charset="0"/>
            </a:endParaRPr>
          </a:p>
        </p:txBody>
      </p:sp>
      <p:sp>
        <p:nvSpPr>
          <p:cNvPr id="297031" name="Line 71"/>
          <p:cNvSpPr>
            <a:spLocks noChangeShapeType="1"/>
          </p:cNvSpPr>
          <p:nvPr/>
        </p:nvSpPr>
        <p:spPr bwMode="auto">
          <a:xfrm flipH="1">
            <a:off x="6877050" y="4652963"/>
            <a:ext cx="641350" cy="0"/>
          </a:xfrm>
          <a:prstGeom prst="line">
            <a:avLst/>
          </a:prstGeom>
          <a:noFill/>
          <a:ln w="57150">
            <a:solidFill>
              <a:srgbClr val="00FF00"/>
            </a:solidFill>
            <a:round/>
            <a:headEnd/>
            <a:tailEnd type="triangle" w="med" len="med"/>
          </a:ln>
          <a:effectLst>
            <a:outerShdw dist="35921" dir="2700000" algn="ctr" rotWithShape="0">
              <a:srgbClr val="FFFF00"/>
            </a:outerShdw>
          </a:effectLst>
        </p:spPr>
        <p:txBody>
          <a:bodyPr/>
          <a:lstStyle/>
          <a:p>
            <a:pPr>
              <a:defRPr/>
            </a:pPr>
            <a:endParaRPr lang="ru-RU">
              <a:latin typeface="Arial Narrow"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Заголовок 1"/>
          <p:cNvSpPr>
            <a:spLocks noGrp="1"/>
          </p:cNvSpPr>
          <p:nvPr>
            <p:ph type="title" idx="4294967295"/>
          </p:nvPr>
        </p:nvSpPr>
        <p:spPr/>
        <p:txBody>
          <a:bodyPr/>
          <a:lstStyle/>
          <a:p>
            <a:pPr eaLnBrk="1" hangingPunct="1"/>
            <a:endParaRPr lang="ru-RU" smtClean="0"/>
          </a:p>
        </p:txBody>
      </p:sp>
      <p:sp>
        <p:nvSpPr>
          <p:cNvPr id="21506" name="Содержимое 2"/>
          <p:cNvSpPr>
            <a:spLocks noGrp="1"/>
          </p:cNvSpPr>
          <p:nvPr>
            <p:ph idx="4294967295"/>
          </p:nvPr>
        </p:nvSpPr>
        <p:spPr/>
        <p:txBody>
          <a:bodyPr/>
          <a:lstStyle/>
          <a:p>
            <a:pPr eaLnBrk="1" hangingPunct="1"/>
            <a:endParaRPr lang="ru-RU" smtClean="0"/>
          </a:p>
        </p:txBody>
      </p:sp>
      <p:pic>
        <p:nvPicPr>
          <p:cNvPr id="21507" name="Picture 2" descr="C:\Users\8966~1\AppData\Local\Temp\Rar$DI07.681\фотография 3.PNG"/>
          <p:cNvPicPr>
            <a:picLocks noChangeAspect="1" noChangeArrowheads="1"/>
          </p:cNvPicPr>
          <p:nvPr/>
        </p:nvPicPr>
        <p:blipFill>
          <a:blip r:embed="rId2"/>
          <a:srcRect/>
          <a:stretch>
            <a:fillRect/>
          </a:stretch>
        </p:blipFill>
        <p:spPr bwMode="auto">
          <a:xfrm>
            <a:off x="-2819400" y="-914400"/>
            <a:ext cx="11582400" cy="868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Заголовок 1"/>
          <p:cNvSpPr>
            <a:spLocks noGrp="1"/>
          </p:cNvSpPr>
          <p:nvPr>
            <p:ph type="ctrTitle" idx="4294967295"/>
          </p:nvPr>
        </p:nvSpPr>
        <p:spPr>
          <a:xfrm>
            <a:off x="1371600" y="1100138"/>
            <a:ext cx="7772400" cy="1143000"/>
          </a:xfrm>
        </p:spPr>
        <p:txBody>
          <a:bodyPr/>
          <a:lstStyle/>
          <a:p>
            <a:pPr eaLnBrk="1" hangingPunct="1"/>
            <a:endParaRPr lang="ru-RU" smtClean="0"/>
          </a:p>
        </p:txBody>
      </p:sp>
      <p:sp>
        <p:nvSpPr>
          <p:cNvPr id="22530" name="Подзаголовок 2"/>
          <p:cNvSpPr>
            <a:spLocks noGrp="1"/>
          </p:cNvSpPr>
          <p:nvPr>
            <p:ph type="subTitle" idx="4294967295"/>
          </p:nvPr>
        </p:nvSpPr>
        <p:spPr>
          <a:xfrm>
            <a:off x="538163" y="3695700"/>
            <a:ext cx="6777037" cy="1927225"/>
          </a:xfrm>
        </p:spPr>
        <p:txBody>
          <a:bodyPr/>
          <a:lstStyle/>
          <a:p>
            <a:pPr marL="0" indent="0" eaLnBrk="1" hangingPunct="1">
              <a:buFontTx/>
              <a:buNone/>
            </a:pPr>
            <a:endParaRPr lang="ru-RU" smtClean="0"/>
          </a:p>
        </p:txBody>
      </p:sp>
      <p:pic>
        <p:nvPicPr>
          <p:cNvPr id="22531" name="Picture 2" descr="C:\Users\8966~1\AppData\Local\Temp\Rar$DI27.409\фотография 1.PNG"/>
          <p:cNvPicPr>
            <a:picLocks noChangeAspect="1" noChangeArrowheads="1"/>
          </p:cNvPicPr>
          <p:nvPr/>
        </p:nvPicPr>
        <p:blipFill>
          <a:blip r:embed="rId2"/>
          <a:srcRect/>
          <a:stretch>
            <a:fillRect/>
          </a:stretch>
        </p:blipFill>
        <p:spPr bwMode="auto">
          <a:xfrm>
            <a:off x="-1524000" y="-1143000"/>
            <a:ext cx="12039600" cy="9029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rrowheads="1"/>
          </p:cNvSpPr>
          <p:nvPr>
            <p:ph type="title" idx="4294967295"/>
          </p:nvPr>
        </p:nvSpPr>
        <p:spPr>
          <a:xfrm>
            <a:off x="1214438" y="571500"/>
            <a:ext cx="7772400" cy="1143000"/>
          </a:xfrm>
        </p:spPr>
        <p:txBody>
          <a:bodyPr/>
          <a:lstStyle/>
          <a:p>
            <a:pPr eaLnBrk="1" hangingPunct="1"/>
            <a:r>
              <a:rPr lang="ru-RU" sz="4000" smtClean="0">
                <a:solidFill>
                  <a:srgbClr val="A107B1"/>
                </a:solidFill>
              </a:rPr>
              <a:t>Факторы риска развития атеросклероза</a:t>
            </a:r>
          </a:p>
        </p:txBody>
      </p:sp>
      <p:sp>
        <p:nvSpPr>
          <p:cNvPr id="23554" name="Rectangle 3"/>
          <p:cNvSpPr>
            <a:spLocks noGrp="1" noRot="1" noChangeArrowheads="1"/>
          </p:cNvSpPr>
          <p:nvPr>
            <p:ph type="body" sz="half" idx="4294967295"/>
          </p:nvPr>
        </p:nvSpPr>
        <p:spPr>
          <a:xfrm>
            <a:off x="301625" y="1676400"/>
            <a:ext cx="4189413" cy="4422775"/>
          </a:xfrm>
        </p:spPr>
        <p:txBody>
          <a:bodyPr/>
          <a:lstStyle/>
          <a:p>
            <a:pPr marL="381000" indent="-381000" eaLnBrk="1" hangingPunct="1">
              <a:lnSpc>
                <a:spcPct val="90000"/>
              </a:lnSpc>
            </a:pPr>
            <a:r>
              <a:rPr lang="en-US" sz="2400" b="1" smtClean="0">
                <a:solidFill>
                  <a:srgbClr val="E77BF9"/>
                </a:solidFill>
              </a:rPr>
              <a:t>      </a:t>
            </a:r>
            <a:r>
              <a:rPr lang="ru-RU" sz="2400" b="1" smtClean="0">
                <a:solidFill>
                  <a:srgbClr val="E77BF9"/>
                </a:solidFill>
              </a:rPr>
              <a:t>Образ жизни</a:t>
            </a:r>
          </a:p>
          <a:p>
            <a:pPr marL="381000" indent="-381000" eaLnBrk="1" hangingPunct="1">
              <a:lnSpc>
                <a:spcPct val="90000"/>
              </a:lnSpc>
              <a:buFont typeface="Wingdings" pitchFamily="2" charset="2"/>
              <a:buAutoNum type="arabicPeriod"/>
            </a:pPr>
            <a:r>
              <a:rPr lang="ru-RU" sz="2000" smtClean="0"/>
              <a:t> Высококаллорийная      диета</a:t>
            </a:r>
          </a:p>
          <a:p>
            <a:pPr marL="381000" indent="-381000" eaLnBrk="1" hangingPunct="1">
              <a:lnSpc>
                <a:spcPct val="90000"/>
              </a:lnSpc>
              <a:buFont typeface="Wingdings" pitchFamily="2" charset="2"/>
              <a:buAutoNum type="arabicPeriod"/>
            </a:pPr>
            <a:r>
              <a:rPr lang="ru-RU" sz="2000" smtClean="0"/>
              <a:t> </a:t>
            </a:r>
            <a:r>
              <a:rPr lang="ru-RU" sz="2000" b="1" smtClean="0"/>
              <a:t>Курение</a:t>
            </a:r>
          </a:p>
          <a:p>
            <a:pPr marL="381000" indent="-381000" eaLnBrk="1" hangingPunct="1">
              <a:lnSpc>
                <a:spcPct val="90000"/>
              </a:lnSpc>
              <a:buFont typeface="Wingdings" pitchFamily="2" charset="2"/>
              <a:buAutoNum type="arabicPeriod"/>
            </a:pPr>
            <a:r>
              <a:rPr lang="ru-RU" sz="2000" smtClean="0"/>
              <a:t> Низкая физическая активность</a:t>
            </a:r>
          </a:p>
          <a:p>
            <a:pPr marL="381000" indent="-381000" eaLnBrk="1" hangingPunct="1">
              <a:lnSpc>
                <a:spcPct val="90000"/>
              </a:lnSpc>
              <a:buFont typeface="Wingdings" pitchFamily="2" charset="2"/>
              <a:buAutoNum type="arabicPeriod"/>
            </a:pPr>
            <a:r>
              <a:rPr lang="ru-RU" sz="2000" smtClean="0"/>
              <a:t> Злоупотребление алкоголем</a:t>
            </a:r>
          </a:p>
          <a:p>
            <a:pPr marL="381000" indent="-381000" eaLnBrk="1" hangingPunct="1">
              <a:lnSpc>
                <a:spcPct val="90000"/>
              </a:lnSpc>
            </a:pPr>
            <a:r>
              <a:rPr lang="en-US" sz="2400" b="1" smtClean="0"/>
              <a:t>        </a:t>
            </a:r>
            <a:r>
              <a:rPr lang="ru-RU" sz="2400" b="1" smtClean="0"/>
              <a:t> </a:t>
            </a:r>
            <a:r>
              <a:rPr lang="ru-RU" sz="2400" b="1" smtClean="0">
                <a:solidFill>
                  <a:srgbClr val="E77BF9"/>
                </a:solidFill>
              </a:rPr>
              <a:t>Личностные</a:t>
            </a:r>
            <a:endParaRPr lang="en-US" sz="2400" b="1" smtClean="0">
              <a:solidFill>
                <a:srgbClr val="E77BF9"/>
              </a:solidFill>
            </a:endParaRPr>
          </a:p>
          <a:p>
            <a:pPr marL="381000" indent="-381000" eaLnBrk="1" hangingPunct="1">
              <a:lnSpc>
                <a:spcPct val="90000"/>
              </a:lnSpc>
              <a:buFontTx/>
              <a:buNone/>
            </a:pPr>
            <a:r>
              <a:rPr lang="en-US" sz="2400" b="1" smtClean="0">
                <a:solidFill>
                  <a:srgbClr val="E77BF9"/>
                </a:solidFill>
              </a:rPr>
              <a:t>    </a:t>
            </a:r>
            <a:r>
              <a:rPr lang="ru-RU" sz="2400" b="1" smtClean="0">
                <a:solidFill>
                  <a:srgbClr val="E77BF9"/>
                </a:solidFill>
              </a:rPr>
              <a:t> </a:t>
            </a:r>
            <a:r>
              <a:rPr lang="en-US" sz="2400" b="1" smtClean="0">
                <a:solidFill>
                  <a:srgbClr val="E77BF9"/>
                </a:solidFill>
              </a:rPr>
              <a:t>        </a:t>
            </a:r>
            <a:r>
              <a:rPr lang="ru-RU" sz="2400" b="1" smtClean="0">
                <a:solidFill>
                  <a:srgbClr val="E77BF9"/>
                </a:solidFill>
              </a:rPr>
              <a:t>характеристики</a:t>
            </a:r>
          </a:p>
          <a:p>
            <a:pPr marL="381000" indent="-381000" eaLnBrk="1" hangingPunct="1">
              <a:lnSpc>
                <a:spcPct val="90000"/>
              </a:lnSpc>
              <a:buFont typeface="Wingdings" pitchFamily="2" charset="2"/>
              <a:buAutoNum type="arabicPeriod"/>
            </a:pPr>
            <a:r>
              <a:rPr lang="ru-RU" sz="2000" smtClean="0"/>
              <a:t>   Пол</a:t>
            </a:r>
          </a:p>
          <a:p>
            <a:pPr marL="381000" indent="-381000" eaLnBrk="1" hangingPunct="1">
              <a:lnSpc>
                <a:spcPct val="90000"/>
              </a:lnSpc>
              <a:buFont typeface="Wingdings" pitchFamily="2" charset="2"/>
              <a:buAutoNum type="arabicPeriod"/>
            </a:pPr>
            <a:r>
              <a:rPr lang="ru-RU" sz="2000" smtClean="0"/>
              <a:t>   </a:t>
            </a:r>
            <a:r>
              <a:rPr lang="ru-RU" sz="2000" b="1" smtClean="0"/>
              <a:t>Возраст</a:t>
            </a:r>
          </a:p>
          <a:p>
            <a:pPr marL="381000" indent="-381000" eaLnBrk="1" hangingPunct="1">
              <a:lnSpc>
                <a:spcPct val="90000"/>
              </a:lnSpc>
              <a:buFont typeface="Wingdings" pitchFamily="2" charset="2"/>
              <a:buAutoNum type="arabicPeriod"/>
            </a:pPr>
            <a:r>
              <a:rPr lang="ru-RU" sz="2000" smtClean="0"/>
              <a:t>   Наследственность</a:t>
            </a:r>
          </a:p>
        </p:txBody>
      </p:sp>
      <p:sp>
        <p:nvSpPr>
          <p:cNvPr id="23555" name="Rectangle 4"/>
          <p:cNvSpPr>
            <a:spLocks noGrp="1" noRot="1" noChangeArrowheads="1"/>
          </p:cNvSpPr>
          <p:nvPr>
            <p:ph type="body" sz="half" idx="4294967295"/>
          </p:nvPr>
        </p:nvSpPr>
        <p:spPr>
          <a:xfrm>
            <a:off x="4652963" y="1676400"/>
            <a:ext cx="4189412" cy="4422775"/>
          </a:xfrm>
        </p:spPr>
        <p:txBody>
          <a:bodyPr/>
          <a:lstStyle/>
          <a:p>
            <a:pPr marL="381000" indent="-381000" eaLnBrk="1" hangingPunct="1">
              <a:lnSpc>
                <a:spcPct val="90000"/>
              </a:lnSpc>
            </a:pPr>
            <a:r>
              <a:rPr lang="ru-RU" sz="2400" b="1" smtClean="0">
                <a:solidFill>
                  <a:srgbClr val="E77BF9"/>
                </a:solidFill>
              </a:rPr>
              <a:t>Физиологические характеристики</a:t>
            </a:r>
          </a:p>
          <a:p>
            <a:pPr marL="381000" indent="-381000" eaLnBrk="1" hangingPunct="1">
              <a:lnSpc>
                <a:spcPct val="90000"/>
              </a:lnSpc>
              <a:buFont typeface="Wingdings" pitchFamily="2" charset="2"/>
              <a:buAutoNum type="arabicPeriod"/>
            </a:pPr>
            <a:r>
              <a:rPr lang="ru-RU" sz="2000" smtClean="0"/>
              <a:t>Повышение уровня ОХС</a:t>
            </a:r>
          </a:p>
          <a:p>
            <a:pPr marL="381000" indent="-381000" eaLnBrk="1" hangingPunct="1">
              <a:lnSpc>
                <a:spcPct val="90000"/>
              </a:lnSpc>
              <a:buFont typeface="Wingdings" pitchFamily="2" charset="2"/>
              <a:buAutoNum type="arabicPeriod"/>
            </a:pPr>
            <a:r>
              <a:rPr lang="ru-RU" sz="2000" b="1" smtClean="0"/>
              <a:t>Повышение ХС ЛПНП</a:t>
            </a:r>
          </a:p>
          <a:p>
            <a:pPr marL="381000" indent="-381000" eaLnBrk="1" hangingPunct="1">
              <a:lnSpc>
                <a:spcPct val="90000"/>
              </a:lnSpc>
              <a:buFont typeface="Wingdings" pitchFamily="2" charset="2"/>
              <a:buAutoNum type="arabicPeriod"/>
            </a:pPr>
            <a:r>
              <a:rPr lang="ru-RU" sz="2000" smtClean="0"/>
              <a:t>Повышение ТГ</a:t>
            </a:r>
          </a:p>
          <a:p>
            <a:pPr marL="381000" indent="-381000" eaLnBrk="1" hangingPunct="1">
              <a:lnSpc>
                <a:spcPct val="90000"/>
              </a:lnSpc>
              <a:buFont typeface="Wingdings" pitchFamily="2" charset="2"/>
              <a:buAutoNum type="arabicPeriod"/>
            </a:pPr>
            <a:r>
              <a:rPr lang="ru-RU" sz="2000" smtClean="0"/>
              <a:t>Низкий уровень ХС ЛПВП</a:t>
            </a:r>
          </a:p>
          <a:p>
            <a:pPr marL="381000" indent="-381000" eaLnBrk="1" hangingPunct="1">
              <a:lnSpc>
                <a:spcPct val="90000"/>
              </a:lnSpc>
              <a:buFont typeface="Wingdings" pitchFamily="2" charset="2"/>
              <a:buAutoNum type="arabicPeriod"/>
            </a:pPr>
            <a:r>
              <a:rPr lang="ru-RU" sz="2000" b="1" smtClean="0"/>
              <a:t>Повышение АД</a:t>
            </a:r>
          </a:p>
          <a:p>
            <a:pPr marL="381000" indent="-381000" eaLnBrk="1" hangingPunct="1">
              <a:lnSpc>
                <a:spcPct val="90000"/>
              </a:lnSpc>
              <a:buFont typeface="Wingdings" pitchFamily="2" charset="2"/>
              <a:buAutoNum type="arabicPeriod"/>
            </a:pPr>
            <a:r>
              <a:rPr lang="ru-RU" sz="2000" smtClean="0"/>
              <a:t>Гипергликемия/СД</a:t>
            </a:r>
          </a:p>
          <a:p>
            <a:pPr marL="381000" indent="-381000" eaLnBrk="1" hangingPunct="1">
              <a:lnSpc>
                <a:spcPct val="90000"/>
              </a:lnSpc>
              <a:buFont typeface="Wingdings" pitchFamily="2" charset="2"/>
              <a:buAutoNum type="arabicPeriod"/>
            </a:pPr>
            <a:r>
              <a:rPr lang="ru-RU" sz="2000" smtClean="0"/>
              <a:t>Ожирение</a:t>
            </a:r>
          </a:p>
          <a:p>
            <a:pPr marL="381000" indent="-381000" eaLnBrk="1" hangingPunct="1">
              <a:lnSpc>
                <a:spcPct val="90000"/>
              </a:lnSpc>
              <a:buFont typeface="Wingdings" pitchFamily="2" charset="2"/>
              <a:buAutoNum type="arabicPeriod"/>
            </a:pPr>
            <a:r>
              <a:rPr lang="ru-RU" sz="2000" smtClean="0"/>
              <a:t>Повышение тромбообразования</a:t>
            </a:r>
          </a:p>
          <a:p>
            <a:pPr marL="381000" indent="-381000" eaLnBrk="1" hangingPunct="1">
              <a:lnSpc>
                <a:spcPct val="90000"/>
              </a:lnSpc>
              <a:buFont typeface="Wingdings" pitchFamily="2" charset="2"/>
              <a:buAutoNum type="arabicPeriod"/>
            </a:pPr>
            <a:r>
              <a:rPr lang="ru-RU" sz="2000" smtClean="0"/>
              <a:t>Дисгормоноз</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7" name="Rectangle 2"/>
          <p:cNvSpPr>
            <a:spLocks noGrp="1" noRot="1" noChangeArrowheads="1"/>
          </p:cNvSpPr>
          <p:nvPr>
            <p:ph type="title" idx="4294967295"/>
          </p:nvPr>
        </p:nvSpPr>
        <p:spPr/>
        <p:txBody>
          <a:bodyPr/>
          <a:lstStyle/>
          <a:p>
            <a:pPr eaLnBrk="1" hangingPunct="1"/>
            <a:r>
              <a:rPr lang="ru-RU" sz="4000" smtClean="0"/>
              <a:t>Риск коронарной болезни сердца</a:t>
            </a:r>
            <a:br>
              <a:rPr lang="ru-RU" sz="4000" smtClean="0"/>
            </a:br>
            <a:r>
              <a:rPr lang="ru-RU" sz="4000" smtClean="0"/>
              <a:t>(Фраменгемская шкала)</a:t>
            </a:r>
          </a:p>
        </p:txBody>
      </p:sp>
      <p:graphicFrame>
        <p:nvGraphicFramePr>
          <p:cNvPr id="106499" name="Group 3"/>
          <p:cNvGraphicFramePr>
            <a:graphicFrameLocks noGrp="1"/>
          </p:cNvGraphicFramePr>
          <p:nvPr/>
        </p:nvGraphicFramePr>
        <p:xfrm>
          <a:off x="457200" y="1600200"/>
          <a:ext cx="8229600" cy="4606925"/>
        </p:xfrm>
        <a:graphic>
          <a:graphicData uri="http://schemas.openxmlformats.org/drawingml/2006/table">
            <a:tbl>
              <a:tblPr/>
              <a:tblGrid>
                <a:gridCol w="2743200"/>
                <a:gridCol w="2743200"/>
                <a:gridCol w="2743200"/>
              </a:tblGrid>
              <a:tr h="9064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Очень высокий риск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&gt;</a:t>
                      </a:r>
                      <a:r>
                        <a:rPr kumimoji="0" lang="ru-RU" sz="28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Высокий риск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20 – 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Средний риск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10 – 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Невысокий риск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5 – 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Низкий риск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&lt;</a:t>
                      </a:r>
                      <a:r>
                        <a:rPr kumimoji="0" lang="ru-RU" sz="28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Rectangle 2"/>
          <p:cNvSpPr>
            <a:spLocks noGrp="1" noRot="1" noChangeArrowheads="1"/>
          </p:cNvSpPr>
          <p:nvPr>
            <p:ph type="title" idx="4294967295"/>
          </p:nvPr>
        </p:nvSpPr>
        <p:spPr>
          <a:xfrm>
            <a:off x="304800" y="0"/>
            <a:ext cx="8382000" cy="762000"/>
          </a:xfrm>
        </p:spPr>
        <p:txBody>
          <a:bodyPr/>
          <a:lstStyle/>
          <a:p>
            <a:pPr eaLnBrk="1" hangingPunct="1"/>
            <a:r>
              <a:rPr lang="ru-RU" sz="4000" smtClean="0">
                <a:solidFill>
                  <a:srgbClr val="7030A0"/>
                </a:solidFill>
              </a:rPr>
              <a:t>Риск коронарной болезни сердца</a:t>
            </a:r>
          </a:p>
        </p:txBody>
      </p:sp>
      <p:graphicFrame>
        <p:nvGraphicFramePr>
          <p:cNvPr id="105475" name="Group 3"/>
          <p:cNvGraphicFramePr>
            <a:graphicFrameLocks noGrp="1"/>
          </p:cNvGraphicFramePr>
          <p:nvPr/>
        </p:nvGraphicFramePr>
        <p:xfrm>
          <a:off x="0" y="660400"/>
          <a:ext cx="8559800" cy="6083300"/>
        </p:xfrm>
        <a:graphic>
          <a:graphicData uri="http://schemas.openxmlformats.org/drawingml/2006/table">
            <a:tbl>
              <a:tblPr/>
              <a:tblGrid>
                <a:gridCol w="696913"/>
                <a:gridCol w="392112"/>
                <a:gridCol w="392113"/>
                <a:gridCol w="390525"/>
                <a:gridCol w="392112"/>
                <a:gridCol w="392113"/>
                <a:gridCol w="392112"/>
                <a:gridCol w="392113"/>
                <a:gridCol w="392112"/>
                <a:gridCol w="392113"/>
                <a:gridCol w="208280"/>
                <a:gridCol w="600075"/>
                <a:gridCol w="392113"/>
                <a:gridCol w="392112"/>
                <a:gridCol w="392113"/>
                <a:gridCol w="392112"/>
                <a:gridCol w="392113"/>
                <a:gridCol w="390525"/>
                <a:gridCol w="392112"/>
                <a:gridCol w="392113"/>
                <a:gridCol w="392112"/>
              </a:tblGrid>
              <a:tr h="180975">
                <a:tc gridSpan="10">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женщины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4">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10">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мужчины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некурящие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курящие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некурящие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курящие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9">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холестерин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vMerge="1">
                  <a:txBody>
                    <a:bodyPr/>
                    <a:lstStyle/>
                    <a:p>
                      <a:endParaRPr lang="ru-RU"/>
                    </a:p>
                  </a:txBody>
                  <a:tcPr/>
                </a:tc>
                <a:tc gridSpan="10">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Холестерин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825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70 лет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70лет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r>
              <a:tr h="2921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rowSpan="4">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60лет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rowSpan="4">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60лет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r>
              <a:tr h="1825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rowSpan="4">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50лет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rowSpan="4">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50лет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1825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4">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40лет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rowSpan="4">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40лет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rowSpan="4">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30лет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4">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30лет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25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000" b="0"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TotalTime>
  <Words>1712</Words>
  <Application>Microsoft PowerPoint</Application>
  <PresentationFormat>Экран (4:3)</PresentationFormat>
  <Paragraphs>493</Paragraphs>
  <Slides>38</Slides>
  <Notes>7</Notes>
  <HiddenSlides>15</HiddenSlides>
  <MMClips>0</MMClips>
  <ScaleCrop>false</ScaleCrop>
  <HeadingPairs>
    <vt:vector size="8" baseType="variant">
      <vt:variant>
        <vt:lpstr>Использованные шрифты</vt:lpstr>
      </vt:variant>
      <vt:variant>
        <vt:i4>13</vt:i4>
      </vt:variant>
      <vt:variant>
        <vt:lpstr>Шаблон оформления</vt:lpstr>
      </vt:variant>
      <vt:variant>
        <vt:i4>1</vt:i4>
      </vt:variant>
      <vt:variant>
        <vt:lpstr>Внедренные серверы OLE</vt:lpstr>
      </vt:variant>
      <vt:variant>
        <vt:i4>2</vt:i4>
      </vt:variant>
      <vt:variant>
        <vt:lpstr>Заголовки слайдов</vt:lpstr>
      </vt:variant>
      <vt:variant>
        <vt:i4>38</vt:i4>
      </vt:variant>
    </vt:vector>
  </HeadingPairs>
  <TitlesOfParts>
    <vt:vector size="54" baseType="lpstr">
      <vt:lpstr>Arial</vt:lpstr>
      <vt:lpstr>Calibri</vt:lpstr>
      <vt:lpstr>MS PGothic</vt:lpstr>
      <vt:lpstr>Times New Roman</vt:lpstr>
      <vt:lpstr>Arial Narrow</vt:lpstr>
      <vt:lpstr>Lucida Sans Unicode</vt:lpstr>
      <vt:lpstr>Wingdings</vt:lpstr>
      <vt:lpstr>Georgia</vt:lpstr>
      <vt:lpstr>Symbol</vt:lpstr>
      <vt:lpstr>Century Gothic</vt:lpstr>
      <vt:lpstr>Book Antiqua</vt:lpstr>
      <vt:lpstr>Verdana</vt:lpstr>
      <vt:lpstr>Bookman Old Style</vt:lpstr>
      <vt:lpstr>Оформление по умолчанию</vt:lpstr>
      <vt:lpstr>Диаграмма</vt:lpstr>
      <vt:lpstr>Документ</vt:lpstr>
      <vt:lpstr> Первичная профилактика – залог успеха в  снижении высокого сердечно-сосудистого риска: что должен знать любой врач первичного звена?   </vt:lpstr>
      <vt:lpstr>Слайд 2</vt:lpstr>
      <vt:lpstr> Россия потеряла</vt:lpstr>
      <vt:lpstr>Слайд 4</vt:lpstr>
      <vt:lpstr>Слайд 5</vt:lpstr>
      <vt:lpstr>Слайд 6</vt:lpstr>
      <vt:lpstr>Факторы риска развития атеросклероза</vt:lpstr>
      <vt:lpstr>Риск коронарной болезни сердца (Фраменгемская шкала)</vt:lpstr>
      <vt:lpstr>Риск коронарной болезни сердца</vt:lpstr>
      <vt:lpstr>Риск смерти от сердечно - сосудистых заболеваний в течение 10 лет (индекс SCORE)</vt:lpstr>
      <vt:lpstr>Факторы риска  (вклад отдельных факторов)</vt:lpstr>
      <vt:lpstr> Факторы риска как причина смерти  </vt:lpstr>
      <vt:lpstr>Анализ результатов профилактического осмотра 1101 мужчины в возрасте от 40 до 60 лет </vt:lpstr>
      <vt:lpstr> характеристика сотрудников</vt:lpstr>
      <vt:lpstr>Слайд 15</vt:lpstr>
      <vt:lpstr>Слайд 16</vt:lpstr>
      <vt:lpstr> Холестерин и гликемия </vt:lpstr>
      <vt:lpstr>  липидный спектра здорового человека</vt:lpstr>
      <vt:lpstr>  липидный спектра здорового человека (Guidelines 2016)</vt:lpstr>
      <vt:lpstr>Слайд 20</vt:lpstr>
      <vt:lpstr>Слайд 21</vt:lpstr>
      <vt:lpstr>Слайд 22</vt:lpstr>
      <vt:lpstr>                   ИМТ  </vt:lpstr>
      <vt:lpstr>Перераспределение жировой ткани при ИР</vt:lpstr>
      <vt:lpstr>Слайд 25</vt:lpstr>
      <vt:lpstr>Слайд 26</vt:lpstr>
      <vt:lpstr>Слайд 27</vt:lpstr>
      <vt:lpstr>Эффект физических тренировок больных ИБС за 5 лет</vt:lpstr>
      <vt:lpstr> Q RISK 2</vt:lpstr>
      <vt:lpstr>Слайд 30</vt:lpstr>
      <vt:lpstr>Слайд 31</vt:lpstr>
      <vt:lpstr>Слайд 32</vt:lpstr>
      <vt:lpstr>Пять составляющих здорового образа жизни</vt:lpstr>
      <vt:lpstr>За исследуемый период  (1997-2009 гг)  произошло 1361 случаев ОИМ.  Только у 1% мужчин были все 5 составляющих здорового образа жизни.    У них риск развития ОИМ был существенно ниже  (ОР = 0,14, 95% ДИ: 0,04-0,43). </vt:lpstr>
      <vt:lpstr>Слайд 35</vt:lpstr>
      <vt:lpstr>СТРАТЕГИИ ПРОФИЛАКТИКИ </vt:lpstr>
      <vt:lpstr>Слайд 37</vt:lpstr>
      <vt:lpstr>Слайд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cp:revision>
  <cp:lastPrinted>1601-01-01T00:00:00Z</cp:lastPrinted>
  <dcterms:created xsi:type="dcterms:W3CDTF">2018-07-18T09:23:02Z</dcterms:created>
  <dcterms:modified xsi:type="dcterms:W3CDTF">2018-11-21T09:14:05Z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