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98" r:id="rId2"/>
    <p:sldId id="344" r:id="rId3"/>
    <p:sldId id="284" r:id="rId4"/>
    <p:sldId id="285" r:id="rId5"/>
    <p:sldId id="342" r:id="rId6"/>
    <p:sldId id="299" r:id="rId7"/>
    <p:sldId id="300" r:id="rId8"/>
    <p:sldId id="301" r:id="rId9"/>
    <p:sldId id="306" r:id="rId10"/>
    <p:sldId id="347" r:id="rId11"/>
    <p:sldId id="349" r:id="rId12"/>
    <p:sldId id="309" r:id="rId13"/>
    <p:sldId id="287" r:id="rId14"/>
    <p:sldId id="345" r:id="rId15"/>
    <p:sldId id="324" r:id="rId16"/>
    <p:sldId id="331" r:id="rId17"/>
    <p:sldId id="336" r:id="rId18"/>
    <p:sldId id="333" r:id="rId19"/>
    <p:sldId id="348" r:id="rId20"/>
    <p:sldId id="321" r:id="rId21"/>
    <p:sldId id="325" r:id="rId22"/>
    <p:sldId id="338" r:id="rId23"/>
    <p:sldId id="340" r:id="rId24"/>
    <p:sldId id="339" r:id="rId25"/>
    <p:sldId id="319" r:id="rId26"/>
    <p:sldId id="320" r:id="rId27"/>
    <p:sldId id="328" r:id="rId28"/>
    <p:sldId id="269" r:id="rId29"/>
    <p:sldId id="330" r:id="rId30"/>
    <p:sldId id="351" r:id="rId31"/>
    <p:sldId id="33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5;&#1088;&#1077;&#1079;&#1077;&#1085;&#1090;&#1072;&#1094;&#1080;&#1080;\180320_&#1059;&#1083;&#1100;&#1103;&#1085;&#1086;&#1074;&#1089;&#1082;\&#1056;&#1077;&#1079;&#1091;&#1083;&#1100;&#1090;&#1072;&#1090;&#1099;%20&#1086;&#1094;&#1077;&#1085;&#1082;&#1080;%20&#1057;&#1054;&#1059;&#1058;%20&#1080;%20&#1040;&#1056;&#1052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88;&#1086;&#1092;&#1080;&#1083;&#1100;&#1085;&#1072;&#1103;%20&#1057;&#1086;&#1095;&#1080;%202017\&#1059;&#1056;&#1060;&#1054;%20&#1086;&#1090;&#1095;&#1077;&#1090;%202016%20&#1075;%20&#1082;%20&#1087;&#1088;&#1086;&#109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88;&#1086;&#1092;&#1080;&#1083;&#1100;&#1085;&#1072;&#1103;%20&#1057;&#1086;&#1095;&#1080;%202017\&#1059;&#1056;&#1060;&#1054;%20&#1086;&#1090;&#1095;&#1077;&#1090;%202016%20&#1075;%20&#1082;%20&#1087;&#1088;&#1086;&#109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83;&#1100;&#1103;\AppData\Roaming\Microsoft\Excel\&#1044;&#1080;&#1072;&#1075;&#1088;&#1072;&#1084;&#1084;&#1072;%20&#1074;%20Microsoft%20Office%20PowerPoint%20(version%202)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akt1\Desktop\&#1044;&#1083;&#1103;%20&#1044;&#1086;&#1082;&#1083;&#1072;&#1076;&#1072;%20&#1085;&#1072;%20&#1082;&#1086;&#1085;&#1075;&#1088;&#1077;&#1089;&#1089;%20(&#1076;&#1083;&#1103;%20&#1048;.&#1042;.&#1041;&#1091;&#1093;&#1090;&#1080;&#1103;&#1088;&#1086;&#1074;&#1072;%20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09736126534223E-2"/>
          <c:y val="7.2247661906374522E-2"/>
          <c:w val="0.90629189096929696"/>
          <c:h val="0.62921757020304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Количество рабочих мест СОУТ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Химический фактор</c:v>
                </c:pt>
                <c:pt idx="1">
                  <c:v>Биологический фактор</c:v>
                </c:pt>
                <c:pt idx="2">
                  <c:v>АПФД</c:v>
                </c:pt>
                <c:pt idx="3">
                  <c:v>Шум</c:v>
                </c:pt>
                <c:pt idx="4">
                  <c:v>Инфразвук</c:v>
                </c:pt>
                <c:pt idx="5">
                  <c:v>Ультразвук (воздушный)</c:v>
                </c:pt>
                <c:pt idx="6">
                  <c:v>Вибрация общая</c:v>
                </c:pt>
                <c:pt idx="7">
                  <c:v>Вибрация локальная</c:v>
                </c:pt>
                <c:pt idx="8">
                  <c:v>Неионизирующие излучения</c:v>
                </c:pt>
                <c:pt idx="9">
                  <c:v>Ионизирующие излучения</c:v>
                </c:pt>
                <c:pt idx="10">
                  <c:v>Микроклимат</c:v>
                </c:pt>
                <c:pt idx="11">
                  <c:v>Световая среда</c:v>
                </c:pt>
                <c:pt idx="12">
                  <c:v>Тяжесть</c:v>
                </c:pt>
                <c:pt idx="13">
                  <c:v>Напряженность</c:v>
                </c:pt>
              </c:strCache>
            </c:strRef>
          </c:cat>
          <c:val>
            <c:numRef>
              <c:f>Лист1!$H$2:$H$15</c:f>
              <c:numCache>
                <c:formatCode>0%</c:formatCode>
                <c:ptCount val="14"/>
                <c:pt idx="0">
                  <c:v>0.03</c:v>
                </c:pt>
                <c:pt idx="1">
                  <c:v>0.05</c:v>
                </c:pt>
                <c:pt idx="2">
                  <c:v>0.01</c:v>
                </c:pt>
                <c:pt idx="3">
                  <c:v>0.06</c:v>
                </c:pt>
                <c:pt idx="4">
                  <c:v>0</c:v>
                </c:pt>
                <c:pt idx="5">
                  <c:v>0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</c:v>
                </c:pt>
                <c:pt idx="10">
                  <c:v>0.01</c:v>
                </c:pt>
                <c:pt idx="11">
                  <c:v>0.02</c:v>
                </c:pt>
                <c:pt idx="12">
                  <c:v>0.11</c:v>
                </c:pt>
                <c:pt idx="13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Количество рабочих мест АРМ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Химический фактор</c:v>
                </c:pt>
                <c:pt idx="1">
                  <c:v>Биологический фактор</c:v>
                </c:pt>
                <c:pt idx="2">
                  <c:v>АПФД</c:v>
                </c:pt>
                <c:pt idx="3">
                  <c:v>Шум</c:v>
                </c:pt>
                <c:pt idx="4">
                  <c:v>Инфразвук</c:v>
                </c:pt>
                <c:pt idx="5">
                  <c:v>Ультразвук (воздушный)</c:v>
                </c:pt>
                <c:pt idx="6">
                  <c:v>Вибрация общая</c:v>
                </c:pt>
                <c:pt idx="7">
                  <c:v>Вибрация локальная</c:v>
                </c:pt>
                <c:pt idx="8">
                  <c:v>Неионизирующие излучения</c:v>
                </c:pt>
                <c:pt idx="9">
                  <c:v>Ионизирующие излучения</c:v>
                </c:pt>
                <c:pt idx="10">
                  <c:v>Микроклимат</c:v>
                </c:pt>
                <c:pt idx="11">
                  <c:v>Световая среда</c:v>
                </c:pt>
                <c:pt idx="12">
                  <c:v>Тяжесть</c:v>
                </c:pt>
                <c:pt idx="13">
                  <c:v>Напряженность</c:v>
                </c:pt>
              </c:strCache>
            </c:strRef>
          </c:cat>
          <c:val>
            <c:numRef>
              <c:f>Лист1!$I$2:$I$15</c:f>
              <c:numCache>
                <c:formatCode>0.0%</c:formatCode>
                <c:ptCount val="14"/>
                <c:pt idx="0">
                  <c:v>3.5999999999999997E-2</c:v>
                </c:pt>
                <c:pt idx="1">
                  <c:v>2.4E-2</c:v>
                </c:pt>
                <c:pt idx="2">
                  <c:v>1.7000000000000001E-2</c:v>
                </c:pt>
                <c:pt idx="3">
                  <c:v>0.17699999999999999</c:v>
                </c:pt>
                <c:pt idx="4">
                  <c:v>0.01</c:v>
                </c:pt>
                <c:pt idx="5">
                  <c:v>0</c:v>
                </c:pt>
                <c:pt idx="6">
                  <c:v>4.4999999999999998E-2</c:v>
                </c:pt>
                <c:pt idx="7">
                  <c:v>2.5999999999999999E-2</c:v>
                </c:pt>
                <c:pt idx="8">
                  <c:v>6.4000000000000001E-2</c:v>
                </c:pt>
                <c:pt idx="9">
                  <c:v>1.9E-2</c:v>
                </c:pt>
                <c:pt idx="10">
                  <c:v>0.187</c:v>
                </c:pt>
                <c:pt idx="11">
                  <c:v>0.154</c:v>
                </c:pt>
                <c:pt idx="12">
                  <c:v>0.23599999999999999</c:v>
                </c:pt>
                <c:pt idx="13">
                  <c:v>0.157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8243856"/>
        <c:axId val="448244248"/>
      </c:barChart>
      <c:catAx>
        <c:axId val="44824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48244248"/>
        <c:crosses val="autoZero"/>
        <c:auto val="1"/>
        <c:lblAlgn val="ctr"/>
        <c:lblOffset val="100"/>
        <c:noMultiLvlLbl val="0"/>
      </c:catAx>
      <c:valAx>
        <c:axId val="448244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48243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Лист1!$C$11</c:f>
              <c:strCache>
                <c:ptCount val="1"/>
                <c:pt idx="0">
                  <c:v>2014 г.</c:v>
                </c:pt>
              </c:strCache>
            </c:strRef>
          </c:tx>
          <c:invertIfNegative val="0"/>
          <c:cat>
            <c:strRef>
              <c:f>Лист1!$B$12:$B$16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Лист1!$C$12:$C$16</c:f>
              <c:numCache>
                <c:formatCode>#,##0</c:formatCode>
                <c:ptCount val="5"/>
                <c:pt idx="0">
                  <c:v>1207119</c:v>
                </c:pt>
                <c:pt idx="1">
                  <c:v>349162</c:v>
                </c:pt>
                <c:pt idx="2">
                  <c:v>150832</c:v>
                </c:pt>
                <c:pt idx="3" formatCode="General">
                  <c:v>237669</c:v>
                </c:pt>
                <c:pt idx="4" formatCode="General">
                  <c:v>320700</c:v>
                </c:pt>
              </c:numCache>
            </c:numRef>
          </c:val>
        </c:ser>
        <c:ser>
          <c:idx val="1"/>
          <c:order val="1"/>
          <c:tx>
            <c:strRef>
              <c:f>Лист1!$D$11</c:f>
              <c:strCache>
                <c:ptCount val="1"/>
                <c:pt idx="0">
                  <c:v>2015 г.</c:v>
                </c:pt>
              </c:strCache>
            </c:strRef>
          </c:tx>
          <c:invertIfNegative val="0"/>
          <c:cat>
            <c:strRef>
              <c:f>Лист1!$B$12:$B$16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Лист1!$D$12:$D$16</c:f>
              <c:numCache>
                <c:formatCode>#,##0</c:formatCode>
                <c:ptCount val="5"/>
                <c:pt idx="0">
                  <c:v>1171971</c:v>
                </c:pt>
                <c:pt idx="1">
                  <c:v>352573</c:v>
                </c:pt>
                <c:pt idx="2">
                  <c:v>143847</c:v>
                </c:pt>
                <c:pt idx="3" formatCode="General">
                  <c:v>222664</c:v>
                </c:pt>
                <c:pt idx="4">
                  <c:v>290638</c:v>
                </c:pt>
              </c:numCache>
            </c:numRef>
          </c:val>
        </c:ser>
        <c:ser>
          <c:idx val="2"/>
          <c:order val="2"/>
          <c:tx>
            <c:strRef>
              <c:f>Лист1!$E$11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cat>
            <c:strRef>
              <c:f>Лист1!$B$12:$B$16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Лист1!$E$12:$E$16</c:f>
              <c:numCache>
                <c:formatCode>#,##0</c:formatCode>
                <c:ptCount val="5"/>
                <c:pt idx="0">
                  <c:v>1182944</c:v>
                </c:pt>
                <c:pt idx="1">
                  <c:v>332692</c:v>
                </c:pt>
                <c:pt idx="2">
                  <c:v>165898</c:v>
                </c:pt>
                <c:pt idx="3" formatCode="General">
                  <c:v>241323</c:v>
                </c:pt>
                <c:pt idx="4">
                  <c:v>229089</c:v>
                </c:pt>
              </c:numCache>
            </c:numRef>
          </c:val>
        </c:ser>
        <c:ser>
          <c:idx val="3"/>
          <c:order val="3"/>
          <c:tx>
            <c:strRef>
              <c:f>Лист1!$F$11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60" b="1" i="0" normalizeH="1" baseline="0"/>
                      <a:t>1098004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Лист1!$B$12:$B$16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Лист1!$F$12:$F$16</c:f>
              <c:numCache>
                <c:formatCode>#,##0</c:formatCode>
                <c:ptCount val="5"/>
                <c:pt idx="0" formatCode="General">
                  <c:v>1098004</c:v>
                </c:pt>
                <c:pt idx="1">
                  <c:v>377253</c:v>
                </c:pt>
                <c:pt idx="2" formatCode="General">
                  <c:v>170781</c:v>
                </c:pt>
                <c:pt idx="3" formatCode="General">
                  <c:v>202985</c:v>
                </c:pt>
                <c:pt idx="4" formatCode="General">
                  <c:v>346985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245032"/>
        <c:axId val="448245424"/>
        <c:axId val="0"/>
      </c:bar3DChart>
      <c:catAx>
        <c:axId val="448245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8245424"/>
        <c:crosses val="autoZero"/>
        <c:auto val="1"/>
        <c:lblAlgn val="ctr"/>
        <c:lblOffset val="100"/>
        <c:noMultiLvlLbl val="0"/>
      </c:catAx>
      <c:valAx>
        <c:axId val="448245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48245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Лист1!$C$28</c:f>
              <c:strCache>
                <c:ptCount val="1"/>
                <c:pt idx="0">
                  <c:v>2014 г.</c:v>
                </c:pt>
              </c:strCache>
            </c:strRef>
          </c:tx>
          <c:invertIfNegative val="0"/>
          <c:cat>
            <c:strRef>
              <c:f>Лист1!$B$29:$B$33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Лист1!$C$29:$C$33</c:f>
              <c:numCache>
                <c:formatCode>General</c:formatCode>
                <c:ptCount val="5"/>
                <c:pt idx="0">
                  <c:v>94</c:v>
                </c:pt>
                <c:pt idx="1">
                  <c:v>86</c:v>
                </c:pt>
                <c:pt idx="2">
                  <c:v>99</c:v>
                </c:pt>
                <c:pt idx="3">
                  <c:v>97</c:v>
                </c:pt>
                <c:pt idx="4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Лист1!$D$28</c:f>
              <c:strCache>
                <c:ptCount val="1"/>
                <c:pt idx="0">
                  <c:v>2015 г.</c:v>
                </c:pt>
              </c:strCache>
            </c:strRef>
          </c:tx>
          <c:invertIfNegative val="0"/>
          <c:cat>
            <c:strRef>
              <c:f>Лист1!$B$29:$B$33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Лист1!$D$29:$D$33</c:f>
              <c:numCache>
                <c:formatCode>General</c:formatCode>
                <c:ptCount val="5"/>
                <c:pt idx="0">
                  <c:v>90</c:v>
                </c:pt>
                <c:pt idx="1">
                  <c:v>87</c:v>
                </c:pt>
                <c:pt idx="2">
                  <c:v>99.5</c:v>
                </c:pt>
                <c:pt idx="3">
                  <c:v>96</c:v>
                </c:pt>
                <c:pt idx="4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Лист1!$E$28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cat>
            <c:strRef>
              <c:f>Лист1!$B$29:$B$33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Лист1!$E$29:$E$33</c:f>
              <c:numCache>
                <c:formatCode>General</c:formatCode>
                <c:ptCount val="5"/>
                <c:pt idx="0">
                  <c:v>92</c:v>
                </c:pt>
                <c:pt idx="1">
                  <c:v>87</c:v>
                </c:pt>
                <c:pt idx="2">
                  <c:v>100</c:v>
                </c:pt>
                <c:pt idx="3">
                  <c:v>96</c:v>
                </c:pt>
                <c:pt idx="4">
                  <c:v>92</c:v>
                </c:pt>
              </c:numCache>
            </c:numRef>
          </c:val>
        </c:ser>
        <c:ser>
          <c:idx val="3"/>
          <c:order val="3"/>
          <c:tx>
            <c:strRef>
              <c:f>Лист1!$F$28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Лист1!$B$29:$B$33</c:f>
              <c:strCache>
                <c:ptCount val="5"/>
                <c:pt idx="0">
                  <c:v>УрФО</c:v>
                </c:pt>
                <c:pt idx="1">
                  <c:v>Свердл обл</c:v>
                </c:pt>
                <c:pt idx="2">
                  <c:v>Тюмен обл</c:v>
                </c:pt>
                <c:pt idx="3">
                  <c:v>Челяб обл</c:v>
                </c:pt>
                <c:pt idx="4">
                  <c:v>ХМАО-ЮГРА</c:v>
                </c:pt>
              </c:strCache>
            </c:strRef>
          </c:cat>
          <c:val>
            <c:numRef>
              <c:f>Лист1!$F$29:$F$33</c:f>
              <c:numCache>
                <c:formatCode>General</c:formatCode>
                <c:ptCount val="5"/>
                <c:pt idx="0">
                  <c:v>91</c:v>
                </c:pt>
                <c:pt idx="1">
                  <c:v>91.5</c:v>
                </c:pt>
                <c:pt idx="2">
                  <c:v>99.6</c:v>
                </c:pt>
                <c:pt idx="3">
                  <c:v>95.9</c:v>
                </c:pt>
                <c:pt idx="4">
                  <c:v>77.099999999999994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5647616"/>
        <c:axId val="315648008"/>
        <c:axId val="0"/>
      </c:bar3DChart>
      <c:catAx>
        <c:axId val="31564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5648008"/>
        <c:crosses val="autoZero"/>
        <c:auto val="1"/>
        <c:lblAlgn val="ctr"/>
        <c:lblOffset val="100"/>
        <c:noMultiLvlLbl val="0"/>
      </c:catAx>
      <c:valAx>
        <c:axId val="315648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6476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УрФО!$O$189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УрФО!$N$190:$N$194</c:f>
              <c:strCache>
                <c:ptCount val="5"/>
                <c:pt idx="0">
                  <c:v>УФО</c:v>
                </c:pt>
                <c:pt idx="1">
                  <c:v>Свердл обл</c:v>
                </c:pt>
                <c:pt idx="2">
                  <c:v>Челяб обл</c:v>
                </c:pt>
                <c:pt idx="3">
                  <c:v>Тюмен обл</c:v>
                </c:pt>
                <c:pt idx="4">
                  <c:v>ХМАО</c:v>
                </c:pt>
              </c:strCache>
            </c:strRef>
          </c:cat>
          <c:val>
            <c:numRef>
              <c:f>УрФО!$O$190:$O$194</c:f>
              <c:numCache>
                <c:formatCode>General</c:formatCode>
                <c:ptCount val="5"/>
                <c:pt idx="0">
                  <c:v>427</c:v>
                </c:pt>
                <c:pt idx="1">
                  <c:v>360</c:v>
                </c:pt>
                <c:pt idx="2">
                  <c:v>236</c:v>
                </c:pt>
                <c:pt idx="3">
                  <c:v>33</c:v>
                </c:pt>
                <c:pt idx="4">
                  <c:v>144</c:v>
                </c:pt>
              </c:numCache>
            </c:numRef>
          </c:val>
        </c:ser>
        <c:ser>
          <c:idx val="1"/>
          <c:order val="1"/>
          <c:tx>
            <c:strRef>
              <c:f>УрФО!$P$189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УрФО!$N$190:$N$194</c:f>
              <c:strCache>
                <c:ptCount val="5"/>
                <c:pt idx="0">
                  <c:v>УФО</c:v>
                </c:pt>
                <c:pt idx="1">
                  <c:v>Свердл обл</c:v>
                </c:pt>
                <c:pt idx="2">
                  <c:v>Челяб обл</c:v>
                </c:pt>
                <c:pt idx="3">
                  <c:v>Тюмен обл</c:v>
                </c:pt>
                <c:pt idx="4">
                  <c:v>ХМАО</c:v>
                </c:pt>
              </c:strCache>
            </c:strRef>
          </c:cat>
          <c:val>
            <c:numRef>
              <c:f>УрФО!$P$190:$P$194</c:f>
              <c:numCache>
                <c:formatCode>General</c:formatCode>
                <c:ptCount val="5"/>
                <c:pt idx="0">
                  <c:v>664</c:v>
                </c:pt>
                <c:pt idx="1">
                  <c:v>292</c:v>
                </c:pt>
                <c:pt idx="2">
                  <c:v>219</c:v>
                </c:pt>
                <c:pt idx="3">
                  <c:v>31</c:v>
                </c:pt>
                <c:pt idx="4">
                  <c:v>99</c:v>
                </c:pt>
              </c:numCache>
            </c:numRef>
          </c:val>
        </c:ser>
        <c:ser>
          <c:idx val="2"/>
          <c:order val="2"/>
          <c:tx>
            <c:strRef>
              <c:f>УрФО!$Q$189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УрФО!$N$190:$N$194</c:f>
              <c:strCache>
                <c:ptCount val="5"/>
                <c:pt idx="0">
                  <c:v>УФО</c:v>
                </c:pt>
                <c:pt idx="1">
                  <c:v>Свердл обл</c:v>
                </c:pt>
                <c:pt idx="2">
                  <c:v>Челяб обл</c:v>
                </c:pt>
                <c:pt idx="3">
                  <c:v>Тюмен обл</c:v>
                </c:pt>
                <c:pt idx="4">
                  <c:v>ХМАО</c:v>
                </c:pt>
              </c:strCache>
            </c:strRef>
          </c:cat>
          <c:val>
            <c:numRef>
              <c:f>УрФО!$Q$190:$Q$194</c:f>
              <c:numCache>
                <c:formatCode>General</c:formatCode>
                <c:ptCount val="5"/>
                <c:pt idx="0">
                  <c:v>507</c:v>
                </c:pt>
                <c:pt idx="1">
                  <c:v>171</c:v>
                </c:pt>
                <c:pt idx="2">
                  <c:v>225</c:v>
                </c:pt>
                <c:pt idx="3">
                  <c:v>28</c:v>
                </c:pt>
                <c:pt idx="4">
                  <c:v>78</c:v>
                </c:pt>
              </c:numCache>
            </c:numRef>
          </c:val>
        </c:ser>
        <c:ser>
          <c:idx val="3"/>
          <c:order val="3"/>
          <c:tx>
            <c:strRef>
              <c:f>УрФО!$R$189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УрФО!$N$190:$N$194</c:f>
              <c:strCache>
                <c:ptCount val="5"/>
                <c:pt idx="0">
                  <c:v>УФО</c:v>
                </c:pt>
                <c:pt idx="1">
                  <c:v>Свердл обл</c:v>
                </c:pt>
                <c:pt idx="2">
                  <c:v>Челяб обл</c:v>
                </c:pt>
                <c:pt idx="3">
                  <c:v>Тюмен обл</c:v>
                </c:pt>
                <c:pt idx="4">
                  <c:v>ХМАО</c:v>
                </c:pt>
              </c:strCache>
            </c:strRef>
          </c:cat>
          <c:val>
            <c:numRef>
              <c:f>УрФО!$R$190:$R$194</c:f>
              <c:numCache>
                <c:formatCode>General</c:formatCode>
                <c:ptCount val="5"/>
                <c:pt idx="0">
                  <c:v>453</c:v>
                </c:pt>
                <c:pt idx="1">
                  <c:v>138</c:v>
                </c:pt>
                <c:pt idx="2">
                  <c:v>240</c:v>
                </c:pt>
                <c:pt idx="3">
                  <c:v>25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5648792"/>
        <c:axId val="648752848"/>
        <c:axId val="0"/>
      </c:bar3DChart>
      <c:catAx>
        <c:axId val="315648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8752848"/>
        <c:crosses val="autoZero"/>
        <c:auto val="1"/>
        <c:lblAlgn val="ctr"/>
        <c:lblOffset val="100"/>
        <c:noMultiLvlLbl val="0"/>
      </c:catAx>
      <c:valAx>
        <c:axId val="64875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56487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65343915292014E-2"/>
          <c:y val="2.6172387435108399E-2"/>
          <c:w val="0.88932964035870166"/>
          <c:h val="0.8317780121496484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Лист3!$K$6</c:f>
              <c:strCache>
                <c:ptCount val="1"/>
                <c:pt idx="0">
                  <c:v>ЗВУТ всего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Лист3!$L$5:$R$5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Лист3!$L$6:$R$6</c:f>
              <c:numCache>
                <c:formatCode>General</c:formatCode>
                <c:ptCount val="7"/>
                <c:pt idx="0">
                  <c:v>1152</c:v>
                </c:pt>
                <c:pt idx="1">
                  <c:v>1146</c:v>
                </c:pt>
                <c:pt idx="2">
                  <c:v>1163.7</c:v>
                </c:pt>
                <c:pt idx="3">
                  <c:v>1207.8</c:v>
                </c:pt>
                <c:pt idx="4">
                  <c:v>1212.4000000000001</c:v>
                </c:pt>
                <c:pt idx="5">
                  <c:v>1234.5</c:v>
                </c:pt>
                <c:pt idx="6">
                  <c:v>1265.0999999999999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422040"/>
        <c:axId val="509418904"/>
      </c:lineChart>
      <c:catAx>
        <c:axId val="50942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18904"/>
        <c:crosses val="autoZero"/>
        <c:auto val="1"/>
        <c:lblAlgn val="ctr"/>
        <c:lblOffset val="100"/>
        <c:noMultiLvlLbl val="0"/>
      </c:catAx>
      <c:valAx>
        <c:axId val="50941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2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8215223097115"/>
          <c:y val="6.9444444444444448E-2"/>
          <c:w val="0.88971784776902885"/>
          <c:h val="0.44532225138524351"/>
        </c:manualLayout>
      </c:layout>
      <c:lineChart>
        <c:grouping val="standard"/>
        <c:varyColors val="0"/>
        <c:ser>
          <c:idx val="0"/>
          <c:order val="0"/>
          <c:tx>
            <c:strRef>
              <c:f>Лист3!$K$9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Лист3!$L$8:$R$8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Лист3!$L$9:$R$9</c:f>
              <c:numCache>
                <c:formatCode>General</c:formatCode>
                <c:ptCount val="7"/>
                <c:pt idx="0">
                  <c:v>179.5</c:v>
                </c:pt>
                <c:pt idx="1">
                  <c:v>177.5</c:v>
                </c:pt>
                <c:pt idx="2">
                  <c:v>184</c:v>
                </c:pt>
                <c:pt idx="3">
                  <c:v>197.3</c:v>
                </c:pt>
                <c:pt idx="4">
                  <c:v>194.2</c:v>
                </c:pt>
                <c:pt idx="5">
                  <c:v>198.3</c:v>
                </c:pt>
                <c:pt idx="6">
                  <c:v>205.8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Лист3!$K$10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Лист3!$L$8:$R$8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Лист3!$L$10:$R$10</c:f>
              <c:numCache>
                <c:formatCode>General</c:formatCode>
                <c:ptCount val="7"/>
                <c:pt idx="0">
                  <c:v>179.4</c:v>
                </c:pt>
                <c:pt idx="1">
                  <c:v>178.1</c:v>
                </c:pt>
                <c:pt idx="2">
                  <c:v>176</c:v>
                </c:pt>
                <c:pt idx="3">
                  <c:v>182.8</c:v>
                </c:pt>
                <c:pt idx="4">
                  <c:v>176.7</c:v>
                </c:pt>
                <c:pt idx="5">
                  <c:v>182.7</c:v>
                </c:pt>
                <c:pt idx="6">
                  <c:v>188.8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Лист3!$K$11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Лист3!$L$8:$R$8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Лист3!$L$11:$R$11</c:f>
              <c:numCache>
                <c:formatCode>General</c:formatCode>
                <c:ptCount val="7"/>
                <c:pt idx="0">
                  <c:v>67.3</c:v>
                </c:pt>
                <c:pt idx="1">
                  <c:v>66</c:v>
                </c:pt>
                <c:pt idx="2">
                  <c:v>66.8</c:v>
                </c:pt>
                <c:pt idx="3">
                  <c:v>70.3</c:v>
                </c:pt>
                <c:pt idx="4">
                  <c:v>86.2</c:v>
                </c:pt>
                <c:pt idx="5">
                  <c:v>79.3</c:v>
                </c:pt>
                <c:pt idx="6">
                  <c:v>93.7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Лист3!$K$12</c:f>
              <c:strCache>
                <c:ptCount val="1"/>
                <c:pt idx="0">
                  <c:v>болезни эндокринной системы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Лист3!$L$8:$R$8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Лист3!$L$12:$R$12</c:f>
              <c:numCache>
                <c:formatCode>General</c:formatCode>
                <c:ptCount val="7"/>
                <c:pt idx="0">
                  <c:v>50.1</c:v>
                </c:pt>
                <c:pt idx="1">
                  <c:v>51.8</c:v>
                </c:pt>
                <c:pt idx="2">
                  <c:v>56.6</c:v>
                </c:pt>
                <c:pt idx="3">
                  <c:v>60.5</c:v>
                </c:pt>
                <c:pt idx="4">
                  <c:v>64.599999999999994</c:v>
                </c:pt>
                <c:pt idx="5">
                  <c:v>74</c:v>
                </c:pt>
                <c:pt idx="6">
                  <c:v>77.8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Лист3!$K$13</c:f>
              <c:strCache>
                <c:ptCount val="1"/>
                <c:pt idx="0">
                  <c:v>болезни костно-мышечной системы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Лист3!$L$8:$R$8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Лист3!$L$13:$R$13</c:f>
              <c:numCache>
                <c:formatCode>General</c:formatCode>
                <c:ptCount val="7"/>
                <c:pt idx="0">
                  <c:v>105</c:v>
                </c:pt>
                <c:pt idx="1">
                  <c:v>104.9</c:v>
                </c:pt>
                <c:pt idx="2">
                  <c:v>105.1</c:v>
                </c:pt>
                <c:pt idx="3">
                  <c:v>110.9</c:v>
                </c:pt>
                <c:pt idx="4">
                  <c:v>110.8</c:v>
                </c:pt>
                <c:pt idx="5">
                  <c:v>115.5</c:v>
                </c:pt>
                <c:pt idx="6">
                  <c:v>122.4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419688"/>
        <c:axId val="509417728"/>
      </c:lineChart>
      <c:catAx>
        <c:axId val="50941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17728"/>
        <c:crosses val="autoZero"/>
        <c:auto val="1"/>
        <c:lblAlgn val="ctr"/>
        <c:lblOffset val="100"/>
        <c:noMultiLvlLbl val="0"/>
      </c:catAx>
      <c:valAx>
        <c:axId val="50941772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1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Лист1!$P$7</c:f>
              <c:strCache>
                <c:ptCount val="1"/>
                <c:pt idx="0">
                  <c:v>Случаи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Лист1!$O$8:$O$15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Лист1!$P$8:$P$15</c:f>
              <c:numCache>
                <c:formatCode>General</c:formatCode>
                <c:ptCount val="8"/>
                <c:pt idx="0">
                  <c:v>60.38</c:v>
                </c:pt>
                <c:pt idx="1">
                  <c:v>58.22</c:v>
                </c:pt>
                <c:pt idx="2">
                  <c:v>77.53</c:v>
                </c:pt>
                <c:pt idx="3">
                  <c:v>70.849999999999994</c:v>
                </c:pt>
                <c:pt idx="4">
                  <c:v>72.900000000000006</c:v>
                </c:pt>
                <c:pt idx="5">
                  <c:v>70.239999999999995</c:v>
                </c:pt>
                <c:pt idx="6">
                  <c:v>70.8</c:v>
                </c:pt>
                <c:pt idx="7">
                  <c:v>72.25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418120"/>
        <c:axId val="509418512"/>
      </c:lineChart>
      <c:catAx>
        <c:axId val="50941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18512"/>
        <c:crosses val="autoZero"/>
        <c:auto val="1"/>
        <c:lblAlgn val="ctr"/>
        <c:lblOffset val="100"/>
        <c:noMultiLvlLbl val="0"/>
      </c:catAx>
      <c:valAx>
        <c:axId val="509418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1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Лист1!$P$17</c:f>
              <c:strCache>
                <c:ptCount val="1"/>
                <c:pt idx="0">
                  <c:v>Дни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Лист1!$O$18:$O$25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Лист1!$P$18:$P$25</c:f>
              <c:numCache>
                <c:formatCode>General</c:formatCode>
                <c:ptCount val="8"/>
                <c:pt idx="0">
                  <c:v>866.5</c:v>
                </c:pt>
                <c:pt idx="1">
                  <c:v>858.01</c:v>
                </c:pt>
                <c:pt idx="2">
                  <c:v>1123.42</c:v>
                </c:pt>
                <c:pt idx="3">
                  <c:v>995.23</c:v>
                </c:pt>
                <c:pt idx="4">
                  <c:v>1036</c:v>
                </c:pt>
                <c:pt idx="5">
                  <c:v>1020.7</c:v>
                </c:pt>
                <c:pt idx="6">
                  <c:v>1005.9</c:v>
                </c:pt>
                <c:pt idx="7">
                  <c:v>1002.7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422824"/>
        <c:axId val="509421648"/>
      </c:lineChart>
      <c:catAx>
        <c:axId val="50942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21648"/>
        <c:crosses val="autoZero"/>
        <c:auto val="1"/>
        <c:lblAlgn val="ctr"/>
        <c:lblOffset val="100"/>
        <c:noMultiLvlLbl val="0"/>
      </c:catAx>
      <c:valAx>
        <c:axId val="50942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422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20193372682115E-2"/>
          <c:y val="6.6705799706071225E-2"/>
          <c:w val="0.94187980884331912"/>
          <c:h val="0.72653797939436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'Коф.смерт.в труд.'!$E$5</c:f>
              <c:strCache>
                <c:ptCount val="1"/>
                <c:pt idx="0">
                  <c:v>мужчины и женщины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'Коф.смерт.в труд.'!$A$17:$A$43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'Коф.смерт.в труд.'!$E$17:$E$43</c:f>
              <c:numCache>
                <c:formatCode>0.0</c:formatCode>
                <c:ptCount val="27"/>
                <c:pt idx="0">
                  <c:v>4.9000000000000004</c:v>
                </c:pt>
                <c:pt idx="1">
                  <c:v>5</c:v>
                </c:pt>
                <c:pt idx="2">
                  <c:v>5.8</c:v>
                </c:pt>
                <c:pt idx="3">
                  <c:v>7.5</c:v>
                </c:pt>
                <c:pt idx="4">
                  <c:v>8.5</c:v>
                </c:pt>
                <c:pt idx="5">
                  <c:v>8.1</c:v>
                </c:pt>
                <c:pt idx="6">
                  <c:v>7.2</c:v>
                </c:pt>
                <c:pt idx="7">
                  <c:v>6.4</c:v>
                </c:pt>
                <c:pt idx="8">
                  <c:v>6.1</c:v>
                </c:pt>
                <c:pt idx="9">
                  <c:v>6.8</c:v>
                </c:pt>
                <c:pt idx="10">
                  <c:v>7.3</c:v>
                </c:pt>
                <c:pt idx="11">
                  <c:v>7.5</c:v>
                </c:pt>
                <c:pt idx="12">
                  <c:v>7.8</c:v>
                </c:pt>
                <c:pt idx="13">
                  <c:v>8.1080000000000005</c:v>
                </c:pt>
                <c:pt idx="14">
                  <c:v>8.1</c:v>
                </c:pt>
                <c:pt idx="15">
                  <c:v>8.3000000000000007</c:v>
                </c:pt>
                <c:pt idx="16">
                  <c:v>7.5</c:v>
                </c:pt>
                <c:pt idx="17">
                  <c:v>7</c:v>
                </c:pt>
                <c:pt idx="18">
                  <c:v>6.9</c:v>
                </c:pt>
                <c:pt idx="19">
                  <c:v>6.4</c:v>
                </c:pt>
                <c:pt idx="20">
                  <c:v>6.3</c:v>
                </c:pt>
                <c:pt idx="21">
                  <c:v>6</c:v>
                </c:pt>
                <c:pt idx="22">
                  <c:v>5.8</c:v>
                </c:pt>
                <c:pt idx="23">
                  <c:v>5.6</c:v>
                </c:pt>
                <c:pt idx="24">
                  <c:v>5.7</c:v>
                </c:pt>
                <c:pt idx="25">
                  <c:v>5.4</c:v>
                </c:pt>
                <c:pt idx="26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753632"/>
        <c:axId val="648754024"/>
      </c:barChart>
      <c:catAx>
        <c:axId val="64875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0000"/>
            </a:solidFill>
            <a:prstDash val="solid"/>
          </a:ln>
        </c:spPr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648754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7540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175">
            <a:solidFill>
              <a:srgbClr val="8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ru-RU"/>
          </a:p>
        </c:txPr>
        <c:crossAx val="648753632"/>
        <c:crosses val="autoZero"/>
        <c:crossBetween val="between"/>
        <c:majorUnit val="4"/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ysClr val="windowText" lastClr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0.05194</cdr:x>
      <cdr:y>0.02052</cdr:y>
    </cdr:from>
    <cdr:to>
      <cdr:x>0.09364</cdr:x>
      <cdr:y>0.09093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047" y="104770"/>
          <a:ext cx="372566" cy="3594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ysClr val="windowText" lastClr="000000"/>
              </a:solidFill>
              <a:latin typeface="Arial Cyr"/>
              <a:cs typeface="Arial Cyr"/>
            </a:rPr>
            <a:t>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60BE6-F70E-4507-AD0A-0B8F3F9B94B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39F71-105F-4548-AF0B-05758FF65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5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Благодаря совместным усилиям участников системы медицины труда в организации и проведении обязательных медицинских осмотров среди работающего населения количество работников, прошедших медицинский осмотр не снижается, а только растет. Ежегодно в Свердловской области осматривается 320-380 тыс. работников, занятых во вредных условиях труда, в том числе около 50 тыс. в центрах профпатологии.  В 2017 году было осмотрено 444,9 тыс. человек</a:t>
            </a:r>
            <a:r>
              <a:rPr lang="ru-RU" altLang="ru-RU" b="1"/>
              <a:t>,</a:t>
            </a:r>
            <a:r>
              <a:rPr lang="ru-RU" altLang="ru-RU"/>
              <a:t> что на 65,6 тыс. больше, чем в 2016 году (379,3 тыс. человек). Из числа осмотренных 9,6% прошли медицинский осмотр в центрах профессиональной патологии (42,8 тыс. человек в 2017 году, 47,5 тыс. человек в 2016 году; 43,7 тыс. человек в 2015 году; 45,03 тыс. человек в 2014 году) 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25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Начиная с 2011 года уровень впервые выявленной профессиональной заболеваемости (3,45 на 10 тыс. работающих) в Свердловской области снижается и достиг в 2017 году – 0,65 случаев  на 10 тыс. работающих, что ниже среднероссийского показателя профессиональной заболеваемости в 2016 году  в 2,2 раза (1,47 на 10 тыс. работающих). </a:t>
            </a:r>
          </a:p>
        </p:txBody>
      </p:sp>
    </p:spTree>
    <p:extLst>
      <p:ext uri="{BB962C8B-B14F-4D97-AF65-F5344CB8AC3E}">
        <p14:creationId xmlns:p14="http://schemas.microsoft.com/office/powerpoint/2010/main" val="181846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3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1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5" y="1006475"/>
            <a:ext cx="411903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66501" y="6557964"/>
            <a:ext cx="825500" cy="300037"/>
          </a:xfrm>
        </p:spPr>
        <p:txBody>
          <a:bodyPr lIns="72000" tIns="72000" rIns="72000" bIns="72000">
            <a:spAutoFit/>
          </a:bodyPr>
          <a:lstStyle>
            <a:lvl1pPr>
              <a:defRPr sz="1000"/>
            </a:lvl1pPr>
          </a:lstStyle>
          <a:p>
            <a:fld id="{ACD2935D-3173-4F3F-B28D-7DC66E0FC8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36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82" y="641684"/>
            <a:ext cx="11192886" cy="36289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</a:rPr>
              <a:t>СОВРЕМЕННЫЕ </a:t>
            </a:r>
            <a:r>
              <a:rPr lang="ru-RU" sz="3600" b="1" dirty="0" smtClean="0">
                <a:solidFill>
                  <a:schemeClr val="accent5"/>
                </a:solidFill>
              </a:rPr>
              <a:t>МЕТОДЫ </a:t>
            </a:r>
            <a:r>
              <a:rPr lang="ru-RU" sz="3600" b="1" dirty="0">
                <a:solidFill>
                  <a:schemeClr val="accent5"/>
                </a:solidFill>
              </a:rPr>
              <a:t>ОЦЕНКИ </a:t>
            </a:r>
            <a:r>
              <a:rPr lang="ru-RU" sz="3600" b="1" dirty="0" smtClean="0">
                <a:solidFill>
                  <a:schemeClr val="accent5"/>
                </a:solidFill>
              </a:rPr>
              <a:t>ВОЗДЕЙСТВИЯ ПРОФЕССИОНАЛЬНЫХ </a:t>
            </a:r>
            <a:r>
              <a:rPr lang="ru-RU" sz="3600" b="1" dirty="0">
                <a:solidFill>
                  <a:schemeClr val="accent5"/>
                </a:solidFill>
              </a:rPr>
              <a:t>ФАКТОРОВ НА СОСТОЯНИЕ ЗДОРОВЬЯ РАБОТАЮЩЕГО НАСЕЛЕНИЯ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0283" y="4980332"/>
            <a:ext cx="9672783" cy="923330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Н.А</a:t>
            </a:r>
            <a:r>
              <a:rPr lang="ru-RU" b="1" u="sng" dirty="0">
                <a:solidFill>
                  <a:schemeClr val="tx1"/>
                </a:solidFill>
              </a:rPr>
              <a:t>. </a:t>
            </a:r>
            <a:r>
              <a:rPr lang="ru-RU" b="1" u="sng" dirty="0" smtClean="0">
                <a:solidFill>
                  <a:schemeClr val="tx1"/>
                </a:solidFill>
              </a:rPr>
              <a:t>Рослая, </a:t>
            </a:r>
            <a:r>
              <a:rPr lang="ru-RU" b="1" dirty="0" smtClean="0">
                <a:solidFill>
                  <a:schemeClr val="tx1"/>
                </a:solidFill>
              </a:rPr>
              <a:t>Е.Л Базарова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ФБОУ ВО «Уральский государственный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медицинский университет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России, МСЧ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Тирус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–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4" y="69546"/>
            <a:ext cx="1447800" cy="1352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0652" y="5903662"/>
            <a:ext cx="996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Межрегиональная </a:t>
            </a:r>
            <a:r>
              <a:rPr lang="ru-RU" sz="1200" dirty="0" smtClean="0"/>
              <a:t>конференция</a:t>
            </a:r>
          </a:p>
          <a:p>
            <a:pPr algn="ctr"/>
            <a:r>
              <a:rPr lang="ru-RU" sz="1200" b="1" dirty="0" smtClean="0"/>
              <a:t>«</a:t>
            </a:r>
            <a:r>
              <a:rPr lang="ru-RU" sz="1200" b="1" dirty="0"/>
              <a:t>Роль </a:t>
            </a:r>
            <a:r>
              <a:rPr lang="ru-RU" sz="1200" b="1" dirty="0" err="1"/>
              <a:t>коморбидных</a:t>
            </a:r>
            <a:r>
              <a:rPr lang="ru-RU" sz="1200" b="1" dirty="0"/>
              <a:t> состояний в формировании и течении профессиональных и производственно-обусловленных заболеваний»</a:t>
            </a:r>
            <a:r>
              <a:rPr lang="ru-RU" sz="1200" dirty="0"/>
              <a:t> </a:t>
            </a:r>
          </a:p>
          <a:p>
            <a:pPr algn="ctr"/>
            <a:r>
              <a:rPr lang="ru-RU" sz="1200" dirty="0" smtClean="0"/>
              <a:t> </a:t>
            </a:r>
            <a:endParaRPr lang="ru-RU" sz="1200" dirty="0"/>
          </a:p>
          <a:p>
            <a:pPr algn="ctr"/>
            <a:r>
              <a:rPr lang="ru-RU" sz="1200" b="1" dirty="0"/>
              <a:t>Ханты-Мансийск, 22-23.11.2018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6324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519" y="193964"/>
            <a:ext cx="990253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Предварительные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периодические медицинские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14764"/>
            <a:ext cx="9892145" cy="492759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и наиболее доступный механизм выявления профессиональных, производственно-обусловленных и общих заболеваний, а также организации эффективного динамического наблюдения за состоянием здоровья работающего населения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соответствия состояния здоровья работника поручаемой работе, динамическое наблюдение за его состоянием здоровья, своевременное выявление  заболеваний, препятствующих выполнению поручаемой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своевременное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начальных форм профессиональных заболеваний и ранних признаков воздействия вредных и (или) опасных производственных факторов на здоровье работников, формирования групп риска по развитию профессиональных заболеваний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57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0699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Число лиц, подлежащих ПМО и охват (%)</a:t>
            </a:r>
            <a:endParaRPr lang="ru-RU" dirty="0">
              <a:solidFill>
                <a:schemeClr val="accent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332391"/>
              </p:ext>
            </p:extLst>
          </p:nvPr>
        </p:nvGraphicFramePr>
        <p:xfrm>
          <a:off x="677334" y="1600201"/>
          <a:ext cx="52558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67128052"/>
              </p:ext>
            </p:extLst>
          </p:nvPr>
        </p:nvGraphicFramePr>
        <p:xfrm>
          <a:off x="5933209" y="1678489"/>
          <a:ext cx="4520045" cy="43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2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9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802947"/>
              </p:ext>
            </p:extLst>
          </p:nvPr>
        </p:nvGraphicFramePr>
        <p:xfrm>
          <a:off x="415636" y="1398589"/>
          <a:ext cx="10114253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Диаграмма" r:id="rId4" imgW="8096154" imgH="4152870" progId="Excel.Chart.8">
                  <p:embed/>
                </p:oleObj>
              </mc:Choice>
              <mc:Fallback>
                <p:oleObj name="Диаграмма" r:id="rId4" imgW="8096154" imgH="41528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6" y="1398589"/>
                        <a:ext cx="10114253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0719" y="323563"/>
            <a:ext cx="8468591" cy="957263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altLang="ru-RU" sz="29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Количество человек, прошедших ПМО в Свердловской области за период 2003-2017 гг.</a:t>
            </a:r>
            <a:br>
              <a:rPr lang="ru-RU" altLang="ru-RU" sz="2900" b="1" dirty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endParaRPr lang="ru-RU" altLang="ru-RU" sz="29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8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3517" y="274638"/>
            <a:ext cx="10941627" cy="6397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выявления подозрений на профессиональную патологию при проведении ПМО в Свердловской области (в случаях на 10000 </a:t>
            </a:r>
            <a:r>
              <a:rPr lang="ru-RU" alt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осмотренных)</a:t>
            </a:r>
            <a:endParaRPr lang="ru-RU" altLang="ru-RU" sz="1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46659"/>
              </p:ext>
            </p:extLst>
          </p:nvPr>
        </p:nvGraphicFramePr>
        <p:xfrm>
          <a:off x="301336" y="1066800"/>
          <a:ext cx="10079182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234"/>
                <a:gridCol w="1129694"/>
                <a:gridCol w="1194954"/>
                <a:gridCol w="1324632"/>
                <a:gridCol w="1126167"/>
                <a:gridCol w="1126167"/>
                <a:gridCol w="1126167"/>
                <a:gridCol w="1126167"/>
              </a:tblGrid>
              <a:tr h="796431"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СМУ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5261"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Лечебно-профилактические учреждения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21,39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28,40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18,3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23,6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21,82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22,2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8,51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10847"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Центры </a:t>
                      </a:r>
                      <a:r>
                        <a:rPr lang="ru-RU" sz="1600" b="1" dirty="0" err="1">
                          <a:effectLst/>
                        </a:rPr>
                        <a:t>профпатологии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134,1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218,5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120,2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55,8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42,86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71,97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5261"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39,95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73,70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34,2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24,96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16,45</a:t>
                      </a:r>
                    </a:p>
                    <a:p>
                      <a:pPr indent="3556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5" y="-197427"/>
            <a:ext cx="9003838" cy="1649845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prstClr val="black"/>
                </a:solidFill>
              </a:rPr>
              <a:t/>
            </a:r>
            <a:br>
              <a:rPr lang="ru-RU" sz="3400" dirty="0">
                <a:solidFill>
                  <a:prstClr val="black"/>
                </a:solidFill>
              </a:rPr>
            </a:br>
            <a:r>
              <a:rPr lang="ru-RU" sz="3400" b="1" dirty="0">
                <a:solidFill>
                  <a:schemeClr val="accent5"/>
                </a:solidFill>
              </a:rPr>
              <a:t>Системные нарушения, выявляемые при проведении </a:t>
            </a:r>
            <a:r>
              <a:rPr lang="ru-RU" sz="3200" b="1" dirty="0">
                <a:solidFill>
                  <a:schemeClr val="accent5"/>
                </a:solidFill>
              </a:rPr>
              <a:t>государственного контроля порядка проведения ПМО</a:t>
            </a:r>
            <a:r>
              <a:rPr lang="ru-RU" sz="3400" dirty="0">
                <a:solidFill>
                  <a:prstClr val="black"/>
                </a:solidFill>
              </a:rPr>
              <a:t/>
            </a:r>
            <a:br>
              <a:rPr lang="ru-RU" sz="3400" dirty="0">
                <a:solidFill>
                  <a:prstClr val="black"/>
                </a:solidFill>
              </a:rPr>
            </a:b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5" y="2140526"/>
            <a:ext cx="9680864" cy="4578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-осуществление деятельности вне медицинской организации;</a:t>
            </a:r>
          </a:p>
          <a:p>
            <a:pPr marL="0" indent="0" algn="just">
              <a:buNone/>
            </a:pPr>
            <a:r>
              <a:rPr lang="ru-RU" b="1" dirty="0" smtClean="0"/>
              <a:t>-несоблюдение </a:t>
            </a:r>
            <a:r>
              <a:rPr lang="ru-RU" b="1" dirty="0"/>
              <a:t>стандартов </a:t>
            </a:r>
            <a:r>
              <a:rPr lang="ru-RU" b="1" dirty="0" smtClean="0"/>
              <a:t>оснащения;</a:t>
            </a:r>
          </a:p>
          <a:p>
            <a:pPr marL="0" indent="0" algn="just">
              <a:buNone/>
            </a:pPr>
            <a:r>
              <a:rPr lang="ru-RU" b="1" dirty="0" smtClean="0"/>
              <a:t>-несоблюдение </a:t>
            </a:r>
            <a:r>
              <a:rPr lang="ru-RU" b="1" dirty="0"/>
              <a:t>квалификационных требований  к уровню подготовки специалистов  с медицинским </a:t>
            </a:r>
            <a:r>
              <a:rPr lang="ru-RU" b="1" dirty="0" smtClean="0"/>
              <a:t>образованием;</a:t>
            </a:r>
          </a:p>
          <a:p>
            <a:pPr marL="0" indent="0" algn="just">
              <a:buNone/>
            </a:pPr>
            <a:r>
              <a:rPr lang="ru-RU" b="1" dirty="0"/>
              <a:t>-нарушения в работе врачебных комиссий медицинских организаций (включение в состав врачебных комиссий специалистов, имеющих среднее медицинское образование, без медицинского образования)</a:t>
            </a:r>
          </a:p>
          <a:p>
            <a:pPr marL="0" indent="0" algn="just">
              <a:buNone/>
            </a:pPr>
            <a:r>
              <a:rPr lang="ru-RU" dirty="0" smtClean="0"/>
              <a:t>-нарушения </a:t>
            </a:r>
            <a:r>
              <a:rPr lang="ru-RU" dirty="0"/>
              <a:t>ведения медицинской </a:t>
            </a:r>
            <a:r>
              <a:rPr lang="ru-RU" dirty="0" smtClean="0"/>
              <a:t>документации;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-несоблюдение </a:t>
            </a:r>
            <a:r>
              <a:rPr lang="ru-RU" dirty="0"/>
              <a:t>установленного порядка проведения внутреннего контроля качества и безопасности медицинской </a:t>
            </a:r>
            <a:r>
              <a:rPr lang="ru-RU" dirty="0" smtClean="0"/>
              <a:t>деятельности;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-медицинское </a:t>
            </a:r>
            <a:r>
              <a:rPr lang="ru-RU" dirty="0"/>
              <a:t>вмешательство без получения добровольного информированного согласия </a:t>
            </a:r>
            <a:r>
              <a:rPr lang="ru-RU" dirty="0" smtClean="0"/>
              <a:t>гражданина.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4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8210" y="0"/>
            <a:ext cx="9185564" cy="1081088"/>
          </a:xfrm>
        </p:spPr>
        <p:txBody>
          <a:bodyPr>
            <a:normAutofit/>
          </a:bodyPr>
          <a:lstStyle/>
          <a:p>
            <a:pPr algn="ctr"/>
            <a:endParaRPr lang="ru-RU" altLang="ru-RU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18209" y="1206500"/>
            <a:ext cx="9684615" cy="707886"/>
          </a:xfrm>
          <a:prstGeom prst="rect">
            <a:avLst/>
          </a:prstGeom>
          <a:solidFill>
            <a:srgbClr val="F2F8DF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коммерциализация системы ПМО (в 2017 году из </a:t>
            </a:r>
            <a:r>
              <a:rPr lang="ru-RU" alt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177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МО имеющих лицензию на проведение ПМО – </a:t>
            </a:r>
            <a:r>
              <a:rPr lang="ru-RU" alt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75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МО частной формы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собственности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916566" y="3144838"/>
            <a:ext cx="8642350" cy="711200"/>
          </a:xfrm>
          <a:prstGeom prst="rect">
            <a:avLst/>
          </a:prstGeom>
          <a:solidFill>
            <a:srgbClr val="F2F8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анализ проведенных торгов по проведению ПМО за 2017 гг. показал, что цена ПМО за 1 работника снижалась до </a:t>
            </a:r>
            <a:r>
              <a:rPr lang="ru-RU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1000</a:t>
            </a: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рублей на уровне ЛПУ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64871" name="AutoShape 7"/>
          <p:cNvSpPr>
            <a:spLocks noChangeArrowheads="1"/>
          </p:cNvSpPr>
          <p:nvPr/>
        </p:nvSpPr>
        <p:spPr bwMode="auto">
          <a:xfrm>
            <a:off x="4035498" y="1988994"/>
            <a:ext cx="1784350" cy="111305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53C3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6" name="AutoShape 12"/>
          <p:cNvSpPr>
            <a:spLocks noChangeArrowheads="1"/>
          </p:cNvSpPr>
          <p:nvPr/>
        </p:nvSpPr>
        <p:spPr bwMode="auto">
          <a:xfrm>
            <a:off x="2658342" y="4105415"/>
            <a:ext cx="4538663" cy="2440858"/>
          </a:xfrm>
          <a:prstGeom prst="flowChartMerge">
            <a:avLst/>
          </a:prstGeom>
          <a:solidFill>
            <a:srgbClr val="F2F8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800000"/>
                </a:solidFill>
              </a:rPr>
              <a:t>Работодатель экономически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800000"/>
                </a:solidFill>
              </a:rPr>
              <a:t>заинтересован в низкой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800000"/>
                </a:solidFill>
              </a:rPr>
              <a:t>цене ПМО и отсутствии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800000"/>
                </a:solidFill>
              </a:rPr>
              <a:t>диагнозов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b="1" dirty="0">
              <a:solidFill>
                <a:srgbClr val="800000"/>
              </a:solidFill>
            </a:endParaRPr>
          </a:p>
          <a:p>
            <a:endParaRPr lang="ru-RU" altLang="ru-RU" dirty="0">
              <a:solidFill>
                <a:srgbClr val="800000"/>
              </a:solidFill>
            </a:endParaRPr>
          </a:p>
        </p:txBody>
      </p:sp>
      <p:pic>
        <p:nvPicPr>
          <p:cNvPr id="164879" name="Picture 15" descr="prof_osmo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67" y="4763944"/>
            <a:ext cx="2316162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83127"/>
            <a:ext cx="8816802" cy="87395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2540" algn="ctr">
              <a:spcBef>
                <a:spcPts val="95"/>
              </a:spcBef>
            </a:pPr>
            <a:r>
              <a:rPr sz="2800" b="1" spc="-10" dirty="0">
                <a:solidFill>
                  <a:schemeClr val="accent5"/>
                </a:solidFill>
              </a:rPr>
              <a:t>Факторы, </a:t>
            </a:r>
            <a:r>
              <a:rPr sz="2800" b="1" spc="-5" dirty="0">
                <a:solidFill>
                  <a:schemeClr val="accent5"/>
                </a:solidFill>
              </a:rPr>
              <a:t>снижающие </a:t>
            </a:r>
            <a:r>
              <a:rPr sz="2800" b="1" spc="-10" dirty="0">
                <a:solidFill>
                  <a:schemeClr val="accent5"/>
                </a:solidFill>
              </a:rPr>
              <a:t>эффективность </a:t>
            </a:r>
            <a:r>
              <a:rPr sz="2800" b="1" spc="-5" dirty="0">
                <a:solidFill>
                  <a:schemeClr val="accent5"/>
                </a:solidFill>
              </a:rPr>
              <a:t>и  </a:t>
            </a:r>
            <a:r>
              <a:rPr sz="2800" b="1" spc="-10" dirty="0">
                <a:solidFill>
                  <a:schemeClr val="accent5"/>
                </a:solidFill>
              </a:rPr>
              <a:t>качество </a:t>
            </a:r>
            <a:r>
              <a:rPr sz="2800" b="1" spc="-5" dirty="0" err="1">
                <a:solidFill>
                  <a:schemeClr val="accent5"/>
                </a:solidFill>
              </a:rPr>
              <a:t>медицинских</a:t>
            </a:r>
            <a:r>
              <a:rPr sz="2800" b="1" spc="-5" dirty="0">
                <a:solidFill>
                  <a:schemeClr val="accent5"/>
                </a:solidFill>
              </a:rPr>
              <a:t> </a:t>
            </a:r>
            <a:r>
              <a:rPr sz="2800" b="1" spc="-10" dirty="0" err="1" smtClean="0">
                <a:solidFill>
                  <a:schemeClr val="accent5"/>
                </a:solidFill>
              </a:rPr>
              <a:t>осмотров</a:t>
            </a:r>
            <a:endParaRPr sz="2800" b="1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718" y="2189581"/>
            <a:ext cx="9138714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320" marR="5080" indent="-514350" algn="just">
              <a:lnSpc>
                <a:spcPts val="2400"/>
              </a:lnSpc>
              <a:spcBef>
                <a:spcPts val="80"/>
              </a:spcBef>
              <a:buFont typeface="Wingdings" panose="05000000000000000000" pitchFamily="2" charset="2"/>
              <a:buChar char="Ø"/>
              <a:tabLst>
                <a:tab pos="471805" algn="l"/>
              </a:tabLst>
            </a:pPr>
            <a:r>
              <a:rPr lang="ru-RU" sz="2800" dirty="0">
                <a:latin typeface="Arial"/>
                <a:cs typeface="Arial"/>
              </a:rPr>
              <a:t>В </a:t>
            </a:r>
            <a:r>
              <a:rPr lang="ru-RU" sz="2800" spc="-20" dirty="0">
                <a:latin typeface="Arial"/>
                <a:cs typeface="Arial"/>
              </a:rPr>
              <a:t>целях </a:t>
            </a:r>
            <a:r>
              <a:rPr lang="ru-RU" sz="2800" spc="-5" dirty="0">
                <a:latin typeface="Arial"/>
                <a:cs typeface="Arial"/>
              </a:rPr>
              <a:t>уменьшения </a:t>
            </a:r>
            <a:r>
              <a:rPr lang="ru-RU" sz="2800" spc="-10" dirty="0">
                <a:latin typeface="Arial"/>
                <a:cs typeface="Arial"/>
              </a:rPr>
              <a:t>стоимости </a:t>
            </a:r>
            <a:r>
              <a:rPr lang="ru-RU" sz="2800" spc="-15" dirty="0">
                <a:latin typeface="Arial"/>
                <a:cs typeface="Arial"/>
              </a:rPr>
              <a:t>медосмотра </a:t>
            </a:r>
            <a:r>
              <a:rPr lang="ru-RU" sz="2800" spc="-20" dirty="0">
                <a:latin typeface="Arial"/>
                <a:cs typeface="Arial"/>
              </a:rPr>
              <a:t>работодателем, </a:t>
            </a:r>
            <a:r>
              <a:rPr lang="ru-RU" sz="2800" spc="-15" dirty="0" smtClean="0">
                <a:latin typeface="Arial"/>
                <a:cs typeface="Arial"/>
              </a:rPr>
              <a:t>указываются </a:t>
            </a:r>
            <a:r>
              <a:rPr lang="ru-RU" sz="2800" spc="-5" dirty="0">
                <a:latin typeface="Arial"/>
                <a:cs typeface="Arial"/>
              </a:rPr>
              <a:t>не все </a:t>
            </a:r>
            <a:r>
              <a:rPr lang="ru-RU" sz="2800" spc="-10" dirty="0">
                <a:latin typeface="Arial"/>
                <a:cs typeface="Arial"/>
              </a:rPr>
              <a:t>вредные </a:t>
            </a:r>
            <a:r>
              <a:rPr lang="ru-RU" sz="2800" dirty="0">
                <a:latin typeface="Arial"/>
                <a:cs typeface="Arial"/>
              </a:rPr>
              <a:t>и  опасные </a:t>
            </a:r>
            <a:r>
              <a:rPr lang="ru-RU" sz="2800" spc="-10" dirty="0">
                <a:latin typeface="Arial"/>
                <a:cs typeface="Arial"/>
              </a:rPr>
              <a:t>производственные</a:t>
            </a:r>
            <a:r>
              <a:rPr lang="ru-RU" sz="2800" spc="-85" dirty="0">
                <a:latin typeface="Arial"/>
                <a:cs typeface="Arial"/>
              </a:rPr>
              <a:t> </a:t>
            </a:r>
            <a:r>
              <a:rPr lang="ru-RU" sz="2800" spc="-5" dirty="0">
                <a:latin typeface="Arial"/>
                <a:cs typeface="Arial"/>
              </a:rPr>
              <a:t>факторы</a:t>
            </a:r>
            <a:r>
              <a:rPr lang="ru-RU" sz="2800" spc="-5" dirty="0" smtClean="0">
                <a:latin typeface="Arial"/>
                <a:cs typeface="Arial"/>
              </a:rPr>
              <a:t>;</a:t>
            </a:r>
          </a:p>
          <a:p>
            <a:pPr marL="528320" marR="5080" indent="-514350" algn="just">
              <a:lnSpc>
                <a:spcPts val="2400"/>
              </a:lnSpc>
              <a:spcBef>
                <a:spcPts val="80"/>
              </a:spcBef>
              <a:buFont typeface="Wingdings" panose="05000000000000000000" pitchFamily="2" charset="2"/>
              <a:buChar char="Ø"/>
              <a:tabLst>
                <a:tab pos="471805" algn="l"/>
              </a:tabLst>
            </a:pPr>
            <a:endParaRPr lang="ru-RU" sz="2800" dirty="0">
              <a:latin typeface="Arial"/>
              <a:cs typeface="Arial"/>
            </a:endParaRPr>
          </a:p>
          <a:p>
            <a:pPr marL="528319" marR="6985" indent="-514350" algn="just">
              <a:lnSpc>
                <a:spcPts val="2400"/>
              </a:lnSpc>
              <a:buFont typeface="Wingdings" panose="05000000000000000000" pitchFamily="2" charset="2"/>
              <a:buChar char="Ø"/>
              <a:tabLst>
                <a:tab pos="471805" algn="l"/>
              </a:tabLst>
            </a:pPr>
            <a:r>
              <a:rPr lang="ru-RU" sz="2800" spc="-5" dirty="0">
                <a:latin typeface="Arial"/>
                <a:cs typeface="Arial"/>
              </a:rPr>
              <a:t>Нередко, </a:t>
            </a:r>
            <a:r>
              <a:rPr lang="ru-RU" sz="2800" dirty="0">
                <a:latin typeface="Arial"/>
                <a:cs typeface="Arial"/>
              </a:rPr>
              <a:t>при </a:t>
            </a:r>
            <a:r>
              <a:rPr lang="ru-RU" sz="2800" spc="-10" dirty="0">
                <a:latin typeface="Arial"/>
                <a:cs typeface="Arial"/>
              </a:rPr>
              <a:t>проведении </a:t>
            </a:r>
            <a:r>
              <a:rPr lang="ru-RU" sz="2800" spc="-5" dirty="0">
                <a:latin typeface="Arial"/>
                <a:cs typeface="Arial"/>
              </a:rPr>
              <a:t>специальной </a:t>
            </a:r>
            <a:r>
              <a:rPr lang="ru-RU" sz="2800" spc="-10" dirty="0">
                <a:latin typeface="Arial"/>
                <a:cs typeface="Arial"/>
              </a:rPr>
              <a:t>оценки </a:t>
            </a:r>
            <a:r>
              <a:rPr lang="ru-RU" sz="2800" spc="-5" dirty="0">
                <a:latin typeface="Arial"/>
                <a:cs typeface="Arial"/>
              </a:rPr>
              <a:t>условий </a:t>
            </a:r>
            <a:r>
              <a:rPr lang="ru-RU" sz="2800" spc="-20" dirty="0">
                <a:latin typeface="Arial"/>
                <a:cs typeface="Arial"/>
              </a:rPr>
              <a:t>труда,  </a:t>
            </a:r>
            <a:r>
              <a:rPr lang="ru-RU" sz="2800" spc="-5" dirty="0">
                <a:latin typeface="Arial"/>
                <a:cs typeface="Arial"/>
              </a:rPr>
              <a:t>данные факторы</a:t>
            </a:r>
            <a:r>
              <a:rPr lang="ru-RU" sz="2800" spc="-45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скрываются</a:t>
            </a:r>
            <a:r>
              <a:rPr lang="ru-RU" sz="2800" spc="-10" dirty="0" smtClean="0">
                <a:latin typeface="Arial"/>
                <a:cs typeface="Arial"/>
              </a:rPr>
              <a:t>;</a:t>
            </a:r>
          </a:p>
          <a:p>
            <a:pPr marL="528319" marR="6985" indent="-514350" algn="just">
              <a:lnSpc>
                <a:spcPts val="2400"/>
              </a:lnSpc>
              <a:buFont typeface="Wingdings" panose="05000000000000000000" pitchFamily="2" charset="2"/>
              <a:buChar char="Ø"/>
              <a:tabLst>
                <a:tab pos="471805" algn="l"/>
              </a:tabLst>
            </a:pPr>
            <a:endParaRPr lang="ru-RU" sz="2800" dirty="0">
              <a:latin typeface="Arial"/>
              <a:cs typeface="Arial"/>
            </a:endParaRPr>
          </a:p>
          <a:p>
            <a:pPr marL="527685" marR="5080" indent="-514350" algn="just">
              <a:lnSpc>
                <a:spcPts val="2400"/>
              </a:lnSpc>
              <a:buFont typeface="Wingdings" panose="05000000000000000000" pitchFamily="2" charset="2"/>
              <a:buChar char="Ø"/>
              <a:tabLst>
                <a:tab pos="471805" algn="l"/>
              </a:tabLst>
            </a:pPr>
            <a:r>
              <a:rPr lang="ru-RU" sz="2800" spc="5" dirty="0">
                <a:latin typeface="Arial"/>
                <a:cs typeface="Arial"/>
              </a:rPr>
              <a:t>На </a:t>
            </a:r>
            <a:r>
              <a:rPr lang="ru-RU" sz="2800" spc="-10" dirty="0">
                <a:latin typeface="Arial"/>
                <a:cs typeface="Arial"/>
              </a:rPr>
              <a:t>аукционах </a:t>
            </a:r>
            <a:r>
              <a:rPr lang="ru-RU" sz="2800" spc="-15" dirty="0">
                <a:latin typeface="Arial"/>
                <a:cs typeface="Arial"/>
              </a:rPr>
              <a:t>запрашивается</a:t>
            </a:r>
            <a:r>
              <a:rPr lang="ru-RU" sz="2800" spc="525" dirty="0">
                <a:latin typeface="Arial"/>
                <a:cs typeface="Arial"/>
              </a:rPr>
              <a:t> </a:t>
            </a:r>
            <a:r>
              <a:rPr lang="ru-RU" sz="2800" spc="-5" dirty="0">
                <a:latin typeface="Arial"/>
                <a:cs typeface="Arial"/>
              </a:rPr>
              <a:t>не </a:t>
            </a:r>
            <a:r>
              <a:rPr lang="ru-RU" sz="2800" spc="-10" dirty="0">
                <a:latin typeface="Arial"/>
                <a:cs typeface="Arial"/>
              </a:rPr>
              <a:t>весь </a:t>
            </a:r>
            <a:r>
              <a:rPr lang="ru-RU" sz="2800" spc="-20" dirty="0">
                <a:latin typeface="Arial"/>
                <a:cs typeface="Arial"/>
              </a:rPr>
              <a:t>объем </a:t>
            </a:r>
            <a:r>
              <a:rPr lang="ru-RU" sz="2800" spc="-10" dirty="0">
                <a:latin typeface="Arial"/>
                <a:cs typeface="Arial"/>
              </a:rPr>
              <a:t>обследований,  </a:t>
            </a:r>
            <a:r>
              <a:rPr lang="ru-RU" sz="2800" spc="-15" dirty="0">
                <a:latin typeface="Arial"/>
                <a:cs typeface="Arial"/>
              </a:rPr>
              <a:t>требуемый </a:t>
            </a:r>
            <a:r>
              <a:rPr lang="ru-RU" sz="2800" spc="-5" dirty="0">
                <a:latin typeface="Arial"/>
                <a:cs typeface="Arial"/>
              </a:rPr>
              <a:t>по </a:t>
            </a:r>
            <a:r>
              <a:rPr lang="ru-RU" sz="2800" spc="-30" dirty="0">
                <a:latin typeface="Arial"/>
                <a:cs typeface="Arial"/>
              </a:rPr>
              <a:t>приказу, </a:t>
            </a:r>
            <a:r>
              <a:rPr lang="ru-RU" sz="2800" dirty="0">
                <a:latin typeface="Arial"/>
                <a:cs typeface="Arial"/>
              </a:rPr>
              <a:t>в </a:t>
            </a:r>
            <a:r>
              <a:rPr lang="ru-RU" sz="2800" spc="-15" dirty="0">
                <a:latin typeface="Arial"/>
                <a:cs typeface="Arial"/>
              </a:rPr>
              <a:t>соответствии </a:t>
            </a:r>
            <a:r>
              <a:rPr lang="ru-RU" sz="2800" dirty="0">
                <a:latin typeface="Arial"/>
                <a:cs typeface="Arial"/>
              </a:rPr>
              <a:t>с </a:t>
            </a:r>
            <a:r>
              <a:rPr lang="ru-RU" sz="2800" spc="-5" dirty="0">
                <a:latin typeface="Arial"/>
                <a:cs typeface="Arial"/>
              </a:rPr>
              <a:t>заявленными</a:t>
            </a:r>
            <a:r>
              <a:rPr lang="ru-RU" sz="2800" spc="-55" dirty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контингентами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3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" y="274638"/>
            <a:ext cx="10162310" cy="1143000"/>
          </a:xfrm>
        </p:spPr>
        <p:txBody>
          <a:bodyPr>
            <a:normAutofit fontScale="90000"/>
          </a:bodyPr>
          <a:lstStyle/>
          <a:p>
            <a:r>
              <a:rPr lang="ru-RU" b="1" spc="-10" dirty="0">
                <a:solidFill>
                  <a:schemeClr val="accent5"/>
                </a:solidFill>
              </a:rPr>
              <a:t>Факторы, </a:t>
            </a:r>
            <a:r>
              <a:rPr lang="ru-RU" b="1" spc="-5" dirty="0">
                <a:solidFill>
                  <a:schemeClr val="accent5"/>
                </a:solidFill>
              </a:rPr>
              <a:t>снижающие </a:t>
            </a:r>
            <a:r>
              <a:rPr lang="ru-RU" b="1" spc="-10" dirty="0">
                <a:solidFill>
                  <a:schemeClr val="accent5"/>
                </a:solidFill>
              </a:rPr>
              <a:t>эффективность </a:t>
            </a:r>
            <a:r>
              <a:rPr lang="ru-RU" b="1" spc="-10" dirty="0" smtClean="0">
                <a:solidFill>
                  <a:schemeClr val="accent5"/>
                </a:solidFill>
              </a:rPr>
              <a:t/>
            </a:r>
            <a:br>
              <a:rPr lang="ru-RU" b="1" spc="-10" dirty="0" smtClean="0">
                <a:solidFill>
                  <a:schemeClr val="accent5"/>
                </a:solidFill>
              </a:rPr>
            </a:br>
            <a:r>
              <a:rPr lang="ru-RU" b="1" spc="-5" dirty="0" smtClean="0">
                <a:solidFill>
                  <a:schemeClr val="accent5"/>
                </a:solidFill>
              </a:rPr>
              <a:t>и  </a:t>
            </a:r>
            <a:r>
              <a:rPr lang="ru-RU" b="1" spc="-10" dirty="0">
                <a:solidFill>
                  <a:schemeClr val="accent5"/>
                </a:solidFill>
              </a:rPr>
              <a:t>качество </a:t>
            </a:r>
            <a:r>
              <a:rPr lang="ru-RU" spc="-5" dirty="0" smtClean="0">
                <a:solidFill>
                  <a:schemeClr val="accent5"/>
                </a:solidFill>
              </a:rPr>
              <a:t>ПМО </a:t>
            </a:r>
            <a:r>
              <a:rPr lang="ru-RU" b="1" dirty="0" smtClean="0">
                <a:solidFill>
                  <a:schemeClr val="accent5"/>
                </a:solidFill>
              </a:rPr>
              <a:t>в медицинских организациях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944" y="3325090"/>
            <a:ext cx="9709899" cy="291708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Формирование </a:t>
            </a:r>
            <a:r>
              <a:rPr lang="ru-RU" sz="2400" b="1" dirty="0" smtClean="0"/>
              <a:t>медицинской </a:t>
            </a:r>
            <a:r>
              <a:rPr lang="ru-RU" sz="2400" dirty="0" smtClean="0"/>
              <a:t>комиссии с включением в </a:t>
            </a:r>
          </a:p>
          <a:p>
            <a:pPr marL="0" indent="0">
              <a:buNone/>
            </a:pPr>
            <a:r>
              <a:rPr lang="ru-RU" sz="2400" dirty="0" smtClean="0"/>
              <a:t> состав фельдшеров </a:t>
            </a:r>
          </a:p>
          <a:p>
            <a:r>
              <a:rPr lang="ru-RU" sz="2400" dirty="0" smtClean="0"/>
              <a:t>Участие в ПМО  врачей, не входящих в состав ВК, не имеющих обучения по </a:t>
            </a:r>
            <a:r>
              <a:rPr lang="ru-RU" sz="2400" dirty="0" err="1" smtClean="0"/>
              <a:t>профпатологии</a:t>
            </a:r>
            <a:endParaRPr lang="ru-RU" sz="2400" dirty="0" smtClean="0"/>
          </a:p>
          <a:p>
            <a:r>
              <a:rPr lang="ru-RU" sz="2400" dirty="0" smtClean="0"/>
              <a:t>ПМО проводится при отсутствии</a:t>
            </a:r>
            <a:r>
              <a:rPr lang="ru-RU" sz="2400" b="1" dirty="0" smtClean="0"/>
              <a:t> или </a:t>
            </a:r>
            <a:r>
              <a:rPr lang="ru-RU" sz="2400" dirty="0" smtClean="0"/>
              <a:t>недооформленном  работодателем  «Направления на ПМО»,</a:t>
            </a:r>
            <a:endParaRPr lang="ru-RU" sz="2400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Наталья\Downloads\IMG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686" y="1168255"/>
            <a:ext cx="2497540" cy="45883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735" y="1417638"/>
            <a:ext cx="9424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</a:rPr>
              <a:t>недостаточная укомплектованность врачебными кадрами </a:t>
            </a:r>
            <a:endParaRPr lang="ru-RU" altLang="ru-RU" b="1" dirty="0" smtClean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</a:rPr>
              <a:t>в </a:t>
            </a:r>
            <a:r>
              <a:rPr lang="ru-RU" altLang="ru-RU" b="1" dirty="0">
                <a:latin typeface="Times New Roman" panose="02020603050405020304" pitchFamily="18" charset="0"/>
              </a:rPr>
              <a:t>области </a:t>
            </a:r>
            <a:r>
              <a:rPr lang="ru-RU" altLang="ru-RU" b="1" dirty="0">
                <a:solidFill>
                  <a:srgbClr val="9D1747"/>
                </a:solidFill>
                <a:latin typeface="Times New Roman" panose="02020603050405020304" pitchFamily="18" charset="0"/>
              </a:rPr>
              <a:t>81</a:t>
            </a:r>
            <a:r>
              <a:rPr lang="ru-RU" altLang="ru-RU" b="1" dirty="0">
                <a:latin typeface="Times New Roman" panose="02020603050405020304" pitchFamily="18" charset="0"/>
              </a:rPr>
              <a:t> МО государственной формы собственности имеют лицензию на проведение медицинских осмотров и экспертизу профпригодности и только в </a:t>
            </a: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</a:rPr>
              <a:t>16</a:t>
            </a:r>
            <a:r>
              <a:rPr lang="ru-RU" altLang="ru-RU" b="1" dirty="0">
                <a:latin typeface="Times New Roman" panose="02020603050405020304" pitchFamily="18" charset="0"/>
              </a:rPr>
              <a:t> МО ставки врачей-</a:t>
            </a:r>
            <a:r>
              <a:rPr lang="ru-RU" altLang="ru-RU" b="1" dirty="0" err="1">
                <a:latin typeface="Times New Roman" panose="02020603050405020304" pitchFamily="18" charset="0"/>
              </a:rPr>
              <a:t>профпатологов</a:t>
            </a:r>
            <a:r>
              <a:rPr lang="ru-RU" altLang="ru-RU" b="1" dirty="0">
                <a:latin typeface="Times New Roman" panose="02020603050405020304" pitchFamily="18" charset="0"/>
              </a:rPr>
              <a:t> заняты физическими лицами;</a:t>
            </a:r>
            <a:endParaRPr lang="ru-RU" altLang="ru-RU" b="1" dirty="0">
              <a:solidFill>
                <a:srgbClr val="9D1747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ru-RU" altLang="ru-RU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60" y="435760"/>
            <a:ext cx="7865745" cy="87395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-1905" algn="ctr">
              <a:spcBef>
                <a:spcPts val="95"/>
              </a:spcBef>
            </a:pPr>
            <a:r>
              <a:rPr sz="2800" spc="-10" dirty="0">
                <a:solidFill>
                  <a:schemeClr val="accent5"/>
                </a:solidFill>
              </a:rPr>
              <a:t>Факторы, </a:t>
            </a:r>
            <a:r>
              <a:rPr sz="2800" spc="-5" dirty="0">
                <a:solidFill>
                  <a:schemeClr val="accent5"/>
                </a:solidFill>
              </a:rPr>
              <a:t>снижающие </a:t>
            </a:r>
            <a:r>
              <a:rPr sz="2800" spc="-10" dirty="0">
                <a:solidFill>
                  <a:schemeClr val="accent5"/>
                </a:solidFill>
              </a:rPr>
              <a:t>эффективность </a:t>
            </a:r>
            <a:r>
              <a:rPr sz="2800" spc="-5" dirty="0">
                <a:solidFill>
                  <a:schemeClr val="accent5"/>
                </a:solidFill>
              </a:rPr>
              <a:t>и  </a:t>
            </a:r>
            <a:r>
              <a:rPr sz="2800" spc="-10" dirty="0" err="1">
                <a:solidFill>
                  <a:schemeClr val="accent5"/>
                </a:solidFill>
              </a:rPr>
              <a:t>качество</a:t>
            </a:r>
            <a:r>
              <a:rPr sz="2800" spc="-10" dirty="0">
                <a:solidFill>
                  <a:schemeClr val="accent5"/>
                </a:solidFill>
              </a:rPr>
              <a:t> </a:t>
            </a:r>
            <a:r>
              <a:rPr lang="ru-RU" sz="2800" spc="-5" dirty="0" smtClean="0">
                <a:solidFill>
                  <a:schemeClr val="accent5"/>
                </a:solidFill>
              </a:rPr>
              <a:t>ПМО</a:t>
            </a: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9709" y="2265218"/>
            <a:ext cx="883227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стороны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работника</a:t>
            </a:r>
            <a:endParaRPr sz="2400" dirty="0">
              <a:latin typeface="Arial"/>
              <a:cs typeface="Arial"/>
            </a:endParaRPr>
          </a:p>
          <a:p>
            <a:pPr marL="12700" marR="7620" algn="just"/>
            <a:r>
              <a:rPr sz="2400" spc="-5" dirty="0" smtClean="0">
                <a:latin typeface="Arial"/>
                <a:cs typeface="Arial"/>
              </a:rPr>
              <a:t> </a:t>
            </a:r>
            <a:endParaRPr lang="ru-RU" sz="2400" spc="-5" dirty="0" smtClean="0">
              <a:latin typeface="Arial"/>
              <a:cs typeface="Arial"/>
            </a:endParaRPr>
          </a:p>
          <a:p>
            <a:pPr marL="12700" marR="7620" algn="just"/>
            <a:r>
              <a:rPr sz="2400" spc="-15" dirty="0" err="1" smtClean="0">
                <a:latin typeface="Arial"/>
                <a:cs typeface="Arial"/>
              </a:rPr>
              <a:t>Скрываются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симптомы проявления </a:t>
            </a:r>
            <a:r>
              <a:rPr sz="2400" spc="-5" dirty="0">
                <a:latin typeface="Arial"/>
                <a:cs typeface="Arial"/>
              </a:rPr>
              <a:t>профессионального  </a:t>
            </a:r>
            <a:r>
              <a:rPr sz="2400" spc="-15" dirty="0">
                <a:latin typeface="Arial"/>
                <a:cs typeface="Arial"/>
              </a:rPr>
              <a:t>(общего) </a:t>
            </a:r>
            <a:r>
              <a:rPr sz="2400" spc="-10" dirty="0">
                <a:latin typeface="Arial"/>
                <a:cs typeface="Arial"/>
              </a:rPr>
              <a:t>заболевания </a:t>
            </a:r>
            <a:r>
              <a:rPr sz="2400" dirty="0">
                <a:latin typeface="Arial"/>
                <a:cs typeface="Arial"/>
              </a:rPr>
              <a:t>из-за </a:t>
            </a:r>
            <a:r>
              <a:rPr sz="2400" spc="-20" dirty="0">
                <a:latin typeface="Arial"/>
                <a:cs typeface="Arial"/>
              </a:rPr>
              <a:t>нежелания </a:t>
            </a:r>
            <a:r>
              <a:rPr sz="2400" spc="-15" dirty="0" err="1">
                <a:latin typeface="Arial"/>
                <a:cs typeface="Arial"/>
              </a:rPr>
              <a:t>потерять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работу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39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Общее число заключительных диагнозов профзаболеваний в субъектах  </a:t>
            </a:r>
            <a:r>
              <a:rPr lang="ru-RU" b="1" dirty="0" err="1" smtClean="0"/>
              <a:t>УрФО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1" y="1413164"/>
            <a:ext cx="6483926" cy="49183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глава </a:t>
            </a:r>
            <a:r>
              <a:rPr lang="ru-RU" sz="2400" b="1" dirty="0" smtClean="0"/>
              <a:t>Минэкономразвития РФ </a:t>
            </a:r>
            <a:r>
              <a:rPr lang="ru-RU" sz="2400" b="1" dirty="0"/>
              <a:t>Максим </a:t>
            </a:r>
            <a:r>
              <a:rPr lang="ru-RU" sz="2400" b="1" dirty="0" smtClean="0"/>
              <a:t>Орешкин: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283" y="2112426"/>
            <a:ext cx="9769330" cy="1413370"/>
          </a:xfrm>
        </p:spPr>
        <p:txBody>
          <a:bodyPr>
            <a:normAutofit/>
          </a:bodyPr>
          <a:lstStyle/>
          <a:p>
            <a:r>
              <a:rPr lang="ru-RU" b="1" dirty="0"/>
              <a:t>В ближайшие пять-шесть лет демографическая ситуация в России будет одной из самых тяжелых в мире: страна будет терять по 800 тыс. человек трудоспособного возраста в </a:t>
            </a:r>
            <a:r>
              <a:rPr lang="ru-RU" b="1" dirty="0" smtClean="0"/>
              <a:t>год</a:t>
            </a:r>
            <a:endParaRPr lang="ru-RU" b="1" dirty="0"/>
          </a:p>
        </p:txBody>
      </p:sp>
      <p:pic>
        <p:nvPicPr>
          <p:cNvPr id="4" name="Рисунок 3" descr="экономика, демографическая яма, трудовые ресурсы, пенсионный возраст, прогноз, мэр, орешки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8" y="416683"/>
            <a:ext cx="3151309" cy="1695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448008" y="3135340"/>
            <a:ext cx="11379244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Росстат приводит три варианта демографического прогноза: низкий, средний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2017-2022 гг.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Высокий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прогноз предполагает, что в ближайшие шесть лет – с 2017 по 2022-й включительно –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численность трудоспособного населения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сократится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в РФ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на 3 млн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человек.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Реалистичный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средний вариант прописывает сокращение на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3,5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млн человек. Низкий прогноз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–</a:t>
            </a:r>
            <a:r>
              <a:rPr lang="ru-RU" sz="2400" dirty="0">
                <a:cs typeface="Aharoni" panose="02010803020104030203" pitchFamily="2" charset="-79"/>
              </a:rPr>
              <a:t>это сокращение на </a:t>
            </a:r>
            <a:r>
              <a:rPr lang="ru-RU" sz="2400" b="1" dirty="0">
                <a:cs typeface="Aharoni" panose="02010803020104030203" pitchFamily="2" charset="-79"/>
              </a:rPr>
              <a:t>3,8</a:t>
            </a:r>
            <a:r>
              <a:rPr lang="ru-RU" sz="2400" dirty="0">
                <a:cs typeface="Aharoni" panose="02010803020104030203" pitchFamily="2" charset="-79"/>
              </a:rPr>
              <a:t> млн человек.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0937" y="116877"/>
            <a:ext cx="89117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За 2017 Россия потеряла 950 тыс. рабочих рук</a:t>
            </a:r>
          </a:p>
        </p:txBody>
      </p:sp>
    </p:spTree>
    <p:extLst>
      <p:ext uri="{BB962C8B-B14F-4D97-AF65-F5344CB8AC3E}">
        <p14:creationId xmlns:p14="http://schemas.microsoft.com/office/powerpoint/2010/main" val="420812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Grp="1"/>
          </p:cNvSpPr>
          <p:nvPr>
            <p:ph type="title"/>
          </p:nvPr>
        </p:nvSpPr>
        <p:spPr>
          <a:xfrm>
            <a:off x="419100" y="411163"/>
            <a:ext cx="11296650" cy="126523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Динамика профессиональной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заболеваемости в субъектах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err="1" smtClean="0">
                <a:solidFill>
                  <a:schemeClr val="accent2"/>
                </a:solidFill>
              </a:rPr>
              <a:t>УрФО</a:t>
            </a:r>
            <a:r>
              <a:rPr lang="ru-RU" sz="3200" b="1" dirty="0" smtClean="0">
                <a:solidFill>
                  <a:schemeClr val="accent2"/>
                </a:solidFill>
              </a:rPr>
              <a:t> 2012- 2016 гг.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endParaRPr lang="ru-RU" sz="32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6215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363538" y="1614488"/>
          <a:ext cx="1118235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Диаграмма" r:id="rId3" imgW="4667384" imgH="2581262" progId="Excel.Chart.8">
                  <p:embed/>
                </p:oleObj>
              </mc:Choice>
              <mc:Fallback>
                <p:oleObj name="Диаграмма" r:id="rId3" imgW="4667384" imgH="258126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614488"/>
                        <a:ext cx="11182350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6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977180" y="109826"/>
            <a:ext cx="7688838" cy="7350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Динамика </a:t>
            </a: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профессиональной заболеваемости в Свердловской области 1991-2017 </a:t>
            </a:r>
            <a:r>
              <a:rPr lang="ru-RU" altLang="ru-RU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г.г</a:t>
            </a: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539301"/>
              </p:ext>
            </p:extLst>
          </p:nvPr>
        </p:nvGraphicFramePr>
        <p:xfrm>
          <a:off x="0" y="1194955"/>
          <a:ext cx="10827327" cy="566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Диаграмма" r:id="rId4" imgW="8848745" imgH="4448250" progId="Excel.Chart.8">
                  <p:embed/>
                </p:oleObj>
              </mc:Choice>
              <mc:Fallback>
                <p:oleObj name="Диаграмма" r:id="rId4" imgW="8848745" imgH="44482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4955"/>
                        <a:ext cx="10827327" cy="5663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398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917257"/>
              </p:ext>
            </p:extLst>
          </p:nvPr>
        </p:nvGraphicFramePr>
        <p:xfrm>
          <a:off x="820448" y="1350543"/>
          <a:ext cx="8677276" cy="253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331485"/>
              </p:ext>
            </p:extLst>
          </p:nvPr>
        </p:nvGraphicFramePr>
        <p:xfrm>
          <a:off x="820448" y="4094018"/>
          <a:ext cx="8780752" cy="225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7136" y="519546"/>
            <a:ext cx="83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5"/>
                </a:solidFill>
              </a:rPr>
              <a:t>Заболеваемость взрослого населения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161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164" y="237944"/>
            <a:ext cx="933103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</a:rPr>
              <a:t>Динамика показателей временной утраты трудоспособности по заболеваниям на 100 </a:t>
            </a:r>
            <a:r>
              <a:rPr lang="ru-RU" sz="2400" b="1" dirty="0" smtClean="0">
                <a:solidFill>
                  <a:schemeClr val="accent5"/>
                </a:solidFill>
              </a:rPr>
              <a:t>работающих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08163"/>
              </p:ext>
            </p:extLst>
          </p:nvPr>
        </p:nvGraphicFramePr>
        <p:xfrm>
          <a:off x="398319" y="1433947"/>
          <a:ext cx="4572000" cy="347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930884"/>
              </p:ext>
            </p:extLst>
          </p:nvPr>
        </p:nvGraphicFramePr>
        <p:xfrm>
          <a:off x="5590309" y="2899064"/>
          <a:ext cx="5039591" cy="348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26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233297"/>
              </p:ext>
            </p:extLst>
          </p:nvPr>
        </p:nvGraphicFramePr>
        <p:xfrm>
          <a:off x="332509" y="1610591"/>
          <a:ext cx="9238211" cy="55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Номер слайда 31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825E6-30CD-4E5E-A3A1-FB44A44CC5B6}" type="slidenum">
              <a:rPr lang="ru-RU" altLang="ru-RU">
                <a:solidFill>
                  <a:srgbClr val="002060"/>
                </a:solidFill>
              </a:rPr>
              <a:pPr eaLnBrk="1" hangingPunct="1"/>
              <a:t>24</a:t>
            </a:fld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6148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48877" y="83364"/>
            <a:ext cx="10164474" cy="6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rtlCol="0" anchor="ctr" anchorCtr="1">
            <a:spAutoFit/>
          </a:bodyPr>
          <a:lstStyle/>
          <a:p>
            <a:pPr marL="0" indent="0" algn="ctr">
              <a:buNone/>
            </a:pPr>
            <a:r>
              <a:rPr lang="ru-RU" altLang="ru-RU" sz="1600" b="1" dirty="0"/>
              <a:t>СМЕРТНОСТЬ НАСЕЛЕНИЯ В ТРУДОСПОСОБНОМ ВОЗРАСТЕ </a:t>
            </a:r>
            <a:br>
              <a:rPr lang="ru-RU" altLang="ru-RU" sz="1600" b="1" dirty="0"/>
            </a:br>
            <a:r>
              <a:rPr lang="ru-RU" altLang="ru-RU" sz="1600" b="1" dirty="0"/>
              <a:t>(на 1000 лиц соответствующего возраста)</a:t>
            </a:r>
          </a:p>
        </p:txBody>
      </p:sp>
      <p:sp>
        <p:nvSpPr>
          <p:cNvPr id="8" name="object 128"/>
          <p:cNvSpPr txBox="1"/>
          <p:nvPr/>
        </p:nvSpPr>
        <p:spPr>
          <a:xfrm>
            <a:off x="8071966" y="3497656"/>
            <a:ext cx="749916" cy="143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sz="900" b="1" spc="-75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r>
              <a:rPr lang="ru-RU" sz="900" b="1" spc="-75" dirty="0">
                <a:solidFill>
                  <a:srgbClr val="C00000"/>
                </a:solidFill>
                <a:latin typeface="Tahoma"/>
                <a:cs typeface="Tahoma"/>
              </a:rPr>
              <a:t>5,3</a:t>
            </a:r>
            <a:r>
              <a:rPr sz="900" b="1" spc="-245" dirty="0">
                <a:solidFill>
                  <a:srgbClr val="C00000"/>
                </a:solidFill>
                <a:latin typeface="Tahoma"/>
                <a:cs typeface="Tahoma"/>
              </a:rPr>
              <a:t>%</a:t>
            </a:r>
            <a:endParaRPr sz="900" dirty="0">
              <a:latin typeface="Tahoma"/>
              <a:cs typeface="Tahoma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146368" y="4011614"/>
            <a:ext cx="0" cy="84137"/>
          </a:xfrm>
          <a:prstGeom prst="line">
            <a:avLst/>
          </a:prstGeom>
          <a:ln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446924" y="3669328"/>
            <a:ext cx="276225" cy="0"/>
          </a:xfrm>
          <a:prstGeom prst="line">
            <a:avLst/>
          </a:prstGeom>
          <a:ln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>
            <a:off x="8557602" y="3839984"/>
            <a:ext cx="341312" cy="0"/>
          </a:xfrm>
          <a:prstGeom prst="line">
            <a:avLst/>
          </a:prstGeom>
          <a:ln cap="rnd">
            <a:solidFill>
              <a:srgbClr val="C0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Прямоугольник 7"/>
          <p:cNvSpPr>
            <a:spLocks noChangeArrowheads="1"/>
          </p:cNvSpPr>
          <p:nvPr/>
        </p:nvSpPr>
        <p:spPr bwMode="auto">
          <a:xfrm>
            <a:off x="522471" y="721213"/>
            <a:ext cx="741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Arial" panose="020B0604020202020204" pitchFamily="34" charset="0"/>
              </a:rPr>
              <a:t>Несмотря на снижение смертности населения в трудоспособном возрасте за последние 10 лет, остается КРАЙНЕ ВЫСОКАЯ </a:t>
            </a:r>
            <a:r>
              <a:rPr lang="ru-RU" altLang="ru-RU" sz="1400" b="1" dirty="0" err="1">
                <a:latin typeface="Arial" panose="020B0604020202020204" pitchFamily="34" charset="0"/>
              </a:rPr>
              <a:t>сверхсмертность</a:t>
            </a:r>
            <a:r>
              <a:rPr lang="ru-RU" altLang="ru-RU" sz="1400" b="1" dirty="0">
                <a:latin typeface="Arial" panose="020B0604020202020204" pitchFamily="34" charset="0"/>
              </a:rPr>
              <a:t> мужчин трудоспособного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6923129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65345-E2E7-4AB5-8501-31DDDD8C037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992" y="187036"/>
            <a:ext cx="9035010" cy="64106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Концепция </a:t>
            </a:r>
            <a:r>
              <a:rPr lang="ru-RU" altLang="ru-RU" sz="2800" b="1" dirty="0">
                <a:solidFill>
                  <a:schemeClr val="accent2"/>
                </a:solidFill>
              </a:rPr>
              <a:t>развития системы здравоохранения в РФ до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2020 </a:t>
            </a:r>
            <a:r>
              <a:rPr lang="ru-RU" altLang="ru-RU" sz="2800" b="1" dirty="0">
                <a:solidFill>
                  <a:schemeClr val="accent2"/>
                </a:solidFill>
              </a:rPr>
              <a:t>г. </a:t>
            </a:r>
            <a:endParaRPr lang="ru-RU" altLang="ru-RU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одним </a:t>
            </a:r>
            <a:r>
              <a:rPr lang="ru-RU" altLang="ru-RU" sz="2800" b="1" dirty="0">
                <a:solidFill>
                  <a:schemeClr val="accent2"/>
                </a:solidFill>
              </a:rPr>
              <a:t>из важных факторов охраны здоровья является обеспечение безопасности и комфортных условий труда, базирующихся на гигиенических критериях оценки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профессионального </a:t>
            </a:r>
            <a:r>
              <a:rPr lang="ru-RU" altLang="ru-RU" sz="2800" b="1" dirty="0">
                <a:solidFill>
                  <a:schemeClr val="accent2"/>
                </a:solidFill>
              </a:rPr>
              <a:t>риска вреда здоровью работников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ru-RU" sz="2800" dirty="0"/>
              <a:t>В «Стратегии </a:t>
            </a:r>
            <a:r>
              <a:rPr lang="ru-RU" sz="2800" dirty="0" smtClean="0"/>
              <a:t>развития </a:t>
            </a:r>
            <a:r>
              <a:rPr lang="ru-RU" sz="2800" dirty="0"/>
              <a:t>Российской медицинской науки до 2025 г.» </a:t>
            </a:r>
            <a:r>
              <a:rPr lang="ru-RU" sz="2800" dirty="0" smtClean="0"/>
              <a:t> </a:t>
            </a:r>
            <a:r>
              <a:rPr lang="ru-RU" sz="2800" dirty="0"/>
              <a:t>необходимость «изменения приоритетов при планировании стратегий укрепления здоровья населения, а именно, смещение акцента от клинического подхода в сторону профилактических программ 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57258-E275-4B3B-B3BF-43E04BBA54F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6027" y="404814"/>
            <a:ext cx="9507682" cy="6192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chemeClr val="accent4"/>
                </a:solidFill>
              </a:rPr>
              <a:t>В 2011 г. в Трудовой Кодекс РФ внесены термины</a:t>
            </a:r>
            <a:r>
              <a:rPr lang="ru-RU" altLang="ru-RU" sz="2400" b="1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ru-RU" altLang="ru-RU" sz="24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chemeClr val="accent4"/>
                </a:solidFill>
              </a:rPr>
              <a:t>Профессиональный риск</a:t>
            </a:r>
            <a:r>
              <a:rPr lang="ru-RU" altLang="ru-RU" sz="2400" b="1" dirty="0">
                <a:solidFill>
                  <a:schemeClr val="accent2"/>
                </a:solidFill>
              </a:rPr>
              <a:t> – вероятность 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договору.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altLang="ru-RU" sz="24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chemeClr val="accent4"/>
                </a:solidFill>
              </a:rPr>
              <a:t>Управление профессиональными рисками </a:t>
            </a:r>
            <a:r>
              <a:rPr lang="ru-RU" altLang="ru-RU" sz="2400" b="1" dirty="0">
                <a:solidFill>
                  <a:schemeClr val="accent2"/>
                </a:solidFill>
              </a:rPr>
              <a:t>– комплекс взаимосвязанных мероприятий, включающих в себя меры по выявлению, оценке и снижению уровней профессионального риска</a:t>
            </a:r>
            <a:r>
              <a:rPr lang="ru-RU" altLang="ru-RU" sz="24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127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49381"/>
            <a:ext cx="8931102" cy="168332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Интегральная оценка </a:t>
            </a:r>
            <a:r>
              <a:rPr lang="ru-RU" b="1" dirty="0">
                <a:solidFill>
                  <a:schemeClr val="accent5"/>
                </a:solidFill>
              </a:rPr>
              <a:t>профессионального риска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1683327"/>
            <a:ext cx="8931101" cy="4358035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оценка условий труда, </a:t>
            </a:r>
          </a:p>
          <a:p>
            <a:r>
              <a:rPr lang="ru-RU" sz="2800" dirty="0" smtClean="0"/>
              <a:t>изучение </a:t>
            </a:r>
            <a:r>
              <a:rPr lang="ru-RU" sz="2800" dirty="0"/>
              <a:t>профессиональной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профессионально обусловленной </a:t>
            </a:r>
            <a:r>
              <a:rPr lang="ru-RU" sz="2800" dirty="0" smtClean="0"/>
              <a:t>заболеваемости</a:t>
            </a:r>
          </a:p>
          <a:p>
            <a:pPr marL="0" indent="0">
              <a:buNone/>
            </a:pPr>
            <a:r>
              <a:rPr lang="ru-RU" sz="2800" dirty="0" smtClean="0"/>
              <a:t>Условия </a:t>
            </a:r>
            <a:r>
              <a:rPr lang="ru-RU" sz="2800" dirty="0"/>
              <a:t>труда, в соответствии с имеющимися гигиеническими критериями и факторами потенциальной </a:t>
            </a:r>
            <a:r>
              <a:rPr lang="ru-RU" sz="2800" dirty="0" smtClean="0"/>
              <a:t>опасности разделены на 4 </a:t>
            </a:r>
            <a:r>
              <a:rPr lang="ru-RU" sz="2800" dirty="0"/>
              <a:t>уровня: оптимальные, допустимые, вредные и опасные.</a:t>
            </a:r>
          </a:p>
        </p:txBody>
      </p:sp>
    </p:spTree>
    <p:extLst>
      <p:ext uri="{BB962C8B-B14F-4D97-AF65-F5344CB8AC3E}">
        <p14:creationId xmlns:p14="http://schemas.microsoft.com/office/powerpoint/2010/main" val="250748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8991" y="404664"/>
            <a:ext cx="9971809" cy="64533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структуре нарушений здоровья работников на лидирующие позиции выходят неспецифические в этиологическом отношении заболевания, </a:t>
            </a:r>
            <a:r>
              <a:rPr lang="ru-RU" sz="2800" b="1" dirty="0" smtClean="0">
                <a:solidFill>
                  <a:schemeClr val="tx2"/>
                </a:solidFill>
              </a:rPr>
              <a:t>такие заболевания </a:t>
            </a:r>
            <a:r>
              <a:rPr lang="ru-RU" sz="2800" b="1" dirty="0" smtClean="0">
                <a:solidFill>
                  <a:schemeClr val="tx2"/>
                </a:solidFill>
              </a:rPr>
              <a:t>называются </a:t>
            </a:r>
            <a:r>
              <a:rPr lang="ru-RU" sz="2800" b="1" dirty="0" err="1" smtClean="0">
                <a:solidFill>
                  <a:schemeClr val="tx2"/>
                </a:solidFill>
              </a:rPr>
              <a:t>производственно</a:t>
            </a:r>
            <a:r>
              <a:rPr lang="ru-RU" sz="2800" b="1" dirty="0" smtClean="0">
                <a:solidFill>
                  <a:schemeClr val="tx2"/>
                </a:solidFill>
              </a:rPr>
              <a:t> обусловленными (ПОЗ) “</a:t>
            </a:r>
            <a:r>
              <a:rPr lang="en-US" sz="2800" b="1" dirty="0" smtClean="0">
                <a:solidFill>
                  <a:schemeClr val="tx2"/>
                </a:solidFill>
              </a:rPr>
              <a:t>Work related diseases</a:t>
            </a:r>
            <a:r>
              <a:rPr lang="ru-RU" sz="2800" b="1" dirty="0" smtClean="0">
                <a:solidFill>
                  <a:schemeClr val="tx2"/>
                </a:solidFill>
              </a:rPr>
              <a:t>”</a:t>
            </a:r>
          </a:p>
          <a:p>
            <a:r>
              <a:rPr lang="ru-RU" sz="2800" dirty="0" smtClean="0"/>
              <a:t>Вредные </a:t>
            </a:r>
            <a:r>
              <a:rPr lang="ru-RU" sz="2800" dirty="0"/>
              <a:t>производственные факторы могут служить триггерами в развитии </a:t>
            </a:r>
            <a:r>
              <a:rPr lang="ru-RU" sz="2800" dirty="0" smtClean="0"/>
              <a:t>патологии нервная </a:t>
            </a:r>
            <a:r>
              <a:rPr lang="ru-RU" sz="2800" dirty="0"/>
              <a:t>системы, системы пищеварения, кровообращения. </a:t>
            </a:r>
            <a:endParaRPr lang="ru-RU" sz="2800" dirty="0" smtClean="0"/>
          </a:p>
          <a:p>
            <a:r>
              <a:rPr lang="ru-RU" sz="2800" dirty="0" smtClean="0"/>
              <a:t>Разнообразие </a:t>
            </a:r>
            <a:r>
              <a:rPr lang="ru-RU" sz="2800" dirty="0"/>
              <a:t>неблагоприятных эффектов может быть вызвано сочетанным и комбинированным действием вредных производственных факторов, превышающих гигиенические нормативы. 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1"/>
            <a:ext cx="8983057" cy="1930400"/>
          </a:xfrm>
        </p:spPr>
        <p:txBody>
          <a:bodyPr>
            <a:normAutofit/>
          </a:bodyPr>
          <a:lstStyle/>
          <a:p>
            <a:r>
              <a:rPr lang="ru-RU" b="1" dirty="0"/>
              <a:t>Показатели риска при воздействии </a:t>
            </a:r>
            <a:r>
              <a:rPr lang="ru-RU" b="1" dirty="0" smtClean="0"/>
              <a:t>ВПФ на </a:t>
            </a:r>
            <a:r>
              <a:rPr lang="ru-RU" b="1" dirty="0"/>
              <a:t>заболеваемость работников производства титановых сплавов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44586"/>
              </p:ext>
            </p:extLst>
          </p:nvPr>
        </p:nvGraphicFramePr>
        <p:xfrm>
          <a:off x="540328" y="1787238"/>
          <a:ext cx="8733845" cy="442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983"/>
                <a:gridCol w="1226589"/>
                <a:gridCol w="1007918"/>
                <a:gridCol w="1111827"/>
                <a:gridCol w="1096528"/>
              </a:tblGrid>
              <a:tr h="4081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Зависимости «Фактор риска – патология»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Распространенность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хронической патологии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 (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ПДУ) – болезни уха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20,63*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1,54*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35,06*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 (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ПДУ) – психические расстройства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24,81*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 (&gt; ПДУ) – повышенное артериальное давление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7,41*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Тяжесть труда – болезни костно-мышечной системы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1,16*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13,79*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14,53*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Тяжесть труда – психические расстройства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3,37*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70,33*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Тяжесть труда – болезни уха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1,88*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46,81*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1,42*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29,58*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Тяжесть труда – повышенное артериальное давление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1,18*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15,25*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79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C1832A-6147-4D13-8023-98E9F14DFDF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062" y="213650"/>
            <a:ext cx="9468737" cy="619283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rgbClr val="FFFF00"/>
                </a:solidFill>
              </a:rPr>
              <a:t>       </a:t>
            </a:r>
            <a:r>
              <a:rPr lang="ru-RU" altLang="ru-RU" sz="3200" b="1" u="sng" dirty="0" smtClean="0">
                <a:solidFill>
                  <a:schemeClr val="tx2"/>
                </a:solidFill>
              </a:rPr>
              <a:t>Здоровый и безопасный труд</a:t>
            </a:r>
            <a:r>
              <a:rPr lang="ru-RU" altLang="ru-RU" sz="3200" b="1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alt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</a:rPr>
              <a:t>соответствии </a:t>
            </a: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</a:rPr>
              <a:t>с принципами ООН, ВОЗ и МОТ</a:t>
            </a:r>
          </a:p>
          <a:p>
            <a:pPr>
              <a:buNone/>
            </a:pPr>
            <a:r>
              <a:rPr lang="ru-RU" altLang="ru-RU" sz="2400" i="1" dirty="0">
                <a:solidFill>
                  <a:srgbClr val="FFFF00"/>
                </a:solidFill>
              </a:rPr>
              <a:t>     </a:t>
            </a:r>
            <a:r>
              <a:rPr lang="ru-RU" altLang="ru-RU" sz="2400" b="1" dirty="0">
                <a:solidFill>
                  <a:schemeClr val="tx2"/>
                </a:solidFill>
              </a:rPr>
              <a:t>каждый человек имеет право на здоровый и безопасный труд. 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По Конституции Российской Федерации </a:t>
            </a:r>
          </a:p>
          <a:p>
            <a:pPr eaLnBrk="1" hangingPunct="1">
              <a:buFontTx/>
              <a:buNone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</a:rPr>
              <a:t>(статья 37):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«… Каждый имеет право свободно распоряжаться своими способностями к труду, выбирать род деятельности и профессию …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       Каждый имеет право на труд в условиях, отвечающих требованиям безопасности и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гигиены</a:t>
            </a:r>
            <a:r>
              <a:rPr lang="ru-RU" altLang="ru-RU" sz="2400" b="1" dirty="0">
                <a:solidFill>
                  <a:schemeClr val="accent2"/>
                </a:solidFill>
              </a:rPr>
              <a:t>…». </a:t>
            </a:r>
          </a:p>
          <a:p>
            <a:pPr eaLnBrk="1" hangingPunct="1">
              <a:buFontTx/>
              <a:buNone/>
            </a:pPr>
            <a:endParaRPr lang="ru-RU" altLang="ru-RU" sz="2400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8821"/>
            <a:ext cx="8596668" cy="1048084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95" y="753978"/>
            <a:ext cx="9930063" cy="59676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Вредные </a:t>
            </a:r>
            <a:r>
              <a:rPr lang="ru-RU" sz="2000" b="1" dirty="0"/>
              <a:t>производственные факторы могут служить триггерами в развитии наиболее часто встречающихся форм общесоматической  патологии различных органов и систем. </a:t>
            </a:r>
            <a:endParaRPr lang="ru-RU" sz="2000" b="1" dirty="0" smtClean="0"/>
          </a:p>
          <a:p>
            <a:r>
              <a:rPr lang="ru-RU" sz="2000" b="1" dirty="0" smtClean="0"/>
              <a:t>Разнообразие </a:t>
            </a:r>
            <a:r>
              <a:rPr lang="ru-RU" sz="2000" b="1" dirty="0"/>
              <a:t>неблагоприятных эффектов может быть вызвано сочетанным и комбинированным действием </a:t>
            </a:r>
            <a:r>
              <a:rPr lang="ru-RU" sz="2000" b="1" dirty="0" smtClean="0"/>
              <a:t>вредных </a:t>
            </a:r>
            <a:r>
              <a:rPr lang="ru-RU" sz="2000" b="1" dirty="0"/>
              <a:t>производственных факторов, превышающих гигиенические нормативы. </a:t>
            </a:r>
          </a:p>
          <a:p>
            <a:r>
              <a:rPr lang="ru-RU" sz="2000" b="1" dirty="0" smtClean="0"/>
              <a:t>Установленные </a:t>
            </a:r>
            <a:r>
              <a:rPr lang="ru-RU" sz="2000" b="1" dirty="0"/>
              <a:t>статистически значимые связи между воздействием вредных производственных факторов и нарушениями здоровья доказывают высокий профилактический потенциал мер по уменьшению их экспозиции на рабочих местах как мощного резерва снижения не только профессиональной, но и общей заболеваемости.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0220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536353"/>
            <a:ext cx="8596668" cy="1320800"/>
          </a:xfrm>
        </p:spPr>
        <p:txBody>
          <a:bodyPr/>
          <a:lstStyle/>
          <a:p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Благодарю за внимание !  </a:t>
            </a:r>
            <a:b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96753"/>
            <a:ext cx="7129182" cy="4525963"/>
          </a:xfrm>
        </p:spPr>
      </p:pic>
    </p:spTree>
    <p:extLst>
      <p:ext uri="{BB962C8B-B14F-4D97-AF65-F5344CB8AC3E}">
        <p14:creationId xmlns:p14="http://schemas.microsoft.com/office/powerpoint/2010/main" val="381569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8964DD-F086-4801-8C05-A1907BF8314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213650"/>
            <a:ext cx="10910454" cy="619283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ru-RU" altLang="ru-RU" sz="2400" i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chemeClr val="accent2"/>
                </a:solidFill>
              </a:rPr>
              <a:t>Ежегодно от связанных с работой несчастных случаев и заболеваний гибнет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</a:rPr>
              <a:t>2,34 млн</a:t>
            </a:r>
            <a:r>
              <a:rPr lang="ru-RU" altLang="ru-RU" sz="2400" b="1" dirty="0">
                <a:solidFill>
                  <a:schemeClr val="accent1"/>
                </a:solidFill>
              </a:rPr>
              <a:t>.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chemeClr val="accent2"/>
                </a:solidFill>
              </a:rPr>
              <a:t>человек, из них: около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</a:rPr>
              <a:t>2,02 млн. (86%) </a:t>
            </a:r>
            <a:r>
              <a:rPr lang="ru-RU" altLang="ru-RU" sz="2400" b="1" dirty="0">
                <a:solidFill>
                  <a:schemeClr val="accent2"/>
                </a:solidFill>
              </a:rPr>
              <a:t>умирает от различных профессиональных заболеваний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chemeClr val="accent2"/>
                </a:solidFill>
              </a:rPr>
              <a:t>Число случаев профессиональных заболеваний, не приводящих к смертельному исходу, составляет </a:t>
            </a:r>
            <a:r>
              <a:rPr lang="ru-RU" altLang="ru-RU" sz="2400" b="1" dirty="0">
                <a:solidFill>
                  <a:schemeClr val="accent5"/>
                </a:solidFill>
              </a:rPr>
              <a:t>160 млн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.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.</a:t>
            </a:r>
            <a:r>
              <a:rPr lang="ru-RU" alt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altLang="ru-RU" sz="2400" b="1" dirty="0">
                <a:solidFill>
                  <a:schemeClr val="accent5"/>
                </a:solidFill>
              </a:rPr>
              <a:t>в год</a:t>
            </a:r>
            <a:r>
              <a:rPr lang="ru-RU" altLang="ru-RU" sz="2400" b="1" dirty="0" smtClean="0">
                <a:solidFill>
                  <a:schemeClr val="accent5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chemeClr val="accent2"/>
                </a:solidFill>
              </a:rPr>
              <a:t>Из-за несчастных случаев на производстве и профессиональных заболеваний ежегодно теряется </a:t>
            </a:r>
            <a:r>
              <a:rPr lang="ru-RU" altLang="ru-RU" sz="2400" b="1" dirty="0">
                <a:solidFill>
                  <a:schemeClr val="accent5"/>
                </a:solidFill>
              </a:rPr>
              <a:t>4,0% </a:t>
            </a:r>
            <a:r>
              <a:rPr lang="ru-RU" altLang="ru-RU" sz="2400" b="1" dirty="0">
                <a:solidFill>
                  <a:schemeClr val="accent2"/>
                </a:solidFill>
              </a:rPr>
              <a:t>глобального ВВП</a:t>
            </a:r>
          </a:p>
          <a:p>
            <a:pPr marL="0" indent="0" algn="r">
              <a:buNone/>
            </a:pPr>
            <a:endParaRPr lang="ru-RU" altLang="ru-RU" sz="2400" b="1" i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ru-RU" altLang="ru-RU" sz="2400" b="1" i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доклад </a:t>
            </a:r>
            <a:r>
              <a:rPr lang="ru-RU" altLang="ru-RU" sz="2400" b="1" i="1" dirty="0">
                <a:solidFill>
                  <a:schemeClr val="tx2"/>
                </a:solidFill>
              </a:rPr>
              <a:t>МОТ к Всемирному дню охраны труда 28.04.2015 г. «Профилактика профессиональных заболеваний»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5636" y="822021"/>
            <a:ext cx="10252364" cy="664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72000" tIns="72000" rIns="72000" bIns="72000" rtlCol="0" anchor="ctr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ФЗ 323</a:t>
            </a:r>
            <a:b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 Об основах охраны здоровья граждан в Российской Федерации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 bwMode="auto">
          <a:xfrm>
            <a:off x="280555" y="1828800"/>
            <a:ext cx="10136620" cy="59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rtlCol="0">
            <a:spAutoFit/>
          </a:bodyPr>
          <a:lstStyle/>
          <a:p>
            <a:pPr marL="0" indent="457200">
              <a:spcBef>
                <a:spcPct val="0"/>
              </a:spcBef>
              <a:spcAft>
                <a:spcPts val="2400"/>
              </a:spcAft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Статья 12. </a:t>
            </a:r>
            <a:r>
              <a:rPr lang="ru-RU" altLang="ru-RU" sz="2400" b="1" dirty="0">
                <a:cs typeface="Times New Roman" panose="02020603050405020304" pitchFamily="18" charset="0"/>
              </a:rPr>
              <a:t>Приоритет профилактики в сфере охраны здоровья</a:t>
            </a:r>
          </a:p>
          <a:p>
            <a:pPr marL="0" indent="457200">
              <a:spcBef>
                <a:spcPct val="0"/>
              </a:spcBef>
              <a:spcAft>
                <a:spcPts val="2400"/>
              </a:spcAft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Статья 18. </a:t>
            </a:r>
            <a:r>
              <a:rPr lang="ru-RU" altLang="ru-RU" sz="2400" b="1" dirty="0">
                <a:cs typeface="Times New Roman" panose="02020603050405020304" pitchFamily="18" charset="0"/>
              </a:rPr>
              <a:t>Право на охрану здоровья</a:t>
            </a:r>
          </a:p>
          <a:p>
            <a:pPr marL="0" indent="457200">
              <a:spcBef>
                <a:spcPct val="0"/>
              </a:spcBef>
              <a:spcAft>
                <a:spcPts val="2400"/>
              </a:spcAft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Статья 23. </a:t>
            </a:r>
            <a:r>
              <a:rPr lang="ru-RU" altLang="ru-RU" sz="2400" b="1" dirty="0">
                <a:cs typeface="Times New Roman" panose="02020603050405020304" pitchFamily="18" charset="0"/>
              </a:rPr>
              <a:t>Информация о факторах, влияющих на здоровье</a:t>
            </a:r>
          </a:p>
          <a:p>
            <a:pPr marL="0" indent="457200">
              <a:spcBef>
                <a:spcPct val="0"/>
              </a:spcBef>
              <a:spcAft>
                <a:spcPts val="2400"/>
              </a:spcAft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Статья 24. </a:t>
            </a:r>
            <a:r>
              <a:rPr lang="ru-RU" altLang="ru-RU" sz="2400" b="1" dirty="0">
                <a:cs typeface="Times New Roman" panose="02020603050405020304" pitchFamily="18" charset="0"/>
              </a:rPr>
              <a:t>Права работников, занятых на отдельных видах работ, на охрану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здоровья</a:t>
            </a:r>
          </a:p>
          <a:p>
            <a:pPr marL="0" indent="457200">
              <a:spcBef>
                <a:spcPct val="0"/>
              </a:spcBef>
              <a:spcAft>
                <a:spcPts val="2400"/>
              </a:spcAft>
              <a:buNone/>
            </a:pPr>
            <a:r>
              <a:rPr lang="ru-RU" sz="2000" dirty="0" smtClean="0"/>
              <a:t>В </a:t>
            </a:r>
            <a:r>
              <a:rPr lang="ru-RU" sz="2000" dirty="0"/>
              <a:t>целях охраны здоровья и сохранения способности к труду, предупреждения и своевременного выявления профессиональных заболеваний работники, занятые на работах с вредными и (или) опасными производственными факторами, а также в случаях, предусмотренных законодательством Российской Федерации, работники, занятые на отдельных видах работ, проходят </a:t>
            </a:r>
            <a:r>
              <a:rPr lang="ru-RU" sz="2000" b="1" dirty="0"/>
              <a:t>обязательные медицинские осмотры</a:t>
            </a:r>
            <a:r>
              <a:rPr lang="ru-RU" sz="2000" dirty="0"/>
              <a:t>.</a:t>
            </a:r>
          </a:p>
          <a:p>
            <a:pPr marL="0" indent="457200">
              <a:spcBef>
                <a:spcPct val="0"/>
              </a:spcBef>
              <a:spcAft>
                <a:spcPts val="2400"/>
              </a:spcAft>
              <a:buNone/>
            </a:pPr>
            <a:endParaRPr lang="ru-RU" altLang="ru-R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225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Rectangle 2"/>
          <p:cNvSpPr>
            <a:spLocks noGrp="1"/>
          </p:cNvSpPr>
          <p:nvPr>
            <p:ph type="title"/>
          </p:nvPr>
        </p:nvSpPr>
        <p:spPr>
          <a:xfrm>
            <a:off x="415636" y="582613"/>
            <a:ext cx="9414164" cy="11890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Garamond" pitchFamily="18" charset="0"/>
              </a:rPr>
              <a:t>ЧИСЛЕННОСТЬ  ЭКОНОМИЧЕСКИ АКТИВНОГО  НАСЕЛЕНИЯ </a:t>
            </a:r>
            <a:r>
              <a:rPr lang="ru-RU" sz="3200" b="1" dirty="0" err="1" smtClean="0">
                <a:solidFill>
                  <a:schemeClr val="accent2"/>
                </a:solidFill>
                <a:latin typeface="Garamond" pitchFamily="18" charset="0"/>
              </a:rPr>
              <a:t>УрФО</a:t>
            </a:r>
            <a:r>
              <a:rPr lang="ru-RU" sz="3200" b="1" dirty="0" smtClean="0">
                <a:solidFill>
                  <a:schemeClr val="accent2"/>
                </a:solidFill>
                <a:latin typeface="Garamond" pitchFamily="18" charset="0"/>
              </a:rPr>
              <a:t>(</a:t>
            </a:r>
            <a:r>
              <a:rPr lang="ru-RU" sz="3200" b="1" dirty="0" err="1" smtClean="0">
                <a:solidFill>
                  <a:schemeClr val="accent2"/>
                </a:solidFill>
                <a:latin typeface="Garamond" pitchFamily="18" charset="0"/>
              </a:rPr>
              <a:t>тыс.чел</a:t>
            </a:r>
            <a:r>
              <a:rPr lang="ru-RU" sz="3200" dirty="0" smtClean="0">
                <a:latin typeface="Garamond" pitchFamily="18" charset="0"/>
              </a:rPr>
              <a:t>)</a:t>
            </a:r>
          </a:p>
        </p:txBody>
      </p:sp>
      <p:graphicFrame>
        <p:nvGraphicFramePr>
          <p:cNvPr id="1618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89636"/>
              </p:ext>
            </p:extLst>
          </p:nvPr>
        </p:nvGraphicFramePr>
        <p:xfrm>
          <a:off x="498764" y="1771650"/>
          <a:ext cx="11002963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Диаграмма" r:id="rId3" imgW="4667384" imgH="2581262" progId="Excel.Chart.8">
                  <p:embed/>
                </p:oleObj>
              </mc:Choice>
              <mc:Fallback>
                <p:oleObj name="Диаграмма" r:id="rId3" imgW="4667384" imgH="258126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4" y="1771650"/>
                        <a:ext cx="11002963" cy="4587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5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latin typeface="Garamond" pitchFamily="18" charset="0"/>
              </a:rPr>
              <a:t>Число рабочих мест, являющихся вредными и/или </a:t>
            </a:r>
            <a:r>
              <a:rPr lang="ru-RU" b="1" dirty="0" smtClean="0">
                <a:solidFill>
                  <a:schemeClr val="accent2"/>
                </a:solidFill>
                <a:latin typeface="Garamond" pitchFamily="18" charset="0"/>
              </a:rPr>
              <a:t>опасными (тыс.)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281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09372"/>
              </p:ext>
            </p:extLst>
          </p:nvPr>
        </p:nvGraphicFramePr>
        <p:xfrm>
          <a:off x="540328" y="1847850"/>
          <a:ext cx="9237518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Диаграмма" r:id="rId3" imgW="9305795" imgH="3695754" progId="Excel.Chart.8">
                  <p:embed/>
                </p:oleObj>
              </mc:Choice>
              <mc:Fallback>
                <p:oleObj name="Диаграмма" r:id="rId3" imgW="9305795" imgH="369575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8" y="1847850"/>
                        <a:ext cx="9237518" cy="4006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52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33846" y="274638"/>
            <a:ext cx="8842664" cy="792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accent5"/>
                </a:solidFill>
              </a:rPr>
              <a:t>Доля лиц занятых на работах с вредными и опасными условиями труда в Свердловской области</a:t>
            </a:r>
          </a:p>
        </p:txBody>
      </p:sp>
      <p:graphicFrame>
        <p:nvGraphicFramePr>
          <p:cNvPr id="5123" name="Диаграмма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930561"/>
              </p:ext>
            </p:extLst>
          </p:nvPr>
        </p:nvGraphicFramePr>
        <p:xfrm>
          <a:off x="301336" y="1304494"/>
          <a:ext cx="9518073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Диаграмма" r:id="rId3" imgW="8340051" imgH="4816257" progId="Excel.Chart.8">
                  <p:embed/>
                </p:oleObj>
              </mc:Choice>
              <mc:Fallback>
                <p:oleObj name="Диаграмма" r:id="rId3" imgW="8340051" imgH="481625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36" y="1304494"/>
                        <a:ext cx="9518073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C:\Users\ruzakov_vo\Desktop\Роспотребнадзор.Эмблем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61" y="135731"/>
            <a:ext cx="9540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427" y="6114619"/>
            <a:ext cx="4135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accent5"/>
                </a:solidFill>
              </a:rPr>
              <a:t>ТУ </a:t>
            </a:r>
            <a:r>
              <a:rPr lang="ru-RU" altLang="ru-RU" sz="1400" b="1" dirty="0" err="1" smtClean="0">
                <a:solidFill>
                  <a:schemeClr val="accent5"/>
                </a:solidFill>
              </a:rPr>
              <a:t>Роспотребнадзора</a:t>
            </a:r>
            <a:r>
              <a:rPr lang="ru-RU" altLang="ru-RU" sz="1400" b="1" dirty="0" smtClean="0">
                <a:solidFill>
                  <a:schemeClr val="accent5"/>
                </a:solidFill>
              </a:rPr>
              <a:t> по </a:t>
            </a:r>
            <a:r>
              <a:rPr lang="ru-RU" altLang="ru-RU" sz="1400" b="1" dirty="0" err="1" smtClean="0">
                <a:solidFill>
                  <a:schemeClr val="accent5"/>
                </a:solidFill>
              </a:rPr>
              <a:t>Свердловскойобласти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20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AB48B-5FE1-4A69-8406-A8242B195DF1}" type="slidenum">
              <a:rPr lang="ru-RU" altLang="ru-RU">
                <a:solidFill>
                  <a:srgbClr val="002060"/>
                </a:solidFill>
              </a:rPr>
              <a:pPr eaLnBrk="1" hangingPunct="1"/>
              <a:t>9</a:t>
            </a:fld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369" y="0"/>
            <a:ext cx="9144000" cy="7609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Ctr="1">
            <a:spAutoFit/>
          </a:bodyPr>
          <a:lstStyle/>
          <a:p>
            <a:pPr algn="ctr" defTabSz="957263">
              <a:defRPr/>
            </a:pPr>
            <a:r>
              <a:rPr lang="ru-RU" sz="2000" b="1" kern="0" dirty="0">
                <a:solidFill>
                  <a:srgbClr val="1D2847"/>
                </a:solidFill>
                <a:latin typeface="+mj-lt"/>
              </a:rPr>
              <a:t>Результаты специальной оценки условий труда и аттестации рабочих мест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032972"/>
              </p:ext>
            </p:extLst>
          </p:nvPr>
        </p:nvGraphicFramePr>
        <p:xfrm>
          <a:off x="190369" y="452438"/>
          <a:ext cx="8839331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34369" y="209116"/>
            <a:ext cx="2726275" cy="6647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5"/>
                </a:solidFill>
              </a:rPr>
              <a:t>По </a:t>
            </a:r>
            <a:r>
              <a:rPr lang="ru-RU" altLang="ru-RU" b="1" dirty="0">
                <a:solidFill>
                  <a:schemeClr val="accent5"/>
                </a:solidFill>
              </a:rPr>
              <a:t>результатам </a:t>
            </a:r>
            <a:r>
              <a:rPr lang="ru-RU" altLang="ru-RU" b="1" dirty="0" smtClean="0">
                <a:solidFill>
                  <a:schemeClr val="accent5"/>
                </a:solidFill>
              </a:rPr>
              <a:t>СОУТ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600" b="1" dirty="0" smtClean="0"/>
              <a:t>снижение </a:t>
            </a:r>
            <a:r>
              <a:rPr lang="ru-RU" altLang="ru-RU" sz="1600" b="1" dirty="0"/>
              <a:t>классов условий труда на 10,0% рабочих </a:t>
            </a:r>
            <a:r>
              <a:rPr lang="ru-RU" altLang="ru-RU" sz="1600" b="1" dirty="0" smtClean="0"/>
              <a:t>мест;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из </a:t>
            </a:r>
            <a:r>
              <a:rPr lang="ru-RU" altLang="ru-RU" sz="1600" dirty="0"/>
              <a:t>них в 72,0% случаев снижение класса произошло </a:t>
            </a:r>
            <a:r>
              <a:rPr lang="ru-RU" altLang="ru-RU" sz="1600" dirty="0">
                <a:solidFill>
                  <a:srgbClr val="FF0000"/>
                </a:solidFill>
              </a:rPr>
              <a:t>без каких-либо улучшений условий труда</a:t>
            </a:r>
            <a:endParaRPr lang="ru-RU" alt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600" b="1" dirty="0" smtClean="0"/>
              <a:t>снижение </a:t>
            </a:r>
            <a:r>
              <a:rPr lang="ru-RU" altLang="ru-RU" sz="1600" b="1" dirty="0"/>
              <a:t>удельного веса численности работников, занятых на работах с вредными и опасными условиями труда с 39,1% до 30,0% </a:t>
            </a:r>
            <a:endParaRPr lang="ru-RU" altLang="ru-RU" sz="16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600" b="1" dirty="0" smtClean="0"/>
              <a:t>снижение </a:t>
            </a:r>
            <a:r>
              <a:rPr lang="ru-RU" altLang="ru-RU" sz="1600" b="1" dirty="0"/>
              <a:t>количества подлежащих ПМО из-за недоучета производственных факторов на рабочих </a:t>
            </a:r>
            <a:r>
              <a:rPr lang="ru-RU" altLang="ru-RU" sz="1600" b="1" dirty="0" smtClean="0"/>
              <a:t>местах</a:t>
            </a:r>
          </a:p>
          <a:p>
            <a:r>
              <a:rPr lang="ru-RU" altLang="ru-RU" sz="1200" dirty="0" smtClean="0"/>
              <a:t>«</a:t>
            </a:r>
            <a:r>
              <a:rPr lang="ru-RU" altLang="ru-RU" sz="1200" dirty="0"/>
              <a:t>Информация о работе технической инспекции труда профсоюзов в 2015 г.» Приложение к постановлению Исполкома ФНПР от 18.05.2016 № </a:t>
            </a:r>
            <a:r>
              <a:rPr lang="ru-RU" altLang="ru-RU" sz="1200" dirty="0" smtClean="0"/>
              <a:t>4-7</a:t>
            </a:r>
            <a:endParaRPr lang="ru-RU" altLang="ru-RU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alt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97432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</TotalTime>
  <Words>1551</Words>
  <Application>Microsoft Office PowerPoint</Application>
  <PresentationFormat>Широкоэкранный</PresentationFormat>
  <Paragraphs>203</Paragraphs>
  <Slides>31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Aharoni</vt:lpstr>
      <vt:lpstr>Arial</vt:lpstr>
      <vt:lpstr>Arial Cyr</vt:lpstr>
      <vt:lpstr>Calibri</vt:lpstr>
      <vt:lpstr>Garamond</vt:lpstr>
      <vt:lpstr>Tahoma</vt:lpstr>
      <vt:lpstr>Times New Roman</vt:lpstr>
      <vt:lpstr>Trebuchet MS</vt:lpstr>
      <vt:lpstr>Verdana</vt:lpstr>
      <vt:lpstr>Wingdings</vt:lpstr>
      <vt:lpstr>Wingdings 3</vt:lpstr>
      <vt:lpstr>Грань</vt:lpstr>
      <vt:lpstr>Диаграмма</vt:lpstr>
      <vt:lpstr>СОВРЕМЕННЫЕ МЕТОДЫ ОЦЕНКИ ВОЗДЕЙСТВИЯ ПРОФЕССИОНАЛЬНЫХ ФАКТОРОВ НА СОСТОЯНИЕ ЗДОРОВЬЯ РАБОТАЮЩЕГО НАСЕЛЕНИЯ</vt:lpstr>
      <vt:lpstr>глава Минэкономразвития РФ Максим Орешкин:</vt:lpstr>
      <vt:lpstr>Презентация PowerPoint</vt:lpstr>
      <vt:lpstr>Презентация PowerPoint</vt:lpstr>
      <vt:lpstr>ФЗ 323  Об основах охраны здоровья граждан в Российской Федерации </vt:lpstr>
      <vt:lpstr>ЧИСЛЕННОСТЬ  ЭКОНОМИЧЕСКИ АКТИВНОГО  НАСЕЛЕНИЯ УрФО(тыс.чел)</vt:lpstr>
      <vt:lpstr>Число рабочих мест, являющихся вредными и/или опасными (тыс.)</vt:lpstr>
      <vt:lpstr>Доля лиц занятых на работах с вредными и опасными условиями труда в Свердловской области</vt:lpstr>
      <vt:lpstr>Презентация PowerPoint</vt:lpstr>
      <vt:lpstr>Предварительные и периодические медицинские осмотры  </vt:lpstr>
      <vt:lpstr>Число лиц, подлежащих ПМО и охват (%)</vt:lpstr>
      <vt:lpstr>Количество человек, прошедших ПМО в Свердловской области за период 2003-2017 гг. </vt:lpstr>
      <vt:lpstr>Динамика выявления подозрений на профессиональную патологию при проведении ПМО в Свердловской области (в случаях на 10000 осмотренных)</vt:lpstr>
      <vt:lpstr> Системные нарушения, выявляемые при проведении государственного контроля порядка проведения ПМО </vt:lpstr>
      <vt:lpstr>Презентация PowerPoint</vt:lpstr>
      <vt:lpstr>Факторы, снижающие эффективность и  качество медицинских осмотров</vt:lpstr>
      <vt:lpstr>Факторы, снижающие эффективность  и  качество ПМО в медицинских организациях</vt:lpstr>
      <vt:lpstr>Факторы, снижающие эффективность и  качество ПМО</vt:lpstr>
      <vt:lpstr>Общее число заключительных диагнозов профзаболеваний в субъектах  УрФО</vt:lpstr>
      <vt:lpstr>Динамика профессиональной  заболеваемости в субъектах  УрФО 2012- 2016 гг. </vt:lpstr>
      <vt:lpstr>Динамика профессиональной заболеваемости в Свердловской области 1991-2017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Интегральная оценка профессионального риска </vt:lpstr>
      <vt:lpstr>Презентация PowerPoint</vt:lpstr>
      <vt:lpstr>Показатели риска при воздействии ВПФ на заболеваемость работников производства титановых сплавов</vt:lpstr>
      <vt:lpstr>Выводы: </vt:lpstr>
      <vt:lpstr>Благодарю за внимание !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39</cp:revision>
  <dcterms:created xsi:type="dcterms:W3CDTF">2018-06-06T11:06:38Z</dcterms:created>
  <dcterms:modified xsi:type="dcterms:W3CDTF">2018-11-20T18:52:29Z</dcterms:modified>
</cp:coreProperties>
</file>