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8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53"/>
  </p:notesMasterIdLst>
  <p:sldIdLst>
    <p:sldId id="257" r:id="rId2"/>
    <p:sldId id="336" r:id="rId3"/>
    <p:sldId id="359" r:id="rId4"/>
    <p:sldId id="350" r:id="rId5"/>
    <p:sldId id="344" r:id="rId6"/>
    <p:sldId id="341" r:id="rId7"/>
    <p:sldId id="346" r:id="rId8"/>
    <p:sldId id="348" r:id="rId9"/>
    <p:sldId id="403" r:id="rId10"/>
    <p:sldId id="405" r:id="rId11"/>
    <p:sldId id="407" r:id="rId12"/>
    <p:sldId id="409" r:id="rId13"/>
    <p:sldId id="340" r:id="rId14"/>
    <p:sldId id="347" r:id="rId15"/>
    <p:sldId id="360" r:id="rId16"/>
    <p:sldId id="374" r:id="rId17"/>
    <p:sldId id="352" r:id="rId18"/>
    <p:sldId id="349" r:id="rId19"/>
    <p:sldId id="411" r:id="rId20"/>
    <p:sldId id="365" r:id="rId21"/>
    <p:sldId id="366" r:id="rId22"/>
    <p:sldId id="367" r:id="rId23"/>
    <p:sldId id="368" r:id="rId24"/>
    <p:sldId id="369" r:id="rId25"/>
    <p:sldId id="401" r:id="rId26"/>
    <p:sldId id="382" r:id="rId27"/>
    <p:sldId id="393" r:id="rId28"/>
    <p:sldId id="385" r:id="rId29"/>
    <p:sldId id="388" r:id="rId30"/>
    <p:sldId id="391" r:id="rId31"/>
    <p:sldId id="387" r:id="rId32"/>
    <p:sldId id="395" r:id="rId33"/>
    <p:sldId id="400" r:id="rId34"/>
    <p:sldId id="318" r:id="rId35"/>
    <p:sldId id="319" r:id="rId36"/>
    <p:sldId id="282" r:id="rId37"/>
    <p:sldId id="334" r:id="rId38"/>
    <p:sldId id="335" r:id="rId39"/>
    <p:sldId id="399" r:id="rId40"/>
    <p:sldId id="397" r:id="rId41"/>
    <p:sldId id="355" r:id="rId42"/>
    <p:sldId id="356" r:id="rId43"/>
    <p:sldId id="357" r:id="rId44"/>
    <p:sldId id="358" r:id="rId45"/>
    <p:sldId id="416" r:id="rId46"/>
    <p:sldId id="417" r:id="rId47"/>
    <p:sldId id="418" r:id="rId48"/>
    <p:sldId id="419" r:id="rId49"/>
    <p:sldId id="420" r:id="rId50"/>
    <p:sldId id="396" r:id="rId51"/>
    <p:sldId id="322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7" autoAdjust="0"/>
    <p:restoredTop sz="75661" autoAdjust="0"/>
  </p:normalViewPr>
  <p:slideViewPr>
    <p:cSldViewPr snapToGrid="0">
      <p:cViewPr varScale="1">
        <p:scale>
          <a:sx n="58" d="100"/>
          <a:sy n="58" d="100"/>
        </p:scale>
        <p:origin x="2102" y="62"/>
      </p:cViewPr>
      <p:guideLst>
        <p:guide orient="horz" pos="2160"/>
        <p:guide pos="2880"/>
        <p:guide orient="horz" pos="226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../embeddings/oleObject1.bin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_____Microsoft_Excel6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Проанализированные образцы</a:t>
            </a:r>
          </a:p>
          <a:p>
            <a:pPr>
              <a:defRPr sz="1800"/>
            </a:pPr>
            <a:r>
              <a:rPr lang="ru-RU" sz="18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наличие мутаций в гене ОБРАТНОЙ ТРАНСКРИПТАЗЫ и ПРОТЕАЗЫ </a:t>
            </a:r>
          </a:p>
          <a:p>
            <a:pPr>
              <a:defRPr sz="1800"/>
            </a:pPr>
            <a:r>
              <a:rPr lang="ru-RU" sz="18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2022-2023г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247918670843075"/>
          <c:y val="0.26935185185185184"/>
          <c:w val="0.81752081329156923"/>
          <c:h val="0.4393573905424553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Лист1!$A$3</c:f>
              <c:strCache>
                <c:ptCount val="1"/>
                <c:pt idx="0">
                  <c:v>2022год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3"/>
              <c:layout>
                <c:manualLayout>
                  <c:x val="5.8333333333333334E-2"/>
                  <c:y val="2.7777777777777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326-47DC-9080-53218AFF0DCF}"/>
                </c:ext>
              </c:extLst>
            </c:dLbl>
            <c:dLbl>
              <c:idx val="4"/>
              <c:layout>
                <c:manualLayout>
                  <c:x val="4.444444444444444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326-47DC-9080-53218AFF0D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Лист1!$B$2:$G$2</c:f>
              <c:strCache>
                <c:ptCount val="5"/>
                <c:pt idx="0">
                  <c:v>ВСЕГО</c:v>
                </c:pt>
                <c:pt idx="1">
                  <c:v>ЖЕНЩИНЫ</c:v>
                </c:pt>
                <c:pt idx="2">
                  <c:v>МУЖЧИНЫ</c:v>
                </c:pt>
                <c:pt idx="3">
                  <c:v>ДЕТИ</c:v>
                </c:pt>
                <c:pt idx="4">
                  <c:v>ПОДРОСТКИ</c:v>
                </c:pt>
              </c:strCache>
            </c:strRef>
          </c:cat>
          <c:val>
            <c:numRef>
              <c:f>Лист1!$B$3:$G$3</c:f>
              <c:numCache>
                <c:formatCode>General</c:formatCode>
                <c:ptCount val="6"/>
                <c:pt idx="0">
                  <c:v>52</c:v>
                </c:pt>
                <c:pt idx="1">
                  <c:v>20</c:v>
                </c:pt>
                <c:pt idx="2">
                  <c:v>26</c:v>
                </c:pt>
                <c:pt idx="3">
                  <c:v>5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26-47DC-9080-53218AFF0DCF}"/>
            </c:ext>
          </c:extLst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3"/>
              <c:layout>
                <c:manualLayout>
                  <c:x val="5.8333333333333334E-2"/>
                  <c:y val="-4.6296296296296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326-47DC-9080-53218AFF0DCF}"/>
                </c:ext>
              </c:extLst>
            </c:dLbl>
            <c:dLbl>
              <c:idx val="4"/>
              <c:layout>
                <c:manualLayout>
                  <c:x val="0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326-47DC-9080-53218AFF0D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Лист1!$B$2:$G$2</c:f>
              <c:strCache>
                <c:ptCount val="5"/>
                <c:pt idx="0">
                  <c:v>ВСЕГО</c:v>
                </c:pt>
                <c:pt idx="1">
                  <c:v>ЖЕНЩИНЫ</c:v>
                </c:pt>
                <c:pt idx="2">
                  <c:v>МУЖЧИНЫ</c:v>
                </c:pt>
                <c:pt idx="3">
                  <c:v>ДЕТИ</c:v>
                </c:pt>
                <c:pt idx="4">
                  <c:v>ПОДРОСТКИ</c:v>
                </c:pt>
              </c:strCache>
            </c:strRef>
          </c:cat>
          <c:val>
            <c:numRef>
              <c:f>Лист1!$B$4:$G$4</c:f>
              <c:numCache>
                <c:formatCode>General</c:formatCode>
                <c:ptCount val="6"/>
                <c:pt idx="0">
                  <c:v>32</c:v>
                </c:pt>
                <c:pt idx="1">
                  <c:v>12</c:v>
                </c:pt>
                <c:pt idx="2">
                  <c:v>18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326-47DC-9080-53218AFF0D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40218607"/>
        <c:axId val="2040215695"/>
        <c:axId val="0"/>
      </c:bar3DChart>
      <c:catAx>
        <c:axId val="20402186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40215695"/>
        <c:crosses val="autoZero"/>
        <c:auto val="1"/>
        <c:lblAlgn val="ctr"/>
        <c:lblOffset val="100"/>
        <c:noMultiLvlLbl val="0"/>
      </c:catAx>
      <c:valAx>
        <c:axId val="20402156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402186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Пациенты с наличием мутаций ВИЧ, отвечающих за резистентность</a:t>
            </a:r>
          </a:p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6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2022-2023г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0291395193113335"/>
          <c:y val="2.19801293670677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3111277345832772E-2"/>
          <c:y val="0.15789197109667863"/>
          <c:w val="0.93688872265416723"/>
          <c:h val="0.698525611468790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Лист1!$A$29</c:f>
              <c:strCache>
                <c:ptCount val="1"/>
                <c:pt idx="0">
                  <c:v>2022г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7777777777777523E-3"/>
                  <c:y val="-4.6296296296296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0D9-4BD0-968B-42CAD9DC720C}"/>
                </c:ext>
              </c:extLst>
            </c:dLbl>
            <c:dLbl>
              <c:idx val="1"/>
              <c:layout>
                <c:manualLayout>
                  <c:x val="8.3333333333333332E-3"/>
                  <c:y val="-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0D9-4BD0-968B-42CAD9DC720C}"/>
                </c:ext>
              </c:extLst>
            </c:dLbl>
            <c:dLbl>
              <c:idx val="2"/>
              <c:layout>
                <c:manualLayout>
                  <c:x val="1.9444444444444445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0D9-4BD0-968B-42CAD9DC72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Лист1!$B$28:$D$28</c:f>
              <c:strCache>
                <c:ptCount val="3"/>
                <c:pt idx="0">
                  <c:v>2022-2023г</c:v>
                </c:pt>
                <c:pt idx="1">
                  <c:v>резистентные</c:v>
                </c:pt>
                <c:pt idx="2">
                  <c:v>% выявления</c:v>
                </c:pt>
              </c:strCache>
            </c:strRef>
          </c:cat>
          <c:val>
            <c:numRef>
              <c:f>Лист1!$B$29:$D$29</c:f>
              <c:numCache>
                <c:formatCode>General</c:formatCode>
                <c:ptCount val="3"/>
                <c:pt idx="0">
                  <c:v>52</c:v>
                </c:pt>
                <c:pt idx="1">
                  <c:v>45</c:v>
                </c:pt>
                <c:pt idx="2" formatCode="0.0">
                  <c:v>86.5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0D9-4BD0-968B-42CAD9DC720C}"/>
            </c:ext>
          </c:extLst>
        </c:ser>
        <c:ser>
          <c:idx val="1"/>
          <c:order val="1"/>
          <c:tx>
            <c:strRef>
              <c:f>Лист1!$A$30</c:f>
              <c:strCache>
                <c:ptCount val="1"/>
                <c:pt idx="0">
                  <c:v>2023г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1666666666666664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0D9-4BD0-968B-42CAD9DC720C}"/>
                </c:ext>
              </c:extLst>
            </c:dLbl>
            <c:dLbl>
              <c:idx val="1"/>
              <c:layout>
                <c:manualLayout>
                  <c:x val="3.3333333333333229E-2"/>
                  <c:y val="-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0D9-4BD0-968B-42CAD9DC720C}"/>
                </c:ext>
              </c:extLst>
            </c:dLbl>
            <c:dLbl>
              <c:idx val="2"/>
              <c:layout>
                <c:manualLayout>
                  <c:x val="5.2777777777777674E-2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0D9-4BD0-968B-42CAD9DC72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Лист1!$B$28:$D$28</c:f>
              <c:strCache>
                <c:ptCount val="3"/>
                <c:pt idx="0">
                  <c:v>2022-2023г</c:v>
                </c:pt>
                <c:pt idx="1">
                  <c:v>резистентные</c:v>
                </c:pt>
                <c:pt idx="2">
                  <c:v>% выявления</c:v>
                </c:pt>
              </c:strCache>
            </c:strRef>
          </c:cat>
          <c:val>
            <c:numRef>
              <c:f>Лист1!$B$30:$D$30</c:f>
              <c:numCache>
                <c:formatCode>General</c:formatCode>
                <c:ptCount val="3"/>
                <c:pt idx="0">
                  <c:v>32</c:v>
                </c:pt>
                <c:pt idx="1">
                  <c:v>23</c:v>
                </c:pt>
                <c:pt idx="2" formatCode="0.0">
                  <c:v>71.8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0D9-4BD0-968B-42CAD9DC72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45260511"/>
        <c:axId val="2045260927"/>
        <c:axId val="0"/>
      </c:bar3DChart>
      <c:catAx>
        <c:axId val="2045260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45260927"/>
        <c:crosses val="autoZero"/>
        <c:auto val="1"/>
        <c:lblAlgn val="ctr"/>
        <c:lblOffset val="100"/>
        <c:noMultiLvlLbl val="0"/>
      </c:catAx>
      <c:valAx>
        <c:axId val="20452609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45260511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ПАЦИЕНТЫ</a:t>
            </a:r>
            <a:r>
              <a:rPr lang="ru-RU" sz="1200" b="1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УСТОЙЧИВЫМ ВИЧ К АРВТ</a:t>
            </a:r>
            <a:endParaRPr lang="ru-RU" sz="1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8792804024496937"/>
          <c:y val="0.12065997313928443"/>
          <c:w val="0.78273862642169734"/>
          <c:h val="0.705288472565110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Лист1!$A$35</c:f>
              <c:strCache>
                <c:ptCount val="1"/>
                <c:pt idx="0">
                  <c:v>ВСЕГО 2022-2023г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Лист1!$B$34:$E$34</c:f>
              <c:strCache>
                <c:ptCount val="4"/>
                <c:pt idx="0">
                  <c:v>ЖЕНЩИНЫ</c:v>
                </c:pt>
                <c:pt idx="1">
                  <c:v>МУЖЧИНЫ</c:v>
                </c:pt>
                <c:pt idx="2">
                  <c:v>ДЕТИ</c:v>
                </c:pt>
                <c:pt idx="3">
                  <c:v>ПОДРОСТКИ</c:v>
                </c:pt>
              </c:strCache>
            </c:strRef>
          </c:cat>
          <c:val>
            <c:numRef>
              <c:f>Лист1!$B$35:$E$35</c:f>
              <c:numCache>
                <c:formatCode>General</c:formatCode>
                <c:ptCount val="4"/>
                <c:pt idx="0">
                  <c:v>32</c:v>
                </c:pt>
                <c:pt idx="1">
                  <c:v>44</c:v>
                </c:pt>
                <c:pt idx="2">
                  <c:v>7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FA-4747-B615-9DF27F178E49}"/>
            </c:ext>
          </c:extLst>
        </c:ser>
        <c:ser>
          <c:idx val="1"/>
          <c:order val="1"/>
          <c:tx>
            <c:strRef>
              <c:f>Лист1!$A$36</c:f>
              <c:strCache>
                <c:ptCount val="1"/>
                <c:pt idx="0">
                  <c:v>РЕЗИСТЕНТНЫЕ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Лист1!$B$34:$E$34</c:f>
              <c:strCache>
                <c:ptCount val="4"/>
                <c:pt idx="0">
                  <c:v>ЖЕНЩИНЫ</c:v>
                </c:pt>
                <c:pt idx="1">
                  <c:v>МУЖЧИНЫ</c:v>
                </c:pt>
                <c:pt idx="2">
                  <c:v>ДЕТИ</c:v>
                </c:pt>
                <c:pt idx="3">
                  <c:v>ПОДРОСТКИ</c:v>
                </c:pt>
              </c:strCache>
            </c:strRef>
          </c:cat>
          <c:val>
            <c:numRef>
              <c:f>Лист1!$B$36:$E$36</c:f>
              <c:numCache>
                <c:formatCode>General</c:formatCode>
                <c:ptCount val="4"/>
                <c:pt idx="0">
                  <c:v>24</c:v>
                </c:pt>
                <c:pt idx="1">
                  <c:v>38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FA-4747-B615-9DF27F178E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024143"/>
        <c:axId val="7012079"/>
      </c:barChart>
      <c:catAx>
        <c:axId val="70241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012079"/>
        <c:crosses val="autoZero"/>
        <c:auto val="1"/>
        <c:lblAlgn val="ctr"/>
        <c:lblOffset val="100"/>
        <c:noMultiLvlLbl val="0"/>
      </c:catAx>
      <c:valAx>
        <c:axId val="7012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0241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105811657158498"/>
          <c:y val="0.85715323686329448"/>
          <c:w val="0.39121032535414868"/>
          <c:h val="0.115343111325552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РЕЗИСТЕНТНОСТЬ</a:t>
            </a:r>
            <a:r>
              <a:rPr lang="ru-RU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ru-RU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КЛАССАМ  ПРЕПАРАТОВ</a:t>
            </a:r>
          </a:p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166666666666663E-2"/>
          <c:y val="0.35120625546806644"/>
          <c:w val="0.81388888888888888"/>
          <c:h val="0.4594823563721201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F2E-4026-9A5B-B8EDA82A56E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F2E-4026-9A5B-B8EDA82A56E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F2E-4026-9A5B-B8EDA82A56E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F2E-4026-9A5B-B8EDA82A56E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F2E-4026-9A5B-B8EDA82A56E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F2E-4026-9A5B-B8EDA82A56E5}"/>
              </c:ext>
            </c:extLst>
          </c:dPt>
          <c:dLbls>
            <c:dLbl>
              <c:idx val="4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800328972731247E-2"/>
                      <c:h val="5.524509718627301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5F2E-4026-9A5B-B8EDA82A56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Лист1!$B$52:$G$52</c:f>
              <c:strCache>
                <c:ptCount val="6"/>
                <c:pt idx="0">
                  <c:v>НИОТ</c:v>
                </c:pt>
                <c:pt idx="1">
                  <c:v>ННИОТ</c:v>
                </c:pt>
                <c:pt idx="2">
                  <c:v>НИОТ+ННИОТ</c:v>
                </c:pt>
                <c:pt idx="3">
                  <c:v>НИОТ+ИП</c:v>
                </c:pt>
                <c:pt idx="4">
                  <c:v>ННИОТ+ИП</c:v>
                </c:pt>
                <c:pt idx="5">
                  <c:v>НИОТ+ННИОТ+ИП</c:v>
                </c:pt>
              </c:strCache>
            </c:strRef>
          </c:cat>
          <c:val>
            <c:numRef>
              <c:f>Лист1!$B$53:$G$53</c:f>
              <c:numCache>
                <c:formatCode>General</c:formatCode>
                <c:ptCount val="6"/>
                <c:pt idx="0">
                  <c:v>5</c:v>
                </c:pt>
                <c:pt idx="1">
                  <c:v>1</c:v>
                </c:pt>
                <c:pt idx="2">
                  <c:v>30</c:v>
                </c:pt>
                <c:pt idx="3">
                  <c:v>3</c:v>
                </c:pt>
                <c:pt idx="4">
                  <c:v>1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F2E-4026-9A5B-B8EDA82A56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РЕЗИСТЕНТНОСТЬ К КЛАССАМ ПРЕПАРАТОВ </a:t>
            </a:r>
          </a:p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4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3458690228574791"/>
          <c:y val="2.98197159966316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A62-4CA0-94FF-13E12CA0DDC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A62-4CA0-94FF-13E12CA0DDC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A62-4CA0-94FF-13E12CA0DDC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A62-4CA0-94FF-13E12CA0DDC6}"/>
              </c:ext>
            </c:extLst>
          </c:dPt>
          <c:dLbls>
            <c:dLbl>
              <c:idx val="2"/>
              <c:layout>
                <c:manualLayout>
                  <c:x val="0.13770490939686228"/>
                  <c:y val="-0.23349415969671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A62-4CA0-94FF-13E12CA0DD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Лист1!$B$65:$E$65</c:f>
              <c:strCache>
                <c:ptCount val="4"/>
                <c:pt idx="0">
                  <c:v>НИОТ</c:v>
                </c:pt>
                <c:pt idx="1">
                  <c:v>ННИОТ</c:v>
                </c:pt>
                <c:pt idx="2">
                  <c:v>НИОТ+ННИОТ</c:v>
                </c:pt>
                <c:pt idx="3">
                  <c:v>НИОТ+ННИОТ+ИП</c:v>
                </c:pt>
              </c:strCache>
            </c:strRef>
          </c:cat>
          <c:val>
            <c:numRef>
              <c:f>Лист1!$B$66:$E$66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18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A62-4CA0-94FF-13E12CA0DD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Устойчивость</a:t>
            </a:r>
            <a:r>
              <a:rPr lang="ru-RU" sz="18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АРВП 2022-2023г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Лист1!$B$326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Лист1!$A$327:$A$332</c:f>
              <c:strCache>
                <c:ptCount val="6"/>
                <c:pt idx="0">
                  <c:v>НИОТ</c:v>
                </c:pt>
                <c:pt idx="1">
                  <c:v> ННИОТ</c:v>
                </c:pt>
                <c:pt idx="2">
                  <c:v>НИОТ+ННИОТ</c:v>
                </c:pt>
                <c:pt idx="3">
                  <c:v>НИОТ+ИП</c:v>
                </c:pt>
                <c:pt idx="4">
                  <c:v>ННИОТ+ИП</c:v>
                </c:pt>
                <c:pt idx="5">
                  <c:v>НИОТ+ННИОТ+ИП</c:v>
                </c:pt>
              </c:strCache>
            </c:strRef>
          </c:cat>
          <c:val>
            <c:numRef>
              <c:f>Лист1!$B$327:$B$332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7B8F-4E0A-86B8-3593F4571875}"/>
            </c:ext>
          </c:extLst>
        </c:ser>
        <c:ser>
          <c:idx val="1"/>
          <c:order val="1"/>
          <c:tx>
            <c:strRef>
              <c:f>Лист1!$C$326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Лист1!$A$327:$A$332</c:f>
              <c:strCache>
                <c:ptCount val="6"/>
                <c:pt idx="0">
                  <c:v>НИОТ</c:v>
                </c:pt>
                <c:pt idx="1">
                  <c:v> ННИОТ</c:v>
                </c:pt>
                <c:pt idx="2">
                  <c:v>НИОТ+ННИОТ</c:v>
                </c:pt>
                <c:pt idx="3">
                  <c:v>НИОТ+ИП</c:v>
                </c:pt>
                <c:pt idx="4">
                  <c:v>ННИОТ+ИП</c:v>
                </c:pt>
                <c:pt idx="5">
                  <c:v>НИОТ+ННИОТ+ИП</c:v>
                </c:pt>
              </c:strCache>
            </c:strRef>
          </c:cat>
          <c:val>
            <c:numRef>
              <c:f>Лист1!$C$327:$C$332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7B8F-4E0A-86B8-3593F4571875}"/>
            </c:ext>
          </c:extLst>
        </c:ser>
        <c:ser>
          <c:idx val="2"/>
          <c:order val="2"/>
          <c:tx>
            <c:strRef>
              <c:f>Лист1!$D$326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Лист1!$A$327:$A$332</c:f>
              <c:strCache>
                <c:ptCount val="6"/>
                <c:pt idx="0">
                  <c:v>НИОТ</c:v>
                </c:pt>
                <c:pt idx="1">
                  <c:v> ННИОТ</c:v>
                </c:pt>
                <c:pt idx="2">
                  <c:v>НИОТ+ННИОТ</c:v>
                </c:pt>
                <c:pt idx="3">
                  <c:v>НИОТ+ИП</c:v>
                </c:pt>
                <c:pt idx="4">
                  <c:v>ННИОТ+ИП</c:v>
                </c:pt>
                <c:pt idx="5">
                  <c:v>НИОТ+ННИОТ+ИП</c:v>
                </c:pt>
              </c:strCache>
            </c:strRef>
          </c:cat>
          <c:val>
            <c:numRef>
              <c:f>Лист1!$D$327:$D$332</c:f>
              <c:numCache>
                <c:formatCode>General</c:formatCode>
                <c:ptCount val="6"/>
                <c:pt idx="0">
                  <c:v>5</c:v>
                </c:pt>
                <c:pt idx="1">
                  <c:v>1</c:v>
                </c:pt>
                <c:pt idx="2">
                  <c:v>30</c:v>
                </c:pt>
                <c:pt idx="3">
                  <c:v>3</c:v>
                </c:pt>
                <c:pt idx="4">
                  <c:v>1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8F-4E0A-86B8-3593F4571875}"/>
            </c:ext>
          </c:extLst>
        </c:ser>
        <c:ser>
          <c:idx val="3"/>
          <c:order val="3"/>
          <c:tx>
            <c:strRef>
              <c:f>Лист1!$E$326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Лист1!$A$327:$A$332</c:f>
              <c:strCache>
                <c:ptCount val="6"/>
                <c:pt idx="0">
                  <c:v>НИОТ</c:v>
                </c:pt>
                <c:pt idx="1">
                  <c:v> ННИОТ</c:v>
                </c:pt>
                <c:pt idx="2">
                  <c:v>НИОТ+ННИОТ</c:v>
                </c:pt>
                <c:pt idx="3">
                  <c:v>НИОТ+ИП</c:v>
                </c:pt>
                <c:pt idx="4">
                  <c:v>ННИОТ+ИП</c:v>
                </c:pt>
                <c:pt idx="5">
                  <c:v>НИОТ+ННИОТ+ИП</c:v>
                </c:pt>
              </c:strCache>
            </c:strRef>
          </c:cat>
          <c:val>
            <c:numRef>
              <c:f>Лист1!$E$327:$E$332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18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8F-4E0A-86B8-3593F45718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107679"/>
        <c:axId val="28111007"/>
        <c:axId val="0"/>
      </c:bar3DChart>
      <c:catAx>
        <c:axId val="28107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8111007"/>
        <c:crosses val="autoZero"/>
        <c:auto val="1"/>
        <c:lblAlgn val="ctr"/>
        <c:lblOffset val="100"/>
        <c:noMultiLvlLbl val="0"/>
      </c:catAx>
      <c:valAx>
        <c:axId val="28111007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107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Устоичивость</a:t>
            </a:r>
            <a:r>
              <a:rPr lang="ru-RU" sz="18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ВИЧ к АРВП в ХМАО-Югре </a:t>
            </a:r>
          </a:p>
          <a:p>
            <a:pPr>
              <a:defRPr>
                <a:solidFill>
                  <a:schemeClr val="tx1"/>
                </a:solidFill>
              </a:defRPr>
            </a:pPr>
            <a:r>
              <a:rPr lang="ru-RU" sz="18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2022-2023г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2683894763798956"/>
          <c:y val="1.1518430213912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3294194049623621"/>
          <c:y val="0.17466656411938244"/>
          <c:w val="0.55987956692007901"/>
          <c:h val="0.71774077691176907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'[Диаграмма в Microsoft PowerPoint]Лист1'!$A$90:$A$96</c:f>
              <c:strCache>
                <c:ptCount val="7"/>
                <c:pt idx="0">
                  <c:v>ННИОТ+ИП</c:v>
                </c:pt>
                <c:pt idx="1">
                  <c:v> ННИОТ</c:v>
                </c:pt>
                <c:pt idx="2">
                  <c:v>НИОТ+ИП</c:v>
                </c:pt>
                <c:pt idx="3">
                  <c:v>НИОТ+ННИОТ+ИП</c:v>
                </c:pt>
                <c:pt idx="4">
                  <c:v> НИОТ</c:v>
                </c:pt>
                <c:pt idx="5">
                  <c:v>НИОТ+ННИОТ</c:v>
                </c:pt>
                <c:pt idx="6">
                  <c:v> ВЫЯВЛЕНА УСТОЙЧИВОСТЬ</c:v>
                </c:pt>
              </c:strCache>
            </c:strRef>
          </c:cat>
          <c:val>
            <c:numRef>
              <c:f>'[Диаграмма в Microsoft PowerPoint]Лист1'!$B$90:$B$96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0-C745-47D1-A116-EE7511255214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'[Диаграмма в Microsoft PowerPoint]Лист1'!$A$90:$A$96</c:f>
              <c:strCache>
                <c:ptCount val="7"/>
                <c:pt idx="0">
                  <c:v>ННИОТ+ИП</c:v>
                </c:pt>
                <c:pt idx="1">
                  <c:v> ННИОТ</c:v>
                </c:pt>
                <c:pt idx="2">
                  <c:v>НИОТ+ИП</c:v>
                </c:pt>
                <c:pt idx="3">
                  <c:v>НИОТ+ННИОТ+ИП</c:v>
                </c:pt>
                <c:pt idx="4">
                  <c:v> НИОТ</c:v>
                </c:pt>
                <c:pt idx="5">
                  <c:v>НИОТ+ННИОТ</c:v>
                </c:pt>
                <c:pt idx="6">
                  <c:v> ВЫЯВЛЕНА УСТОЙЧИВОСТЬ</c:v>
                </c:pt>
              </c:strCache>
            </c:strRef>
          </c:cat>
          <c:val>
            <c:numRef>
              <c:f>'[Диаграмма в Microsoft PowerPoint]Лист1'!$C$90:$C$96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1-C745-47D1-A116-EE7511255214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'[Диаграмма в Microsoft PowerPoint]Лист1'!$A$90:$A$96</c:f>
              <c:strCache>
                <c:ptCount val="7"/>
                <c:pt idx="0">
                  <c:v>ННИОТ+ИП</c:v>
                </c:pt>
                <c:pt idx="1">
                  <c:v> ННИОТ</c:v>
                </c:pt>
                <c:pt idx="2">
                  <c:v>НИОТ+ИП</c:v>
                </c:pt>
                <c:pt idx="3">
                  <c:v>НИОТ+ННИОТ+ИП</c:v>
                </c:pt>
                <c:pt idx="4">
                  <c:v> НИОТ</c:v>
                </c:pt>
                <c:pt idx="5">
                  <c:v>НИОТ+ННИОТ</c:v>
                </c:pt>
                <c:pt idx="6">
                  <c:v> ВЫЯВЛЕНА УСТОЙЧИВОСТЬ</c:v>
                </c:pt>
              </c:strCache>
            </c:strRef>
          </c:cat>
          <c:val>
            <c:numRef>
              <c:f>'[Диаграмма в Microsoft PowerPoint]Лист1'!$D$90:$D$96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2-C745-47D1-A116-EE7511255214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'[Диаграмма в Microsoft PowerPoint]Лист1'!$A$90:$A$96</c:f>
              <c:strCache>
                <c:ptCount val="7"/>
                <c:pt idx="0">
                  <c:v>ННИОТ+ИП</c:v>
                </c:pt>
                <c:pt idx="1">
                  <c:v> ННИОТ</c:v>
                </c:pt>
                <c:pt idx="2">
                  <c:v>НИОТ+ИП</c:v>
                </c:pt>
                <c:pt idx="3">
                  <c:v>НИОТ+ННИОТ+ИП</c:v>
                </c:pt>
                <c:pt idx="4">
                  <c:v> НИОТ</c:v>
                </c:pt>
                <c:pt idx="5">
                  <c:v>НИОТ+ННИОТ</c:v>
                </c:pt>
                <c:pt idx="6">
                  <c:v> ВЫЯВЛЕНА УСТОЙЧИВОСТЬ</c:v>
                </c:pt>
              </c:strCache>
            </c:strRef>
          </c:cat>
          <c:val>
            <c:numRef>
              <c:f>'[Диаграмма в Microsoft PowerPoint]Лист1'!$E$90:$E$96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3-C745-47D1-A116-EE7511255214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'[Диаграмма в Microsoft PowerPoint]Лист1'!$A$90:$A$96</c:f>
              <c:strCache>
                <c:ptCount val="7"/>
                <c:pt idx="0">
                  <c:v>ННИОТ+ИП</c:v>
                </c:pt>
                <c:pt idx="1">
                  <c:v> ННИОТ</c:v>
                </c:pt>
                <c:pt idx="2">
                  <c:v>НИОТ+ИП</c:v>
                </c:pt>
                <c:pt idx="3">
                  <c:v>НИОТ+ННИОТ+ИП</c:v>
                </c:pt>
                <c:pt idx="4">
                  <c:v> НИОТ</c:v>
                </c:pt>
                <c:pt idx="5">
                  <c:v>НИОТ+ННИОТ</c:v>
                </c:pt>
                <c:pt idx="6">
                  <c:v> ВЫЯВЛЕНА УСТОЙЧИВОСТЬ</c:v>
                </c:pt>
              </c:strCache>
            </c:strRef>
          </c:cat>
          <c:val>
            <c:numRef>
              <c:f>'[Диаграмма в Microsoft PowerPoint]Лист1'!$F$90:$F$96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4-C745-47D1-A116-EE7511255214}"/>
            </c:ext>
          </c:extLst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'[Диаграмма в Microsoft PowerPoint]Лист1'!$A$90:$A$96</c:f>
              <c:strCache>
                <c:ptCount val="7"/>
                <c:pt idx="0">
                  <c:v>ННИОТ+ИП</c:v>
                </c:pt>
                <c:pt idx="1">
                  <c:v> ННИОТ</c:v>
                </c:pt>
                <c:pt idx="2">
                  <c:v>НИОТ+ИП</c:v>
                </c:pt>
                <c:pt idx="3">
                  <c:v>НИОТ+ННИОТ+ИП</c:v>
                </c:pt>
                <c:pt idx="4">
                  <c:v> НИОТ</c:v>
                </c:pt>
                <c:pt idx="5">
                  <c:v>НИОТ+ННИОТ</c:v>
                </c:pt>
                <c:pt idx="6">
                  <c:v> ВЫЯВЛЕНА УСТОЙЧИВОСТЬ</c:v>
                </c:pt>
              </c:strCache>
            </c:strRef>
          </c:cat>
          <c:val>
            <c:numRef>
              <c:f>'[Диаграмма в Microsoft PowerPoint]Лист1'!$G$90:$G$96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5-C745-47D1-A116-EE7511255214}"/>
            </c:ext>
          </c:extLst>
        </c:ser>
        <c:ser>
          <c:idx val="6"/>
          <c:order val="6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9166734134637984E-2"/>
                  <c:y val="4.69643585304587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745-47D1-A116-EE7511255214}"/>
                </c:ext>
              </c:extLst>
            </c:dLbl>
            <c:dLbl>
              <c:idx val="1"/>
              <c:layout>
                <c:manualLayout>
                  <c:x val="8.8888888888888934E-2"/>
                  <c:y val="-4.62962962962971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745-47D1-A116-EE7511255214}"/>
                </c:ext>
              </c:extLst>
            </c:dLbl>
            <c:dLbl>
              <c:idx val="2"/>
              <c:layout>
                <c:manualLayout>
                  <c:x val="7.7777777777777835E-2"/>
                  <c:y val="-4.243778136006664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C745-47D1-A116-EE7511255214}"/>
                </c:ext>
              </c:extLst>
            </c:dLbl>
            <c:dLbl>
              <c:idx val="3"/>
              <c:layout>
                <c:manualLayout>
                  <c:x val="8.2802301446476628E-2"/>
                  <c:y val="1.55399041956834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C745-47D1-A116-EE7511255214}"/>
                </c:ext>
              </c:extLst>
            </c:dLbl>
            <c:dLbl>
              <c:idx val="4"/>
              <c:layout>
                <c:manualLayout>
                  <c:x val="8.8888888888888934E-2"/>
                  <c:y val="-8.487556272013328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C745-47D1-A116-EE7511255214}"/>
                </c:ext>
              </c:extLst>
            </c:dLbl>
            <c:dLbl>
              <c:idx val="5"/>
              <c:layout>
                <c:manualLayout>
                  <c:x val="0.2375868234187381"/>
                  <c:y val="-4.60737208556515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C745-47D1-A116-EE7511255214}"/>
                </c:ext>
              </c:extLst>
            </c:dLbl>
            <c:dLbl>
              <c:idx val="6"/>
              <c:layout>
                <c:manualLayout>
                  <c:x val="0.30217010009207612"/>
                  <c:y val="2.30368604278253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C745-47D1-A116-EE75112552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PowerPoint]Лист1'!$A$90:$A$96</c:f>
              <c:strCache>
                <c:ptCount val="7"/>
                <c:pt idx="0">
                  <c:v>ННИОТ+ИП</c:v>
                </c:pt>
                <c:pt idx="1">
                  <c:v> ННИОТ</c:v>
                </c:pt>
                <c:pt idx="2">
                  <c:v>НИОТ+ИП</c:v>
                </c:pt>
                <c:pt idx="3">
                  <c:v>НИОТ+ННИОТ+ИП</c:v>
                </c:pt>
                <c:pt idx="4">
                  <c:v> НИОТ</c:v>
                </c:pt>
                <c:pt idx="5">
                  <c:v>НИОТ+ННИОТ</c:v>
                </c:pt>
                <c:pt idx="6">
                  <c:v> ВЫЯВЛЕНА УСТОЙЧИВОСТЬ</c:v>
                </c:pt>
              </c:strCache>
            </c:strRef>
          </c:cat>
          <c:val>
            <c:numRef>
              <c:f>'[Диаграмма в Microsoft PowerPoint]Лист1'!$H$90:$H$96</c:f>
              <c:numCache>
                <c:formatCode>0.00%</c:formatCode>
                <c:ptCount val="7"/>
                <c:pt idx="0">
                  <c:v>1.2E-2</c:v>
                </c:pt>
                <c:pt idx="1">
                  <c:v>3.5999999999999997E-2</c:v>
                </c:pt>
                <c:pt idx="2">
                  <c:v>3.5999999999999997E-2</c:v>
                </c:pt>
                <c:pt idx="3">
                  <c:v>7.1999999999999995E-2</c:v>
                </c:pt>
                <c:pt idx="4">
                  <c:v>8.3000000000000004E-2</c:v>
                </c:pt>
                <c:pt idx="5">
                  <c:v>0.56999999999999995</c:v>
                </c:pt>
                <c:pt idx="6">
                  <c:v>0.80900000000000005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745-47D1-A116-EE75112552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43567"/>
        <c:axId val="4944815"/>
      </c:barChart>
      <c:catAx>
        <c:axId val="49435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944815"/>
        <c:crosses val="autoZero"/>
        <c:auto val="1"/>
        <c:lblAlgn val="ctr"/>
        <c:lblOffset val="100"/>
        <c:noMultiLvlLbl val="0"/>
      </c:catAx>
      <c:valAx>
        <c:axId val="494481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9435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Образцы без </a:t>
            </a:r>
            <a:r>
              <a:rPr lang="ru-RU" sz="1800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резистентности </a:t>
            </a:r>
            <a:endParaRPr lang="ru-RU" sz="1800" b="1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8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2022-2023 г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7837195727955266"/>
          <c:y val="2.13490149288076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7777777777777728E-2"/>
                  <c:y val="-8.3333333333333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E46-4955-9AEF-DD2E93D2DD12}"/>
                </c:ext>
              </c:extLst>
            </c:dLbl>
            <c:dLbl>
              <c:idx val="1"/>
              <c:layout>
                <c:manualLayout>
                  <c:x val="1.1111111111111112E-2"/>
                  <c:y val="-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E46-4955-9AEF-DD2E93D2DD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Лист1!$A$286:$B$286</c:f>
              <c:strCache>
                <c:ptCount val="2"/>
                <c:pt idx="0">
                  <c:v>ИССЛЕДОВАННЫЕ НА РЕЗИСТЕНТНОСТЬ</c:v>
                </c:pt>
                <c:pt idx="1">
                  <c:v>БЕЗ РЕЗИСТЕНТНОСТИ</c:v>
                </c:pt>
              </c:strCache>
            </c:strRef>
          </c:cat>
          <c:val>
            <c:numRef>
              <c:f>Лист1!$A$287:$B$287</c:f>
              <c:numCache>
                <c:formatCode>General</c:formatCode>
                <c:ptCount val="2"/>
                <c:pt idx="0">
                  <c:v>84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46-4955-9AEF-DD2E93D2DD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946479"/>
        <c:axId val="4942319"/>
        <c:axId val="0"/>
      </c:bar3DChart>
      <c:catAx>
        <c:axId val="4946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942319"/>
        <c:crosses val="autoZero"/>
        <c:auto val="1"/>
        <c:lblAlgn val="ctr"/>
        <c:lblOffset val="100"/>
        <c:noMultiLvlLbl val="0"/>
      </c:catAx>
      <c:valAx>
        <c:axId val="49423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464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СУБТИПЫ</a:t>
            </a:r>
            <a:r>
              <a:rPr lang="ru-RU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ВИЧ </a:t>
            </a:r>
            <a:r>
              <a:rPr lang="ru-RU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ЦИРКУЛИРУЮЩИЕ </a:t>
            </a:r>
            <a:r>
              <a:rPr lang="ru-RU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ХМАО-Югре</a:t>
            </a:r>
          </a:p>
          <a:p>
            <a: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2022-2023Г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721111111111111"/>
          <c:y val="4.62962962962962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8840507436570428"/>
          <c:y val="0.24166666666666667"/>
          <c:w val="0.61915048118985128"/>
          <c:h val="0.545030621172353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Лист1!$K$96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Лист1!$J$97:$J$100</c:f>
              <c:strCache>
                <c:ptCount val="4"/>
                <c:pt idx="0">
                  <c:v>Субтип А</c:v>
                </c:pt>
                <c:pt idx="1">
                  <c:v>Субтип А+CRF02_AG</c:v>
                </c:pt>
                <c:pt idx="2">
                  <c:v>Субтип В</c:v>
                </c:pt>
                <c:pt idx="3">
                  <c:v>Субтип CRF02_AG </c:v>
                </c:pt>
              </c:strCache>
            </c:strRef>
          </c:cat>
          <c:val>
            <c:numRef>
              <c:f>Лист1!$K$97:$K$100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7CAF-4CBF-B9E5-A39434903C81}"/>
            </c:ext>
          </c:extLst>
        </c:ser>
        <c:ser>
          <c:idx val="1"/>
          <c:order val="1"/>
          <c:tx>
            <c:strRef>
              <c:f>Лист1!$L$96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Лист1!$J$97:$J$100</c:f>
              <c:strCache>
                <c:ptCount val="4"/>
                <c:pt idx="0">
                  <c:v>Субтип А</c:v>
                </c:pt>
                <c:pt idx="1">
                  <c:v>Субтип А+CRF02_AG</c:v>
                </c:pt>
                <c:pt idx="2">
                  <c:v>Субтип В</c:v>
                </c:pt>
                <c:pt idx="3">
                  <c:v>Субтип CRF02_AG </c:v>
                </c:pt>
              </c:strCache>
            </c:strRef>
          </c:cat>
          <c:val>
            <c:numRef>
              <c:f>Лист1!$L$97:$L$100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7CAF-4CBF-B9E5-A39434903C81}"/>
            </c:ext>
          </c:extLst>
        </c:ser>
        <c:ser>
          <c:idx val="2"/>
          <c:order val="2"/>
          <c:tx>
            <c:strRef>
              <c:f>Лист1!$M$96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Лист1!$J$97:$J$100</c:f>
              <c:strCache>
                <c:ptCount val="4"/>
                <c:pt idx="0">
                  <c:v>Субтип А</c:v>
                </c:pt>
                <c:pt idx="1">
                  <c:v>Субтип А+CRF02_AG</c:v>
                </c:pt>
                <c:pt idx="2">
                  <c:v>Субтип В</c:v>
                </c:pt>
                <c:pt idx="3">
                  <c:v>Субтип CRF02_AG </c:v>
                </c:pt>
              </c:strCache>
            </c:strRef>
          </c:cat>
          <c:val>
            <c:numRef>
              <c:f>Лист1!$M$97:$M$100</c:f>
              <c:numCache>
                <c:formatCode>0.00%</c:formatCode>
                <c:ptCount val="4"/>
                <c:pt idx="0">
                  <c:v>0.90400000000000003</c:v>
                </c:pt>
                <c:pt idx="1">
                  <c:v>4.8000000000000001E-2</c:v>
                </c:pt>
                <c:pt idx="2">
                  <c:v>2.4E-2</c:v>
                </c:pt>
                <c:pt idx="3">
                  <c:v>2.4E-2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AF-4CBF-B9E5-A39434903C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40239"/>
        <c:axId val="4948143"/>
      </c:barChart>
      <c:catAx>
        <c:axId val="49402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948143"/>
        <c:crosses val="autoZero"/>
        <c:auto val="1"/>
        <c:lblAlgn val="ctr"/>
        <c:lblOffset val="100"/>
        <c:noMultiLvlLbl val="0"/>
      </c:catAx>
      <c:valAx>
        <c:axId val="49481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94023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45588861723891716"/>
          <c:y val="0.94768022034840593"/>
          <c:w val="0.1758068934370122"/>
          <c:h val="3.85966296159625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35D705-D158-4D3C-9C7D-E42013F1ECD3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6BC887-996A-4733-BDE0-98A97A39C759}">
      <dgm:prSet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Анализ с помощью программного обеспечения определяет устойчивость для трех классов препаратов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AACC30F-ADF4-4230-8647-EA1FECDE3542}" type="parTrans" cxnId="{871C1189-50AE-4D7B-B77E-F9D9A09F11CB}">
      <dgm:prSet/>
      <dgm:spPr/>
      <dgm:t>
        <a:bodyPr/>
        <a:lstStyle/>
        <a:p>
          <a:endParaRPr lang="ru-RU"/>
        </a:p>
      </dgm:t>
    </dgm:pt>
    <dgm:pt modelId="{8AC94F1C-15A3-493E-8DE4-9A4769AF63A9}" type="sibTrans" cxnId="{871C1189-50AE-4D7B-B77E-F9D9A09F11CB}">
      <dgm:prSet/>
      <dgm:spPr/>
      <dgm:t>
        <a:bodyPr/>
        <a:lstStyle/>
        <a:p>
          <a:endParaRPr lang="ru-RU"/>
        </a:p>
      </dgm:t>
    </dgm:pt>
    <dgm:pt modelId="{96B9A16F-D40A-4AF7-A501-B5CB0DB91697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b="1" dirty="0" err="1" smtClean="0">
              <a:solidFill>
                <a:schemeClr val="tx1"/>
              </a:solidFill>
            </a:rPr>
            <a:t>Нуклеозидные</a:t>
          </a:r>
          <a:r>
            <a:rPr lang="ru-RU" b="1" dirty="0" smtClean="0">
              <a:solidFill>
                <a:schemeClr val="tx1"/>
              </a:solidFill>
            </a:rPr>
            <a:t> ингибиторы обратной           транскриптазы</a:t>
          </a:r>
          <a:endParaRPr lang="ru-RU" b="1" dirty="0">
            <a:solidFill>
              <a:schemeClr val="tx1"/>
            </a:solidFill>
          </a:endParaRPr>
        </a:p>
      </dgm:t>
    </dgm:pt>
    <dgm:pt modelId="{9F599AF4-29B9-4A44-AE64-C5069E66B499}" type="parTrans" cxnId="{C0B1A7C5-BB94-4CA6-B5ED-63CE7C29D0C8}">
      <dgm:prSet/>
      <dgm:spPr/>
      <dgm:t>
        <a:bodyPr/>
        <a:lstStyle/>
        <a:p>
          <a:endParaRPr lang="ru-RU"/>
        </a:p>
      </dgm:t>
    </dgm:pt>
    <dgm:pt modelId="{E104837A-1815-40BE-8F39-43CC40555760}" type="sibTrans" cxnId="{C0B1A7C5-BB94-4CA6-B5ED-63CE7C29D0C8}">
      <dgm:prSet/>
      <dgm:spPr/>
      <dgm:t>
        <a:bodyPr/>
        <a:lstStyle/>
        <a:p>
          <a:endParaRPr lang="ru-RU"/>
        </a:p>
      </dgm:t>
    </dgm:pt>
    <dgm:pt modelId="{4D5A8EAE-948A-46BA-A3A3-1F93067C33EA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Ненуклеозидные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ингибиторы обратной           транскриптазы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B022B4C-BF4C-483E-9C78-B9DD022274FF}" type="parTrans" cxnId="{FE759439-8079-4B63-A906-43622EA79C5F}">
      <dgm:prSet/>
      <dgm:spPr/>
      <dgm:t>
        <a:bodyPr/>
        <a:lstStyle/>
        <a:p>
          <a:endParaRPr lang="ru-RU"/>
        </a:p>
      </dgm:t>
    </dgm:pt>
    <dgm:pt modelId="{E33C1DBF-8CCA-4CDE-88BD-25A12561AB48}" type="sibTrans" cxnId="{FE759439-8079-4B63-A906-43622EA79C5F}">
      <dgm:prSet/>
      <dgm:spPr/>
      <dgm:t>
        <a:bodyPr/>
        <a:lstStyle/>
        <a:p>
          <a:endParaRPr lang="ru-RU"/>
        </a:p>
      </dgm:t>
    </dgm:pt>
    <dgm:pt modelId="{65C8CA23-730B-4619-BAD6-E657A04E7FC2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Ингибиторы протеазы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E2E77CB-6787-4D5C-A80F-B4DE333738B0}" type="parTrans" cxnId="{101547C5-EE4C-4E61-B315-67D4FFE0D5BE}">
      <dgm:prSet/>
      <dgm:spPr/>
      <dgm:t>
        <a:bodyPr/>
        <a:lstStyle/>
        <a:p>
          <a:endParaRPr lang="ru-RU"/>
        </a:p>
      </dgm:t>
    </dgm:pt>
    <dgm:pt modelId="{8D8BF34B-B200-436F-9130-76D23B948F5E}" type="sibTrans" cxnId="{101547C5-EE4C-4E61-B315-67D4FFE0D5BE}">
      <dgm:prSet/>
      <dgm:spPr/>
      <dgm:t>
        <a:bodyPr/>
        <a:lstStyle/>
        <a:p>
          <a:endParaRPr lang="ru-RU"/>
        </a:p>
      </dgm:t>
    </dgm:pt>
    <dgm:pt modelId="{CF68493C-4E56-4B59-9716-F58BC32F36DD}">
      <dgm:prSet/>
      <dgm:spPr/>
      <dgm:t>
        <a:bodyPr/>
        <a:lstStyle/>
        <a:p>
          <a:endParaRPr lang="ru-RU"/>
        </a:p>
      </dgm:t>
    </dgm:pt>
    <dgm:pt modelId="{1261E28D-DA23-4535-984F-DF4A27301A3D}" type="parTrans" cxnId="{9A11FB6B-E744-4897-86D0-C1A17EA98331}">
      <dgm:prSet/>
      <dgm:spPr/>
      <dgm:t>
        <a:bodyPr/>
        <a:lstStyle/>
        <a:p>
          <a:endParaRPr lang="ru-RU"/>
        </a:p>
      </dgm:t>
    </dgm:pt>
    <dgm:pt modelId="{C1311F9C-B562-403F-B017-8660782337F5}" type="sibTrans" cxnId="{9A11FB6B-E744-4897-86D0-C1A17EA98331}">
      <dgm:prSet/>
      <dgm:spPr/>
      <dgm:t>
        <a:bodyPr/>
        <a:lstStyle/>
        <a:p>
          <a:endParaRPr lang="ru-RU"/>
        </a:p>
      </dgm:t>
    </dgm:pt>
    <dgm:pt modelId="{ADB6F0F2-3B10-4EC3-9655-EEF362D8F348}" type="pres">
      <dgm:prSet presAssocID="{EE35D705-D158-4D3C-9C7D-E42013F1ECD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9892B9-0B71-4454-A2FA-7A1A8F040DB2}" type="pres">
      <dgm:prSet presAssocID="{DA6BC887-996A-4733-BDE0-98A97A39C759}" presName="centerShape" presStyleLbl="node0" presStyleIdx="0" presStyleCnt="1" custScaleX="136074"/>
      <dgm:spPr/>
      <dgm:t>
        <a:bodyPr/>
        <a:lstStyle/>
        <a:p>
          <a:endParaRPr lang="ru-RU"/>
        </a:p>
      </dgm:t>
    </dgm:pt>
    <dgm:pt modelId="{7BBAA451-2FDE-4E5E-8E16-85BF932190BF}" type="pres">
      <dgm:prSet presAssocID="{9F599AF4-29B9-4A44-AE64-C5069E66B499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B78F337B-FC1C-4121-9C41-550A2D47B185}" type="pres">
      <dgm:prSet presAssocID="{96B9A16F-D40A-4AF7-A501-B5CB0DB9169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243EAF-4401-4ACE-B6AF-924F75A96CE9}" type="pres">
      <dgm:prSet presAssocID="{BB022B4C-BF4C-483E-9C78-B9DD022274FF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82432C98-9842-45C7-9896-735DBE1D99CE}" type="pres">
      <dgm:prSet presAssocID="{4D5A8EAE-948A-46BA-A3A3-1F93067C33E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69DB55-C96C-4130-98EC-113AD30CD9F9}" type="pres">
      <dgm:prSet presAssocID="{4E2E77CB-6787-4D5C-A80F-B4DE333738B0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71976056-1791-4DAF-907A-DBE9CF825507}" type="pres">
      <dgm:prSet presAssocID="{65C8CA23-730B-4619-BAD6-E657A04E7FC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759439-8079-4B63-A906-43622EA79C5F}" srcId="{DA6BC887-996A-4733-BDE0-98A97A39C759}" destId="{4D5A8EAE-948A-46BA-A3A3-1F93067C33EA}" srcOrd="1" destOrd="0" parTransId="{BB022B4C-BF4C-483E-9C78-B9DD022274FF}" sibTransId="{E33C1DBF-8CCA-4CDE-88BD-25A12561AB48}"/>
    <dgm:cxn modelId="{FC8D6DD3-D93C-4D8C-AECD-123E863BA04D}" type="presOf" srcId="{DA6BC887-996A-4733-BDE0-98A97A39C759}" destId="{A29892B9-0B71-4454-A2FA-7A1A8F040DB2}" srcOrd="0" destOrd="0" presId="urn:microsoft.com/office/officeart/2005/8/layout/radial4"/>
    <dgm:cxn modelId="{D561485D-FF2F-494B-A6F1-A24A1257D1D4}" type="presOf" srcId="{BB022B4C-BF4C-483E-9C78-B9DD022274FF}" destId="{30243EAF-4401-4ACE-B6AF-924F75A96CE9}" srcOrd="0" destOrd="0" presId="urn:microsoft.com/office/officeart/2005/8/layout/radial4"/>
    <dgm:cxn modelId="{40659F86-617A-4AC5-9D07-2F92EF8160FE}" type="presOf" srcId="{9F599AF4-29B9-4A44-AE64-C5069E66B499}" destId="{7BBAA451-2FDE-4E5E-8E16-85BF932190BF}" srcOrd="0" destOrd="0" presId="urn:microsoft.com/office/officeart/2005/8/layout/radial4"/>
    <dgm:cxn modelId="{101547C5-EE4C-4E61-B315-67D4FFE0D5BE}" srcId="{DA6BC887-996A-4733-BDE0-98A97A39C759}" destId="{65C8CA23-730B-4619-BAD6-E657A04E7FC2}" srcOrd="2" destOrd="0" parTransId="{4E2E77CB-6787-4D5C-A80F-B4DE333738B0}" sibTransId="{8D8BF34B-B200-436F-9130-76D23B948F5E}"/>
    <dgm:cxn modelId="{D65CD9C6-B022-483A-BC7E-5CD0EB7F0775}" type="presOf" srcId="{65C8CA23-730B-4619-BAD6-E657A04E7FC2}" destId="{71976056-1791-4DAF-907A-DBE9CF825507}" srcOrd="0" destOrd="0" presId="urn:microsoft.com/office/officeart/2005/8/layout/radial4"/>
    <dgm:cxn modelId="{F8418A2B-18C6-4AE0-9805-81F4784B8061}" type="presOf" srcId="{4D5A8EAE-948A-46BA-A3A3-1F93067C33EA}" destId="{82432C98-9842-45C7-9896-735DBE1D99CE}" srcOrd="0" destOrd="0" presId="urn:microsoft.com/office/officeart/2005/8/layout/radial4"/>
    <dgm:cxn modelId="{C0B1A7C5-BB94-4CA6-B5ED-63CE7C29D0C8}" srcId="{DA6BC887-996A-4733-BDE0-98A97A39C759}" destId="{96B9A16F-D40A-4AF7-A501-B5CB0DB91697}" srcOrd="0" destOrd="0" parTransId="{9F599AF4-29B9-4A44-AE64-C5069E66B499}" sibTransId="{E104837A-1815-40BE-8F39-43CC40555760}"/>
    <dgm:cxn modelId="{1DF694AB-4F83-4B06-9A5C-617E43AEF5B0}" type="presOf" srcId="{4E2E77CB-6787-4D5C-A80F-B4DE333738B0}" destId="{6D69DB55-C96C-4130-98EC-113AD30CD9F9}" srcOrd="0" destOrd="0" presId="urn:microsoft.com/office/officeart/2005/8/layout/radial4"/>
    <dgm:cxn modelId="{9A11FB6B-E744-4897-86D0-C1A17EA98331}" srcId="{EE35D705-D158-4D3C-9C7D-E42013F1ECD3}" destId="{CF68493C-4E56-4B59-9716-F58BC32F36DD}" srcOrd="1" destOrd="0" parTransId="{1261E28D-DA23-4535-984F-DF4A27301A3D}" sibTransId="{C1311F9C-B562-403F-B017-8660782337F5}"/>
    <dgm:cxn modelId="{B8E4325F-AFF0-4A47-97D1-F6D46C42CC73}" type="presOf" srcId="{96B9A16F-D40A-4AF7-A501-B5CB0DB91697}" destId="{B78F337B-FC1C-4121-9C41-550A2D47B185}" srcOrd="0" destOrd="0" presId="urn:microsoft.com/office/officeart/2005/8/layout/radial4"/>
    <dgm:cxn modelId="{871C1189-50AE-4D7B-B77E-F9D9A09F11CB}" srcId="{EE35D705-D158-4D3C-9C7D-E42013F1ECD3}" destId="{DA6BC887-996A-4733-BDE0-98A97A39C759}" srcOrd="0" destOrd="0" parTransId="{8AACC30F-ADF4-4230-8647-EA1FECDE3542}" sibTransId="{8AC94F1C-15A3-493E-8DE4-9A4769AF63A9}"/>
    <dgm:cxn modelId="{50C9BC52-EE52-4D20-A9A1-3BD85E574850}" type="presOf" srcId="{EE35D705-D158-4D3C-9C7D-E42013F1ECD3}" destId="{ADB6F0F2-3B10-4EC3-9655-EEF362D8F348}" srcOrd="0" destOrd="0" presId="urn:microsoft.com/office/officeart/2005/8/layout/radial4"/>
    <dgm:cxn modelId="{425A4155-D04A-455A-AEEB-1DBE0C5E0119}" type="presParOf" srcId="{ADB6F0F2-3B10-4EC3-9655-EEF362D8F348}" destId="{A29892B9-0B71-4454-A2FA-7A1A8F040DB2}" srcOrd="0" destOrd="0" presId="urn:microsoft.com/office/officeart/2005/8/layout/radial4"/>
    <dgm:cxn modelId="{08B8AF21-DA06-4939-9821-2ABBE17D3B45}" type="presParOf" srcId="{ADB6F0F2-3B10-4EC3-9655-EEF362D8F348}" destId="{7BBAA451-2FDE-4E5E-8E16-85BF932190BF}" srcOrd="1" destOrd="0" presId="urn:microsoft.com/office/officeart/2005/8/layout/radial4"/>
    <dgm:cxn modelId="{B7976820-251C-4C35-B464-36B102498D4A}" type="presParOf" srcId="{ADB6F0F2-3B10-4EC3-9655-EEF362D8F348}" destId="{B78F337B-FC1C-4121-9C41-550A2D47B185}" srcOrd="2" destOrd="0" presId="urn:microsoft.com/office/officeart/2005/8/layout/radial4"/>
    <dgm:cxn modelId="{9171A368-85DC-484A-83F5-BD96F78A22A6}" type="presParOf" srcId="{ADB6F0F2-3B10-4EC3-9655-EEF362D8F348}" destId="{30243EAF-4401-4ACE-B6AF-924F75A96CE9}" srcOrd="3" destOrd="0" presId="urn:microsoft.com/office/officeart/2005/8/layout/radial4"/>
    <dgm:cxn modelId="{A6243BDE-3BC0-4068-81B4-4824C5A2C38B}" type="presParOf" srcId="{ADB6F0F2-3B10-4EC3-9655-EEF362D8F348}" destId="{82432C98-9842-45C7-9896-735DBE1D99CE}" srcOrd="4" destOrd="0" presId="urn:microsoft.com/office/officeart/2005/8/layout/radial4"/>
    <dgm:cxn modelId="{BFE0C23B-D5D3-4DD4-95F1-C02CD73110DF}" type="presParOf" srcId="{ADB6F0F2-3B10-4EC3-9655-EEF362D8F348}" destId="{6D69DB55-C96C-4130-98EC-113AD30CD9F9}" srcOrd="5" destOrd="0" presId="urn:microsoft.com/office/officeart/2005/8/layout/radial4"/>
    <dgm:cxn modelId="{E21A549D-A5DE-4C9A-B690-9A961E9AB984}" type="presParOf" srcId="{ADB6F0F2-3B10-4EC3-9655-EEF362D8F348}" destId="{71976056-1791-4DAF-907A-DBE9CF825507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9892B9-0B71-4454-A2FA-7A1A8F040DB2}">
      <dsp:nvSpPr>
        <dsp:cNvPr id="0" name=""/>
        <dsp:cNvSpPr/>
      </dsp:nvSpPr>
      <dsp:spPr>
        <a:xfrm>
          <a:off x="2363576" y="2911594"/>
          <a:ext cx="3131026" cy="23009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Анализ с помощью программного обеспечения определяет устойчивость для трех классов препаратов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22104" y="3248564"/>
        <a:ext cx="2213970" cy="1627033"/>
      </dsp:txXfrm>
    </dsp:sp>
    <dsp:sp modelId="{7BBAA451-2FDE-4E5E-8E16-85BF932190BF}">
      <dsp:nvSpPr>
        <dsp:cNvPr id="0" name=""/>
        <dsp:cNvSpPr/>
      </dsp:nvSpPr>
      <dsp:spPr>
        <a:xfrm rot="12900000">
          <a:off x="1165887" y="2395454"/>
          <a:ext cx="1702574" cy="65577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8F337B-FC1C-4121-9C41-550A2D47B185}">
      <dsp:nvSpPr>
        <dsp:cNvPr id="0" name=""/>
        <dsp:cNvSpPr/>
      </dsp:nvSpPr>
      <dsp:spPr>
        <a:xfrm>
          <a:off x="226878" y="1360695"/>
          <a:ext cx="2185924" cy="1748739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tx1"/>
              </a:solidFill>
            </a:rPr>
            <a:t>Нуклеозидные</a:t>
          </a:r>
          <a:r>
            <a:rPr lang="ru-RU" sz="2000" b="1" kern="1200" dirty="0" smtClean="0">
              <a:solidFill>
                <a:schemeClr val="tx1"/>
              </a:solidFill>
            </a:rPr>
            <a:t> ингибиторы обратной           транскриптазы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78097" y="1411914"/>
        <a:ext cx="2083486" cy="1646301"/>
      </dsp:txXfrm>
    </dsp:sp>
    <dsp:sp modelId="{30243EAF-4401-4ACE-B6AF-924F75A96CE9}">
      <dsp:nvSpPr>
        <dsp:cNvPr id="0" name=""/>
        <dsp:cNvSpPr/>
      </dsp:nvSpPr>
      <dsp:spPr>
        <a:xfrm rot="16200000">
          <a:off x="2967638" y="1510339"/>
          <a:ext cx="1922902" cy="65577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432C98-9842-45C7-9896-735DBE1D99CE}">
      <dsp:nvSpPr>
        <dsp:cNvPr id="0" name=""/>
        <dsp:cNvSpPr/>
      </dsp:nvSpPr>
      <dsp:spPr>
        <a:xfrm>
          <a:off x="2836127" y="2406"/>
          <a:ext cx="2185924" cy="1748739"/>
        </a:xfrm>
        <a:prstGeom prst="roundRect">
          <a:avLst>
            <a:gd name="adj" fmla="val 10000"/>
          </a:avLst>
        </a:prstGeom>
        <a:solidFill>
          <a:srgbClr val="FFC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Ненуклеозидные</a:t>
          </a: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ингибиторы обратной           транскриптазы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87346" y="53625"/>
        <a:ext cx="2083486" cy="1646301"/>
      </dsp:txXfrm>
    </dsp:sp>
    <dsp:sp modelId="{6D69DB55-C96C-4130-98EC-113AD30CD9F9}">
      <dsp:nvSpPr>
        <dsp:cNvPr id="0" name=""/>
        <dsp:cNvSpPr/>
      </dsp:nvSpPr>
      <dsp:spPr>
        <a:xfrm rot="19500000">
          <a:off x="4989717" y="2395454"/>
          <a:ext cx="1702574" cy="65577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976056-1791-4DAF-907A-DBE9CF825507}">
      <dsp:nvSpPr>
        <dsp:cNvPr id="0" name=""/>
        <dsp:cNvSpPr/>
      </dsp:nvSpPr>
      <dsp:spPr>
        <a:xfrm>
          <a:off x="5445376" y="1360695"/>
          <a:ext cx="2185924" cy="1748739"/>
        </a:xfrm>
        <a:prstGeom prst="roundRect">
          <a:avLst>
            <a:gd name="adj" fmla="val 10000"/>
          </a:avLst>
        </a:prstGeom>
        <a:solidFill>
          <a:schemeClr val="accent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Ингибиторы протеазы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96595" y="1411914"/>
        <a:ext cx="2083486" cy="16463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86F28-6546-444C-98F2-99623BBDA217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E1EA8-449A-45A8-B8C1-72819518F41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1EA8-449A-45A8-B8C1-72819518F41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550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1EA8-449A-45A8-B8C1-72819518F413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184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1EA8-449A-45A8-B8C1-72819518F413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80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/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Определение мутаций лекарственной устойчивости РНК ВИЧ-1.</a:t>
            </a:r>
          </a:p>
          <a:p>
            <a:pPr lvl="0" algn="ctr"/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Генетический анализатор 8-ми капиллярный </a:t>
            </a:r>
          </a:p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Applied </a:t>
            </a:r>
            <a:r>
              <a:rPr lang="en-US" sz="1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Biosystems</a:t>
            </a: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3500.</a:t>
            </a:r>
            <a:endParaRPr lang="en-US" sz="1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HITACHI</a:t>
            </a:r>
            <a:endParaRPr lang="ru-RU" sz="1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1EA8-449A-45A8-B8C1-72819518F413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839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11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Тест-система  </a:t>
            </a:r>
          </a:p>
          <a:p>
            <a:pPr algn="ctr">
              <a:lnSpc>
                <a:spcPct val="11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ViroSeg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HIV-1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 для выявления резистентности ВИЧ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предназначена для анализа образцов с вирусной нагрузкой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2000-750000 копий/мл РНК ВИЧ-1. </a:t>
            </a:r>
          </a:p>
          <a:p>
            <a:pPr algn="ctr">
              <a:lnSpc>
                <a:spcPct val="11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Анализ образцов и контролей в  программе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ViroSeq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 v 3,0.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Модули  коммерческой тест-системы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ViroSeq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HIV-1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Genotyping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v2.0, </a:t>
            </a: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Celera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Diagnostics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США.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1EA8-449A-45A8-B8C1-72819518F413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413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относительно ИП, НИОТ.ННИОТ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1EA8-449A-45A8-B8C1-72819518F413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746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ВОЗ рекомендует использовать для интерпретации результатов базу данных и алгоритмы Стэнфордского университета, адрес в Интернете: </a:t>
            </a: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(http://www.hivdb.stanford.edu). </a:t>
            </a:r>
          </a:p>
          <a:p>
            <a:pPr algn="ctr"/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Зеркало алгоритма интерпретации результатов Стэнфордского университета на русском языке реализовано во "Всероссийской базе данных устойчивости ВИЧ к антиретровирусным препаратам", адрес в Интернете: </a:t>
            </a: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(http://www.hivresist.pcr.ru).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1EA8-449A-45A8-B8C1-72819518F413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1958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данных ресурсах возможна интерпретация как введенной в специализированное окно нуклеотидной последовательности ВИЧ, так и загруженных файлов с последовательностями «</a:t>
            </a:r>
            <a:r>
              <a:rPr lang="ru-RU" sz="1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fasta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». Результаты интерпретации представлены в таком виде, что для каждого препарата из группы ингибиторов протеазы и обратной транскриптазы указывается степень устойчивости ВИЧ по шкале чувствительности к препарату.</a:t>
            </a:r>
          </a:p>
          <a:p>
            <a:pPr algn="ctr"/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Устойчивость: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низкой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средней 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высокой степени.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1EA8-449A-45A8-B8C1-72819518F413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6654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Анализ в программе </a:t>
            </a:r>
            <a:r>
              <a:rPr lang="en-US" dirty="0" err="1" smtClean="0"/>
              <a:t>ViroSeq</a:t>
            </a:r>
            <a:r>
              <a:rPr lang="ru-RU" dirty="0" smtClean="0"/>
              <a:t>.</a:t>
            </a:r>
            <a:r>
              <a:rPr lang="en-US" baseline="0" dirty="0" smtClean="0"/>
              <a:t> </a:t>
            </a:r>
            <a:r>
              <a:rPr lang="ru-RU" baseline="0" dirty="0" smtClean="0"/>
              <a:t>После обработки </a:t>
            </a:r>
            <a:r>
              <a:rPr lang="ru-RU" baseline="0" dirty="0" err="1" smtClean="0"/>
              <a:t>нуклиотидной</a:t>
            </a:r>
            <a:r>
              <a:rPr lang="ru-RU" baseline="0" dirty="0" smtClean="0"/>
              <a:t> последовательности 7 </a:t>
            </a:r>
            <a:r>
              <a:rPr lang="ru-RU" baseline="0" dirty="0" err="1" smtClean="0"/>
              <a:t>праймеров</a:t>
            </a:r>
            <a:r>
              <a:rPr lang="ru-RU" baseline="0" dirty="0" smtClean="0"/>
              <a:t> в </a:t>
            </a:r>
            <a:r>
              <a:rPr lang="en-US" baseline="0" dirty="0" err="1" smtClean="0"/>
              <a:t>Sequensing</a:t>
            </a:r>
            <a:r>
              <a:rPr lang="en-US" baseline="0" dirty="0" smtClean="0"/>
              <a:t> Analysis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1EA8-449A-45A8-B8C1-72819518F413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7110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1EA8-449A-45A8-B8C1-72819518F413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6950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1EA8-449A-45A8-B8C1-72819518F413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585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1EA8-449A-45A8-B8C1-72819518F41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858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1EA8-449A-45A8-B8C1-72819518F41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448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1EA8-449A-45A8-B8C1-72819518F41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055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1EA8-449A-45A8-B8C1-72819518F41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515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1EA8-449A-45A8-B8C1-72819518F41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279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Резистентность (устойчивость) - способность ВИЧ проникать в клетки</a:t>
            </a:r>
            <a:r>
              <a:rPr lang="ru-RU" b="1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размножаться в присутствии            антиретровирусных препаратов. 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Снижение чувствительности обусловлено возникновением мутаций в генах-мишенях, кодирующих нуклеотидные последовательности обратной транскриптазы, протеазы,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интегразы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поверхностных и структурных белков.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Современная антиретровирусная терапия</a:t>
            </a:r>
            <a:r>
              <a:rPr lang="ru-RU" sz="1200" b="1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существенно продлевает жизнь инфицированных ВИЧ и снижает риск передачи ВИЧ-инфекции от пациентов, получающих терапию.</a:t>
            </a: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1EA8-449A-45A8-B8C1-72819518F41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440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Причиной возникновения лекарственно-устойчивых (резистентных) вариантов ВИЧ считается высокая скорость размножения вируса (около 10 млн. новых вирусных частиц ежедневно) в сочетании с исключительно высокой частотой ошибок, происходящих в ходе обратной транскрипции. В результате,  через некоторый промежуток времени,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популяции вируса  начинают преобладать резистентные формы ВИЧ. Проявлением этого становится подъем вирусной нагрузки (ВН), отражающий репликацию устойчивого варианта и регистрируемый как 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вирусологический неуспех АРТ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Возникновения и характер мутаций определяются несколькими факторами: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механизм действия и эффективность препарата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его наличие</a:t>
            </a:r>
            <a:endParaRPr lang="ru-RU" sz="1200" b="1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степень приверженности пациента,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особенности генома человека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вклад каждой из мутаций в снижение чувствительности.</a:t>
            </a:r>
          </a:p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1EA8-449A-45A8-B8C1-72819518F41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025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1EA8-449A-45A8-B8C1-72819518F41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182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6D1A-38E2-44BA-ABFE-F20BC4ED1ECF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4A35-C2F0-4E58-96CF-E80502590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75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6D1A-38E2-44BA-ABFE-F20BC4ED1ECF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4A35-C2F0-4E58-96CF-E80502590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225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6D1A-38E2-44BA-ABFE-F20BC4ED1ECF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4A35-C2F0-4E58-96CF-E80502590CE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8058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6D1A-38E2-44BA-ABFE-F20BC4ED1ECF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4A35-C2F0-4E58-96CF-E80502590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678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6D1A-38E2-44BA-ABFE-F20BC4ED1ECF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4A35-C2F0-4E58-96CF-E80502590CE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0863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6D1A-38E2-44BA-ABFE-F20BC4ED1ECF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4A35-C2F0-4E58-96CF-E80502590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525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6D1A-38E2-44BA-ABFE-F20BC4ED1ECF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4A35-C2F0-4E58-96CF-E80502590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533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6D1A-38E2-44BA-ABFE-F20BC4ED1ECF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4A35-C2F0-4E58-96CF-E80502590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20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6D1A-38E2-44BA-ABFE-F20BC4ED1ECF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4A35-C2F0-4E58-96CF-E80502590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946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6D1A-38E2-44BA-ABFE-F20BC4ED1ECF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4A35-C2F0-4E58-96CF-E80502590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091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6D1A-38E2-44BA-ABFE-F20BC4ED1ECF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4A35-C2F0-4E58-96CF-E80502590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368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6D1A-38E2-44BA-ABFE-F20BC4ED1ECF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4A35-C2F0-4E58-96CF-E80502590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919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6D1A-38E2-44BA-ABFE-F20BC4ED1ECF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4A35-C2F0-4E58-96CF-E80502590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875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6D1A-38E2-44BA-ABFE-F20BC4ED1ECF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4A35-C2F0-4E58-96CF-E80502590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648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6D1A-38E2-44BA-ABFE-F20BC4ED1ECF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4A35-C2F0-4E58-96CF-E80502590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260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6D1A-38E2-44BA-ABFE-F20BC4ED1ECF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4A35-C2F0-4E58-96CF-E80502590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28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E6D1A-38E2-44BA-ABFE-F20BC4ED1ECF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5A74A35-C2F0-4E58-96CF-E80502590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88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  <p:sldLayoutId id="2147484021" r:id="rId13"/>
    <p:sldLayoutId id="2147484022" r:id="rId14"/>
    <p:sldLayoutId id="2147484023" r:id="rId15"/>
    <p:sldLayoutId id="21474840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1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3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5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7.e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04950" y="514350"/>
            <a:ext cx="5657850" cy="45529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Анализ проведенных исследований на определение устойчивости ВИЧ к антиретровирусным препаратам в ХМАО-Югре 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2022-2023г.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Центр лабораторной диагностики  </a:t>
            </a:r>
            <a:b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автономное учреждение ХМАО-Югры </a:t>
            </a:r>
            <a:b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«Югорский центр профессиональной патологии»</a:t>
            </a:r>
            <a:b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Врач КЛД Сафронова Л.А</a:t>
            </a:r>
            <a:b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г. Ханты-Мансийск 2023 год.</a:t>
            </a:r>
            <a:b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887" y="301516"/>
            <a:ext cx="1781175" cy="110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2366" y="711514"/>
            <a:ext cx="64405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данным ФБУН ЦНИИ Эпидемиологии 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Роспотребнадзора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000" b="1" dirty="0" smtClean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В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течение 2022 г. на диспансерном учете состояло 835 154 больных, то есть 69,5% от числа россиян, живших с диагностированной ВИЧ-инфекцией. Получали антиретровирусную терапию в 2022 г. 711 412 пациентов (включая 61 279 больных, находившихся в местах лишения свободы). Охват лечением в 2022 г. составил 85,2% от числа состоявших на диспансерном наблюдении и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59,2%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 числа живших с диагнозом ВИЧ-инфекция. У 540 720 больных, то есть у 76,0% получавших АРТ, и у 46,3% россиян, живущих с ВИЧ, была достигнута неопределяемая вирусная нагрузка. Среди умерших пациентов доля больных, получающих АРТ (38,3%), была существенно меньше, чем в популяции больных ВИЧ-инфекцией в целом.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23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0329" y="225287"/>
            <a:ext cx="6798367" cy="5516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Характеристика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антиретровирусных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препаратов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Антиретровирусные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препараты (АРВП) нарушают этапы жизненного цикла ВИЧ и тем самым препятствуют его размножению (репликации).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нуклеозидные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ингибиторы обратной транскриптазы ВИЧ (НИОТ) блокируют процесс обратной транскрипции (синтез </a:t>
            </a:r>
            <a:r>
              <a:rPr lang="ru-RU" sz="1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провирусной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ДНК на матрице вирусной РНК), </a:t>
            </a:r>
            <a:r>
              <a:rPr lang="ru-RU" sz="1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встраиваясь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синтезируемую цепочку ДНК, и прекращая её дальнейшую сборку; </a:t>
            </a:r>
            <a:endParaRPr lang="ru-RU" sz="1600" dirty="0" smtClean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ненуклеозидные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ингибиторы обратной транскриптазы (ННИОТ) блокируют необходимый для осуществления обратной транскрипции вирусный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фермент;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ингибиторы протеазы (ИП) блокируют процесс формирования полноценных белков ВИЧ и, в конечном итоге, сборку новых вирусов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ингибиторы слияния и ингибиторы </a:t>
            </a:r>
            <a:r>
              <a:rPr lang="ru-RU" sz="1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хемокиновых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рецепторов CCR5 воздействуют на рецепторы, используемые вирусом для проникновения ВИЧ в клетку хозяина; </a:t>
            </a:r>
            <a:endParaRPr lang="ru-RU" sz="1600" dirty="0" smtClean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ингибиторы </a:t>
            </a:r>
            <a:r>
              <a:rPr lang="ru-RU" sz="1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интегразы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ВИЧ (ИИ) блокируют процесс встраивания </a:t>
            </a:r>
            <a:r>
              <a:rPr lang="ru-RU" sz="1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провирусной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ДНК в ДНК человека, который осуществляется с помощью вирусного фермента – </a:t>
            </a:r>
            <a:r>
              <a:rPr lang="ru-RU" sz="16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интегразы</a:t>
            </a:r>
            <a:endParaRPr lang="ru-RU" sz="16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19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27" y="238539"/>
            <a:ext cx="6573078" cy="602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6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5" descr="102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697217" y="331305"/>
            <a:ext cx="3760076" cy="1921565"/>
          </a:xfrm>
        </p:spPr>
      </p:pic>
      <p:sp>
        <p:nvSpPr>
          <p:cNvPr id="9" name="Прямоугольник 8"/>
          <p:cNvSpPr/>
          <p:nvPr/>
        </p:nvSpPr>
        <p:spPr>
          <a:xfrm>
            <a:off x="874643" y="2226365"/>
            <a:ext cx="65863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Резистентность 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(устойчивость) -</a:t>
            </a:r>
            <a:b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способность ВИЧ проникать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клетки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размножаться в присутствии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антиретровирусных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препаратов. 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Снижение чувствительности обусловлено возникновением мутаций в генах-мишенях, кодирующих нуклеотидные последовательности обратной транскриптазы, протеазы,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интегразы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,  поверхностных и структурных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белков.</a:t>
            </a:r>
          </a:p>
        </p:txBody>
      </p:sp>
    </p:spTree>
    <p:extLst>
      <p:ext uri="{BB962C8B-B14F-4D97-AF65-F5344CB8AC3E}">
        <p14:creationId xmlns:p14="http://schemas.microsoft.com/office/powerpoint/2010/main" val="279730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05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10609" y="1077118"/>
            <a:ext cx="3048001" cy="479028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809" y="225288"/>
            <a:ext cx="3432313" cy="5900876"/>
          </a:xfrm>
        </p:spPr>
        <p:txBody>
          <a:bodyPr anchor="ctr">
            <a:norm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высокой степенью генетической вариабельности ВИЧ, активной репликацией вируса и необходимостью длительного приема АРВ </a:t>
            </a:r>
            <a:r>
              <a:rPr lang="ru-RU" sz="19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препаратов, возникновение</a:t>
            </a:r>
            <a:endParaRPr lang="ru-RU" sz="19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резистентности ВИЧ</a:t>
            </a:r>
          </a:p>
          <a:p>
            <a:pPr algn="ctr">
              <a:lnSpc>
                <a:spcPct val="150000"/>
              </a:lnSpc>
            </a:pPr>
            <a:r>
              <a:rPr lang="ru-RU" sz="1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неизбежно.</a:t>
            </a:r>
          </a:p>
        </p:txBody>
      </p:sp>
    </p:spTree>
    <p:extLst>
      <p:ext uri="{BB962C8B-B14F-4D97-AF65-F5344CB8AC3E}">
        <p14:creationId xmlns:p14="http://schemas.microsoft.com/office/powerpoint/2010/main" val="258168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5906" t="21209" r="35094" b="12885"/>
          <a:stretch/>
        </p:blipFill>
        <p:spPr bwMode="auto">
          <a:xfrm>
            <a:off x="0" y="0"/>
            <a:ext cx="7328452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5172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574" y="628651"/>
            <a:ext cx="683812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Резистентные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штаммы ВИЧ могут возникнуть за счет развития мутаций вируса у пациентов, принимающих антиретровирусную терапию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(приобретенная резистентность),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быть переданы неинфицированным ранее людям от лиц, у которых такие штаммы присутствуют (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первичная, передаваемая резистентность). </a:t>
            </a:r>
            <a:endParaRPr lang="ru-RU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первичная, так и приобретенная резистентность ВИЧ может приводить к снижению эффективности терапии 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ВИЧ-инфекции.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21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540" y="781050"/>
            <a:ext cx="711641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Факторы, способствующие развитию резистентности, ВОЗ разделяет на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категории: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Факторы, связанные с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АРВ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препаратами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схемами терапии (неправильно подобранные схемы терапии, неверная дозировка, взаимодействие с иными лекарственными препаратами, сложные для приема схемы);</a:t>
            </a:r>
            <a:b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Факторы, связанные с вирусом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(высокая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репликативная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активность вируса, наличие у пациента резистентных штаммов до начала АРТ, и вероятное наличие у некоторых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субтипов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ВИЧ более низкого барьера к выработке резистентности );</a:t>
            </a:r>
            <a:b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Факторы, связанные с пациентом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(нарушение режима приема антиретровирусных препаратов при АРТ (приверженность), в том числе в связи с наличием других заболеваний, детским возрастом,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дискриминации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т.п.),</a:t>
            </a:r>
            <a:b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Факторы, связанные с организацией лечения (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закупок и поставок АРВ препаратов, дефицит кадров, неразвитая инфраструктура, снижение доступа для пациентов к различным видам медицинской помощи и т.п.).</a:t>
            </a:r>
            <a:endParaRPr lang="ru-RU" b="0" i="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60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5350" y="318051"/>
            <a:ext cx="701619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развития резистентности бывает достаточно возникновения одной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мутации.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Очень быстро появляются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мутации,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определяющие резистентность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ННИОТ -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невирапину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(NVP),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эфавивензу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(EFV)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и к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некоторым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НИОТ -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эпивиру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(3TC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Умеренно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быстро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к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абакавиру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(ABC), к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азидотимидину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(AZT), к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ставудину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(d4T),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тенофовиру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TDF).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Резистентность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развивается медленно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к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усиленным ингибиторам протеаз (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Лопинавир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Ритонавир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Дарунавир+Ритонавир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03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190122"/>
              </p:ext>
            </p:extLst>
          </p:nvPr>
        </p:nvGraphicFramePr>
        <p:xfrm>
          <a:off x="808384" y="92774"/>
          <a:ext cx="6241774" cy="6612825"/>
        </p:xfrm>
        <a:graphic>
          <a:graphicData uri="http://schemas.openxmlformats.org/drawingml/2006/table">
            <a:tbl>
              <a:tblPr/>
              <a:tblGrid>
                <a:gridCol w="4279724">
                  <a:extLst>
                    <a:ext uri="{9D8B030D-6E8A-4147-A177-3AD203B41FA5}">
                      <a16:colId xmlns:a16="http://schemas.microsoft.com/office/drawing/2014/main" val="2751241135"/>
                    </a:ext>
                  </a:extLst>
                </a:gridCol>
                <a:gridCol w="981025">
                  <a:extLst>
                    <a:ext uri="{9D8B030D-6E8A-4147-A177-3AD203B41FA5}">
                      <a16:colId xmlns:a16="http://schemas.microsoft.com/office/drawing/2014/main" val="1837158511"/>
                    </a:ext>
                  </a:extLst>
                </a:gridCol>
                <a:gridCol w="981025">
                  <a:extLst>
                    <a:ext uri="{9D8B030D-6E8A-4147-A177-3AD203B41FA5}">
                      <a16:colId xmlns:a16="http://schemas.microsoft.com/office/drawing/2014/main" val="4044061683"/>
                    </a:ext>
                  </a:extLst>
                </a:gridCol>
              </a:tblGrid>
              <a:tr h="2234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Резистентность ВИЧ к АРВП</a:t>
                      </a: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г</a:t>
                      </a: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г</a:t>
                      </a: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949663"/>
                  </a:ext>
                </a:extLst>
              </a:tr>
              <a:tr h="2234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направлены</a:t>
                      </a: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73</a:t>
                      </a: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2829365"/>
                  </a:ext>
                </a:extLst>
              </a:tr>
              <a:tr h="6601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них не подлежат обследованию                 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(вирусная нагрузка менее 2 000, более 750 000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копий/мл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0938792"/>
                  </a:ext>
                </a:extLst>
              </a:tr>
              <a:tr h="2234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проанализированы образцы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52</a:t>
                      </a: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2366910"/>
                  </a:ext>
                </a:extLst>
              </a:tr>
              <a:tr h="2234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женщин</a:t>
                      </a: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8951171"/>
                  </a:ext>
                </a:extLst>
              </a:tr>
              <a:tr h="2234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мужчин</a:t>
                      </a: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080177"/>
                  </a:ext>
                </a:extLst>
              </a:tr>
              <a:tr h="2234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детей </a:t>
                      </a: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758243"/>
                  </a:ext>
                </a:extLst>
              </a:tr>
              <a:tr h="2234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подростков </a:t>
                      </a: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768712"/>
                  </a:ext>
                </a:extLst>
              </a:tr>
              <a:tr h="3656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Число </a:t>
                      </a:r>
                      <a:r>
                        <a:rPr lang="ru-RU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пациентов</a:t>
                      </a:r>
                      <a:r>
                        <a:rPr lang="ru-RU" sz="14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у </a:t>
                      </a:r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которых выявлены мутации</a:t>
                      </a: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7559877"/>
                  </a:ext>
                </a:extLst>
              </a:tr>
              <a:tr h="2234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женщин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901890"/>
                  </a:ext>
                </a:extLst>
              </a:tr>
              <a:tr h="2234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мужчин</a:t>
                      </a: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9842572"/>
                  </a:ext>
                </a:extLst>
              </a:tr>
              <a:tr h="2234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детей </a:t>
                      </a: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1710924"/>
                  </a:ext>
                </a:extLst>
              </a:tr>
              <a:tr h="2234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Подростков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2163834"/>
                  </a:ext>
                </a:extLst>
              </a:tr>
              <a:tr h="2234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устойчивость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НИОТ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0953741"/>
                  </a:ext>
                </a:extLst>
              </a:tr>
              <a:tr h="2234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устойчивость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ННИОТ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2294166"/>
                  </a:ext>
                </a:extLst>
              </a:tr>
              <a:tr h="2234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устойчивость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ИП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1293540"/>
                  </a:ext>
                </a:extLst>
              </a:tr>
              <a:tr h="2234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НИОТ+ННИОТ</a:t>
                      </a: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5339722"/>
                  </a:ext>
                </a:extLst>
              </a:tr>
              <a:tr h="2234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НИОТ+ИП</a:t>
                      </a: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6334926"/>
                  </a:ext>
                </a:extLst>
              </a:tr>
              <a:tr h="2234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ННИОТ+ИП</a:t>
                      </a: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5104215"/>
                  </a:ext>
                </a:extLst>
              </a:tr>
              <a:tr h="2234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НИОТ+ННИОТ+ИП</a:t>
                      </a: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2424491"/>
                  </a:ext>
                </a:extLst>
              </a:tr>
              <a:tr h="2234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Субтип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А</a:t>
                      </a: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</a:t>
                      </a: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8253906"/>
                  </a:ext>
                </a:extLst>
              </a:tr>
              <a:tr h="2234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Субтип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А+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CRF02_AG</a:t>
                      </a: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5373683"/>
                  </a:ext>
                </a:extLst>
              </a:tr>
              <a:tr h="2234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Субтип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</a:t>
                      </a: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991178"/>
                  </a:ext>
                </a:extLst>
              </a:tr>
              <a:tr h="2234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убтип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А+В</a:t>
                      </a: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589789"/>
                  </a:ext>
                </a:extLst>
              </a:tr>
              <a:tr h="2234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Субтип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CRF02_AG (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без А)</a:t>
                      </a: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318324"/>
                  </a:ext>
                </a:extLst>
              </a:tr>
              <a:tr h="2234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Субтип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CRF63_02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А1</a:t>
                      </a: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7161961"/>
                  </a:ext>
                </a:extLst>
              </a:tr>
              <a:tr h="2234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Субтип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CRF03_AB</a:t>
                      </a: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028" marR="5028" marT="5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7526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742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9112" y="967409"/>
            <a:ext cx="6559827" cy="4669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настоящее время основным компонентом лечения пациентов с ВИЧ-инфекцией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АРВТ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 помощью которой можно добиться контролируемого течения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заболевания. </a:t>
            </a:r>
            <a:endParaRPr lang="ru-RU" sz="2000" b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Раннее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начало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АРВТ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позволяет достичь не только улучшения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клинического прогноза заболевания, но и снижения уровня распространенности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ВИЧ-инфекции в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популяции.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19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5549713"/>
              </p:ext>
            </p:extLst>
          </p:nvPr>
        </p:nvGraphicFramePr>
        <p:xfrm>
          <a:off x="569843" y="675861"/>
          <a:ext cx="7381461" cy="5658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864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9982713"/>
              </p:ext>
            </p:extLst>
          </p:nvPr>
        </p:nvGraphicFramePr>
        <p:xfrm>
          <a:off x="238539" y="304800"/>
          <a:ext cx="7036904" cy="6241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407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1510748"/>
              </p:ext>
            </p:extLst>
          </p:nvPr>
        </p:nvGraphicFramePr>
        <p:xfrm>
          <a:off x="543339" y="636104"/>
          <a:ext cx="6665844" cy="5711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423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8318479"/>
              </p:ext>
            </p:extLst>
          </p:nvPr>
        </p:nvGraphicFramePr>
        <p:xfrm>
          <a:off x="927652" y="437322"/>
          <a:ext cx="6692348" cy="5632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0383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1738931"/>
              </p:ext>
            </p:extLst>
          </p:nvPr>
        </p:nvGraphicFramePr>
        <p:xfrm>
          <a:off x="410817" y="477079"/>
          <a:ext cx="7023653" cy="5645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22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9933365"/>
              </p:ext>
            </p:extLst>
          </p:nvPr>
        </p:nvGraphicFramePr>
        <p:xfrm>
          <a:off x="357809" y="702364"/>
          <a:ext cx="7023652" cy="5539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867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656" b="2656"/>
          <a:stretch>
            <a:fillRect/>
          </a:stretch>
        </p:blipFill>
        <p:spPr>
          <a:xfrm>
            <a:off x="384313" y="397564"/>
            <a:ext cx="6361044" cy="4770783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6591" y="5791408"/>
            <a:ext cx="6347714" cy="674024"/>
          </a:xfrm>
        </p:spPr>
        <p:txBody>
          <a:bodyPr>
            <a:normAutofit fontScale="77500" lnSpcReduction="20000"/>
          </a:bodyPr>
          <a:lstStyle/>
          <a:p>
            <a:r>
              <a:rPr lang="ru-RU" sz="2200" dirty="0">
                <a:solidFill>
                  <a:srgbClr val="002060"/>
                </a:solidFill>
                <a:ea typeface="+mj-ea"/>
                <a:cs typeface="+mj-cs"/>
              </a:rPr>
              <a:t>Лекарственная устойчивость на территории Российской Федерации</a:t>
            </a:r>
            <a:r>
              <a:rPr lang="ru-RU" sz="2200" dirty="0" smtClean="0">
                <a:solidFill>
                  <a:srgbClr val="002060"/>
                </a:solidFill>
                <a:ea typeface="+mj-ea"/>
                <a:cs typeface="+mj-cs"/>
              </a:rPr>
              <a:t>. Ожмегова </a:t>
            </a:r>
            <a:r>
              <a:rPr lang="ru-RU" sz="2200" dirty="0">
                <a:solidFill>
                  <a:srgbClr val="002060"/>
                </a:solidFill>
                <a:ea typeface="+mj-ea"/>
                <a:cs typeface="+mj-cs"/>
              </a:rPr>
              <a:t>Е.Н</a:t>
            </a:r>
            <a:r>
              <a:rPr lang="ru-RU" sz="2200" dirty="0" smtClean="0">
                <a:solidFill>
                  <a:srgbClr val="002060"/>
                </a:solidFill>
                <a:ea typeface="+mj-ea"/>
                <a:cs typeface="+mj-cs"/>
              </a:rPr>
              <a:t>. Москва 2023год.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672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4076185"/>
              </p:ext>
            </p:extLst>
          </p:nvPr>
        </p:nvGraphicFramePr>
        <p:xfrm>
          <a:off x="1219199" y="490331"/>
          <a:ext cx="6361043" cy="5512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944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503357"/>
              </p:ext>
            </p:extLst>
          </p:nvPr>
        </p:nvGraphicFramePr>
        <p:xfrm>
          <a:off x="927653" y="622860"/>
          <a:ext cx="5777946" cy="5525479"/>
        </p:xfrm>
        <a:graphic>
          <a:graphicData uri="http://schemas.openxmlformats.org/drawingml/2006/table">
            <a:tbl>
              <a:tblPr/>
              <a:tblGrid>
                <a:gridCol w="1545856">
                  <a:extLst>
                    <a:ext uri="{9D8B030D-6E8A-4147-A177-3AD203B41FA5}">
                      <a16:colId xmlns:a16="http://schemas.microsoft.com/office/drawing/2014/main" val="369715280"/>
                    </a:ext>
                  </a:extLst>
                </a:gridCol>
                <a:gridCol w="810939">
                  <a:extLst>
                    <a:ext uri="{9D8B030D-6E8A-4147-A177-3AD203B41FA5}">
                      <a16:colId xmlns:a16="http://schemas.microsoft.com/office/drawing/2014/main" val="34433525"/>
                    </a:ext>
                  </a:extLst>
                </a:gridCol>
                <a:gridCol w="988334">
                  <a:extLst>
                    <a:ext uri="{9D8B030D-6E8A-4147-A177-3AD203B41FA5}">
                      <a16:colId xmlns:a16="http://schemas.microsoft.com/office/drawing/2014/main" val="4145978971"/>
                    </a:ext>
                  </a:extLst>
                </a:gridCol>
                <a:gridCol w="810939">
                  <a:extLst>
                    <a:ext uri="{9D8B030D-6E8A-4147-A177-3AD203B41FA5}">
                      <a16:colId xmlns:a16="http://schemas.microsoft.com/office/drawing/2014/main" val="4060302271"/>
                    </a:ext>
                  </a:extLst>
                </a:gridCol>
                <a:gridCol w="810939">
                  <a:extLst>
                    <a:ext uri="{9D8B030D-6E8A-4147-A177-3AD203B41FA5}">
                      <a16:colId xmlns:a16="http://schemas.microsoft.com/office/drawing/2014/main" val="1566525888"/>
                    </a:ext>
                  </a:extLst>
                </a:gridCol>
                <a:gridCol w="810939">
                  <a:extLst>
                    <a:ext uri="{9D8B030D-6E8A-4147-A177-3AD203B41FA5}">
                      <a16:colId xmlns:a16="http://schemas.microsoft.com/office/drawing/2014/main" val="1674769193"/>
                    </a:ext>
                  </a:extLst>
                </a:gridCol>
              </a:tblGrid>
              <a:tr h="292307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Мутации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ВИЧ в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гене обратной транскриптазы и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протеазы  в ХМАО-Югре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843305"/>
                  </a:ext>
                </a:extLst>
              </a:tr>
              <a:tr h="292307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3906327"/>
                  </a:ext>
                </a:extLst>
              </a:tr>
              <a:tr h="2923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НИОТ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частота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ННИОТ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частота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ИП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частота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932420"/>
                  </a:ext>
                </a:extLst>
              </a:tr>
              <a:tr h="2923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М</a:t>
                      </a:r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184V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K103N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M46I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5473391"/>
                  </a:ext>
                </a:extLst>
              </a:tr>
              <a:tr h="2923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D67N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Y181I</a:t>
                      </a:r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/</a:t>
                      </a:r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137242"/>
                  </a:ext>
                </a:extLst>
              </a:tr>
              <a:tr h="2923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K70R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P225H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6827054"/>
                  </a:ext>
                </a:extLst>
              </a:tr>
              <a:tr h="2923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T215V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/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K101Q</a:t>
                      </a:r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/</a:t>
                      </a:r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E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1056536"/>
                  </a:ext>
                </a:extLst>
              </a:tr>
              <a:tr h="2923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K219Q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V106IA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940596"/>
                  </a:ext>
                </a:extLst>
              </a:tr>
              <a:tr h="2923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K219E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E138AQ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/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5479084"/>
                  </a:ext>
                </a:extLst>
              </a:tr>
              <a:tr h="2923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L210W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M230L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/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8559273"/>
                  </a:ext>
                </a:extLst>
              </a:tr>
              <a:tr h="2923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K65R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Y318F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5999006"/>
                  </a:ext>
                </a:extLst>
              </a:tr>
              <a:tr h="2923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Y115F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Y188H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/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6573228"/>
                  </a:ext>
                </a:extLst>
              </a:tr>
              <a:tr h="2923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S68G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H221Y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2384612"/>
                  </a:ext>
                </a:extLst>
              </a:tr>
              <a:tr h="2923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A62V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G190S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3960258"/>
                  </a:ext>
                </a:extLst>
              </a:tr>
              <a:tr h="2923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L74V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V179T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/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6554044"/>
                  </a:ext>
                </a:extLst>
              </a:tr>
              <a:tr h="2923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K70E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/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A98G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1050274"/>
                  </a:ext>
                </a:extLst>
              </a:tr>
              <a:tr h="2923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T69S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F227L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1237131"/>
                  </a:ext>
                </a:extLst>
              </a:tr>
              <a:tr h="2923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V90I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324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249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6104" y="185530"/>
            <a:ext cx="7116418" cy="675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анализе данных о наличии 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резистентности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делаем 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вывод, что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чаще всего, у пациентов, наблюдается 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устойчивость вируса 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НИОТ и ННИОТ одновременно. Замена в гене ОТ 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103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приводит к резистентности ВИЧ к 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ННИОТ: </a:t>
            </a:r>
            <a:r>
              <a:rPr lang="ru-RU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эфавирензу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невирапину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мутаций в гене ОТ М184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устойчивости лечения 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НИОТ: </a:t>
            </a:r>
            <a:r>
              <a:rPr lang="ru-RU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ламивудином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эмтрицитабином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Редко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встречающаяся мутация в гене протеазы М46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отвечает за развитие резистентности к препаратам ИП: </a:t>
            </a:r>
            <a:r>
              <a:rPr lang="ru-RU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атазановиру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лопинавиру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нелфинавиру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42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6591" y="834887"/>
            <a:ext cx="6944138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Своевременно назначенные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препараты: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Останавливают размножение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вируса;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Поддерживают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иммунитет;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Снижают риск вторичных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инфекций;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Продлевают жизнь и сохраняют ее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качество.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98% ВИЧ-инфицированных матерей рожают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здоровых детей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благодаря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АРВТ.</a:t>
            </a:r>
            <a:endParaRPr lang="ru-RU" sz="28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46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7540472"/>
              </p:ext>
            </p:extLst>
          </p:nvPr>
        </p:nvGraphicFramePr>
        <p:xfrm>
          <a:off x="808383" y="702365"/>
          <a:ext cx="6217257" cy="5353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15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4220649"/>
              </p:ext>
            </p:extLst>
          </p:nvPr>
        </p:nvGraphicFramePr>
        <p:xfrm>
          <a:off x="622852" y="543339"/>
          <a:ext cx="6235148" cy="5552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044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3096" y="728871"/>
            <a:ext cx="6944139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«НАЦИОНАЛЬНЫЙ ИССЛЕДОВАТЕЛЬСКИЙ ЦЕНТР ЭПИДЕМИОЛОГИИ И МИКРОБИОЛОГИИ ИМЕНИ ПОЧЕТНОГО АКАДЕМИКА Н.Ф. ГАМАЛЕИ» МИНИСТЕРСТВА ЗДРАВООХРАНЕНИЯ РОССИЙСКОЙ ФЕДЕРАЦИИ </a:t>
            </a:r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По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данным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генотипирования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проводившегося с применением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on-line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 COMET v. 0.5 (http://comet.retrovirology.lu/) [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Struck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2014] и REGA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Subtyping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v3.0 [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Pineda-Pena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2013], 763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(85%)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образца относились к генетическому варианту А6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субтипа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68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(7,6%)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к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субтипу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38 (4,2%) образцов были определены как уникальные рекомбинантные формы URF_A6/B, 11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(1.2%)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образцов принадлежали к циркулирующей рекомбинантной форме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CRF02AG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широко распространенной в Западной Сибири и Средней 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Азии.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9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7030A0"/>
                </a:solidFill>
              </a:rPr>
              <a:t>                                             </a:t>
            </a:r>
            <a:r>
              <a:rPr lang="ru-RU" sz="2400" dirty="0" smtClean="0">
                <a:solidFill>
                  <a:srgbClr val="7030A0"/>
                </a:solidFill>
              </a:rPr>
              <a:t>БРАК</a:t>
            </a:r>
            <a:endParaRPr lang="ru-RU" sz="2400" dirty="0">
              <a:solidFill>
                <a:srgbClr val="7030A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284664"/>
              </p:ext>
            </p:extLst>
          </p:nvPr>
        </p:nvGraphicFramePr>
        <p:xfrm>
          <a:off x="702366" y="1762540"/>
          <a:ext cx="7063407" cy="4632415"/>
        </p:xfrm>
        <a:graphic>
          <a:graphicData uri="http://schemas.openxmlformats.org/drawingml/2006/table">
            <a:tbl>
              <a:tblPr/>
              <a:tblGrid>
                <a:gridCol w="2809796">
                  <a:extLst>
                    <a:ext uri="{9D8B030D-6E8A-4147-A177-3AD203B41FA5}">
                      <a16:colId xmlns:a16="http://schemas.microsoft.com/office/drawing/2014/main" val="449511503"/>
                    </a:ext>
                  </a:extLst>
                </a:gridCol>
                <a:gridCol w="644080">
                  <a:extLst>
                    <a:ext uri="{9D8B030D-6E8A-4147-A177-3AD203B41FA5}">
                      <a16:colId xmlns:a16="http://schemas.microsoft.com/office/drawing/2014/main" val="60966478"/>
                    </a:ext>
                  </a:extLst>
                </a:gridCol>
                <a:gridCol w="644080">
                  <a:extLst>
                    <a:ext uri="{9D8B030D-6E8A-4147-A177-3AD203B41FA5}">
                      <a16:colId xmlns:a16="http://schemas.microsoft.com/office/drawing/2014/main" val="1619526704"/>
                    </a:ext>
                  </a:extLst>
                </a:gridCol>
                <a:gridCol w="644080">
                  <a:extLst>
                    <a:ext uri="{9D8B030D-6E8A-4147-A177-3AD203B41FA5}">
                      <a16:colId xmlns:a16="http://schemas.microsoft.com/office/drawing/2014/main" val="2816415547"/>
                    </a:ext>
                  </a:extLst>
                </a:gridCol>
                <a:gridCol w="644080">
                  <a:extLst>
                    <a:ext uri="{9D8B030D-6E8A-4147-A177-3AD203B41FA5}">
                      <a16:colId xmlns:a16="http://schemas.microsoft.com/office/drawing/2014/main" val="4171908286"/>
                    </a:ext>
                  </a:extLst>
                </a:gridCol>
                <a:gridCol w="1033211">
                  <a:extLst>
                    <a:ext uri="{9D8B030D-6E8A-4147-A177-3AD203B41FA5}">
                      <a16:colId xmlns:a16="http://schemas.microsoft.com/office/drawing/2014/main" val="4021095330"/>
                    </a:ext>
                  </a:extLst>
                </a:gridCol>
                <a:gridCol w="644080">
                  <a:extLst>
                    <a:ext uri="{9D8B030D-6E8A-4147-A177-3AD203B41FA5}">
                      <a16:colId xmlns:a16="http://schemas.microsoft.com/office/drawing/2014/main" val="3222824567"/>
                    </a:ext>
                  </a:extLst>
                </a:gridCol>
              </a:tblGrid>
              <a:tr h="9549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Резистентность ВИЧ к АРВП</a:t>
                      </a:r>
                    </a:p>
                  </a:txBody>
                  <a:tcPr marL="6579" marR="6579" marT="6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</a:t>
                      </a:r>
                    </a:p>
                  </a:txBody>
                  <a:tcPr marL="6579" marR="6579" marT="6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579" marR="6579" marT="6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</a:t>
                      </a:r>
                    </a:p>
                  </a:txBody>
                  <a:tcPr marL="6579" marR="6579" marT="6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579" marR="6579" marT="6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 г</a:t>
                      </a:r>
                    </a:p>
                  </a:txBody>
                  <a:tcPr marL="6579" marR="6579" marT="6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579" marR="6579" marT="6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0028878"/>
                  </a:ext>
                </a:extLst>
              </a:tr>
              <a:tr h="17882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направлены</a:t>
                      </a:r>
                    </a:p>
                  </a:txBody>
                  <a:tcPr marL="6579" marR="6579" marT="6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6579" marR="6579" marT="6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79" marR="6579" marT="6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6579" marR="6579" marT="6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79" marR="6579" marT="6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</a:t>
                      </a:r>
                    </a:p>
                  </a:txBody>
                  <a:tcPr marL="6579" marR="6579" marT="6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79" marR="6579" marT="6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540488"/>
                  </a:ext>
                </a:extLst>
              </a:tr>
              <a:tr h="18892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не </a:t>
                      </a:r>
                      <a:r>
                        <a:rPr lang="ru-RU" sz="16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подлежат</a:t>
                      </a:r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обследованию                           (вирусная нагрузка менее 2 000, более 750 000 </a:t>
                      </a:r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копий/мл</a:t>
                      </a:r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579" marR="6579" marT="6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579" marR="6579" marT="6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28,7</a:t>
                      </a:r>
                    </a:p>
                  </a:txBody>
                  <a:tcPr marL="6579" marR="6579" marT="6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579" marR="6579" marT="6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42,8</a:t>
                      </a:r>
                    </a:p>
                  </a:txBody>
                  <a:tcPr marL="6579" marR="6579" marT="6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6579" marR="6579" marT="6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34,8</a:t>
                      </a:r>
                    </a:p>
                  </a:txBody>
                  <a:tcPr marL="6579" marR="6579" marT="65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986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54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 descr="C:\Users\Пользователь\Desktop\рез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936184" y="1499153"/>
            <a:ext cx="588976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66441" y="331304"/>
            <a:ext cx="2685142" cy="6031397"/>
          </a:xfrm>
        </p:spPr>
        <p:txBody>
          <a:bodyPr>
            <a:normAutofit/>
          </a:bodyPr>
          <a:lstStyle/>
          <a:p>
            <a:pPr lvl="0"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Определение мутаций лекарственной устойчивости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РНК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ВИЧ-1.</a:t>
            </a:r>
          </a:p>
          <a:p>
            <a:pPr lvl="0"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енетический анализатор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3500</a:t>
            </a:r>
          </a:p>
          <a:p>
            <a:pPr lvl="0"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8-ми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капиллярный 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Applied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Biosystems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HITACHI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953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735724"/>
            <a:ext cx="4040188" cy="3074276"/>
          </a:xfrm>
        </p:spPr>
        <p:txBody>
          <a:bodyPr/>
          <a:lstStyle/>
          <a:p>
            <a:pPr algn="ctr">
              <a:lnSpc>
                <a:spcPct val="110000"/>
              </a:lnSpc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Тест-система  </a:t>
            </a:r>
            <a:endParaRPr lang="ru-RU" sz="1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ru-RU" sz="1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ViroSeg</a:t>
            </a:r>
            <a:r>
              <a:rPr lang="ru-RU" sz="1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HIV-1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выявления резистентности ВИЧ</a:t>
            </a:r>
            <a:r>
              <a:rPr lang="en-US" sz="1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предназначена для анализа образцов с вирусной нагрузкой</a:t>
            </a:r>
            <a:r>
              <a:rPr lang="en-US" sz="1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2000-750000 копий/мл РНК ВИЧ-1. </a:t>
            </a:r>
          </a:p>
          <a:p>
            <a:pPr algn="ctr">
              <a:lnSpc>
                <a:spcPct val="110000"/>
              </a:lnSpc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Анализ образцов и контролей в  программе </a:t>
            </a:r>
            <a:r>
              <a:rPr lang="ru-RU" sz="1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ViroSeq</a:t>
            </a:r>
            <a:r>
              <a:rPr lang="ru-RU" sz="1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v 3,0.</a:t>
            </a:r>
          </a:p>
          <a:p>
            <a:endParaRPr lang="ru-RU" sz="1800" dirty="0">
              <a:solidFill>
                <a:srgbClr val="7030A0"/>
              </a:solidFill>
            </a:endParaRPr>
          </a:p>
        </p:txBody>
      </p:sp>
      <p:pic>
        <p:nvPicPr>
          <p:cNvPr id="8" name="Содержимое 4" descr="ПИКИ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52501" y="3899822"/>
            <a:ext cx="3352800" cy="1872327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731027" y="1987826"/>
            <a:ext cx="3657599" cy="1484244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70000"/>
              </a:lnSpc>
            </a:pPr>
            <a:r>
              <a:rPr lang="ru-RU" sz="6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Модули  коммерческой тест-системы</a:t>
            </a:r>
          </a:p>
          <a:p>
            <a:pPr algn="ctr">
              <a:lnSpc>
                <a:spcPct val="170000"/>
              </a:lnSpc>
            </a:pPr>
            <a:r>
              <a:rPr lang="ru-RU" sz="6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6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ViroSeq</a:t>
            </a:r>
            <a:r>
              <a:rPr lang="ru-RU" sz="6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HIV-1 </a:t>
            </a:r>
            <a:r>
              <a:rPr lang="ru-RU" sz="6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Genotyping</a:t>
            </a:r>
            <a:r>
              <a:rPr lang="ru-RU" sz="6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ru-RU" sz="6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v2.0, </a:t>
            </a:r>
          </a:p>
          <a:p>
            <a:pPr algn="ctr">
              <a:lnSpc>
                <a:spcPct val="170000"/>
              </a:lnSpc>
            </a:pPr>
            <a:r>
              <a:rPr lang="ru-RU" sz="6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Celera</a:t>
            </a:r>
            <a:r>
              <a:rPr lang="ru-RU" sz="6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Diagnostics</a:t>
            </a:r>
            <a:r>
              <a:rPr lang="ru-RU" sz="6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США</a:t>
            </a:r>
            <a:r>
              <a:rPr lang="ru-RU" sz="6400" b="1" dirty="0">
                <a:solidFill>
                  <a:srgbClr val="7030A0"/>
                </a:solidFill>
              </a:rPr>
              <a:t>.</a:t>
            </a:r>
          </a:p>
          <a:p>
            <a:pPr marL="72000" algn="ctr">
              <a:lnSpc>
                <a:spcPct val="170000"/>
              </a:lnSpc>
              <a:spcAft>
                <a:spcPts val="600"/>
              </a:spcAft>
            </a:pP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7" name="Содержимое 5" descr="106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416314" y="3710609"/>
            <a:ext cx="4012070" cy="2733714"/>
          </a:xfrm>
        </p:spPr>
      </p:pic>
    </p:spTree>
    <p:extLst>
      <p:ext uri="{BB962C8B-B14F-4D97-AF65-F5344CB8AC3E}">
        <p14:creationId xmlns:p14="http://schemas.microsoft.com/office/powerpoint/2010/main" val="261860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792034043"/>
              </p:ext>
            </p:extLst>
          </p:nvPr>
        </p:nvGraphicFramePr>
        <p:xfrm>
          <a:off x="642910" y="714356"/>
          <a:ext cx="7858180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1714" y="4051758"/>
            <a:ext cx="2347800" cy="232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00043"/>
            <a:ext cx="78581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ВОЗ рекомендует использовать для интерпретации результатов базу данных и алгоритмы Стэнфордского университета, адрес в Интернете: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(http://www.hivdb.stanford.edu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ctr"/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Зеркало алгоритма интерпретации результатов Стэнфордского университета на русском языке реализовано во "Всероссийской базе данных устойчивости ВИЧ к антиретровирусным препаратам", адрес в Интернете: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(http://www.hivresist.pcr.ru).</a:t>
            </a:r>
          </a:p>
        </p:txBody>
      </p:sp>
    </p:spTree>
    <p:extLst>
      <p:ext uri="{BB962C8B-B14F-4D97-AF65-F5344CB8AC3E}">
        <p14:creationId xmlns:p14="http://schemas.microsoft.com/office/powerpoint/2010/main" val="245252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7566" y="594635"/>
            <a:ext cx="70236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данных ресурсах возможна интерпретация как введенной в специализированное окно нуклеотидной последовательности ВИЧ, так и загруженных файлов с последовательностями «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fasta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». Результаты интерпретации представлены в таком виде, что для каждого препарата из группы ингибиторов протеазы и обратной транскриптазы указывается степень устойчивости ВИЧ по шкале чувствительности к препарату.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стойчивость: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низкой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средней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высокой степени. </a:t>
            </a:r>
          </a:p>
        </p:txBody>
      </p:sp>
    </p:spTree>
    <p:extLst>
      <p:ext uri="{BB962C8B-B14F-4D97-AF65-F5344CB8AC3E}">
        <p14:creationId xmlns:p14="http://schemas.microsoft.com/office/powerpoint/2010/main" val="159187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6"/>
          <p:cNvPicPr>
            <a:picLocks/>
          </p:cNvPicPr>
          <p:nvPr/>
        </p:nvPicPr>
        <p:blipFill rotWithShape="1">
          <a:blip r:embed="rId3"/>
          <a:srcRect l="5900" t="4692" r="6104" b="6503"/>
          <a:stretch/>
        </p:blipFill>
        <p:spPr bwMode="auto">
          <a:xfrm>
            <a:off x="172278" y="2634669"/>
            <a:ext cx="4041775" cy="38257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5006" y="777766"/>
            <a:ext cx="28483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Sequencing Analysis</a:t>
            </a:r>
          </a:p>
        </p:txBody>
      </p:sp>
      <p:pic>
        <p:nvPicPr>
          <p:cNvPr id="4" name="Объект 7"/>
          <p:cNvPicPr>
            <a:picLocks/>
          </p:cNvPicPr>
          <p:nvPr/>
        </p:nvPicPr>
        <p:blipFill rotWithShape="1">
          <a:blip r:embed="rId4"/>
          <a:srcRect r="204" b="5925"/>
          <a:stretch/>
        </p:blipFill>
        <p:spPr bwMode="auto">
          <a:xfrm>
            <a:off x="4221043" y="2656831"/>
            <a:ext cx="4550980" cy="37942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 flipH="1">
            <a:off x="5097515" y="725214"/>
            <a:ext cx="33107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ViroSeq</a:t>
            </a:r>
            <a:endParaRPr lang="en-US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944414" y="1166648"/>
            <a:ext cx="484632" cy="1461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437586" y="1171903"/>
            <a:ext cx="484632" cy="1461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8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06017"/>
            <a:ext cx="6957392" cy="2928731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Цели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АРВТ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увеличение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продолжительности и сохранение (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улучшение) качества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жизни пациентов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-снижение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контагиозности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пациента, что приводит к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значительному снижению 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риска передачи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ВИЧ-инфекции;</a:t>
            </a:r>
            <a:b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-максимальное подавление размножения ВИЧ;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-уменьшение финансовых затрат,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связанных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лечением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вторичных заболеваний, нетрудоспособностью 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пациента.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vedtver.ru/wp-content/uploads/2021/09/2-314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78" y="3061252"/>
            <a:ext cx="7010400" cy="353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96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6" y="106018"/>
            <a:ext cx="7050156" cy="655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35259" t="22768" r="33656" b="5147"/>
          <a:stretch/>
        </p:blipFill>
        <p:spPr bwMode="auto">
          <a:xfrm>
            <a:off x="583924" y="106845"/>
            <a:ext cx="5829300" cy="6191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5514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34797" t="21578" r="32779" b="5056"/>
          <a:stretch/>
        </p:blipFill>
        <p:spPr bwMode="auto">
          <a:xfrm>
            <a:off x="882099" y="274155"/>
            <a:ext cx="5048250" cy="5924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8759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l="35232" t="23862" r="32409" b="5097"/>
          <a:stretch/>
        </p:blipFill>
        <p:spPr bwMode="auto">
          <a:xfrm>
            <a:off x="830745" y="247650"/>
            <a:ext cx="5276849" cy="5829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3622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35820" t="24034" r="32705" b="5623"/>
          <a:stretch/>
        </p:blipFill>
        <p:spPr bwMode="auto">
          <a:xfrm>
            <a:off x="1109041" y="458856"/>
            <a:ext cx="4572000" cy="5638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6773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495068"/>
              </p:ext>
            </p:extLst>
          </p:nvPr>
        </p:nvGraphicFramePr>
        <p:xfrm>
          <a:off x="106016" y="198784"/>
          <a:ext cx="8852453" cy="3034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6" name="Лист" r:id="rId3" imgW="10210658" imgH="1196261" progId="Excel.Sheet.12">
                  <p:embed/>
                </p:oleObj>
              </mc:Choice>
              <mc:Fallback>
                <p:oleObj name="Лист" r:id="rId3" imgW="10210658" imgH="119626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016" y="198784"/>
                        <a:ext cx="8852453" cy="30347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705468"/>
              </p:ext>
            </p:extLst>
          </p:nvPr>
        </p:nvGraphicFramePr>
        <p:xfrm>
          <a:off x="132522" y="3352800"/>
          <a:ext cx="8852452" cy="2676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7" name="Лист" r:id="rId5" imgW="5455778" imgH="1394366" progId="Excel.Sheet.12">
                  <p:embed/>
                </p:oleObj>
              </mc:Choice>
              <mc:Fallback>
                <p:oleObj name="Лист" r:id="rId5" imgW="5455778" imgH="139436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2522" y="3352800"/>
                        <a:ext cx="8852452" cy="26769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113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63467"/>
              </p:ext>
            </p:extLst>
          </p:nvPr>
        </p:nvGraphicFramePr>
        <p:xfrm>
          <a:off x="206374" y="331304"/>
          <a:ext cx="8805103" cy="2703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8" name="Лист" r:id="rId3" imgW="10470093" imgH="1196261" progId="Excel.Sheet.12">
                  <p:embed/>
                </p:oleObj>
              </mc:Choice>
              <mc:Fallback>
                <p:oleObj name="Лист" r:id="rId3" imgW="10470093" imgH="119626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6374" y="331304"/>
                        <a:ext cx="8805103" cy="27034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224689"/>
              </p:ext>
            </p:extLst>
          </p:nvPr>
        </p:nvGraphicFramePr>
        <p:xfrm>
          <a:off x="238540" y="3326296"/>
          <a:ext cx="8574156" cy="2941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9" name="Лист" r:id="rId5" imgW="5455778" imgH="1592470" progId="Excel.Sheet.12">
                  <p:embed/>
                </p:oleObj>
              </mc:Choice>
              <mc:Fallback>
                <p:oleObj name="Лист" r:id="rId5" imgW="5455778" imgH="15924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8540" y="3326296"/>
                        <a:ext cx="8574156" cy="29419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422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625381"/>
              </p:ext>
            </p:extLst>
          </p:nvPr>
        </p:nvGraphicFramePr>
        <p:xfrm>
          <a:off x="206375" y="583096"/>
          <a:ext cx="8731250" cy="2862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0" name="Лист" r:id="rId3" imgW="10470093" imgH="1196261" progId="Excel.Sheet.12">
                  <p:embed/>
                </p:oleObj>
              </mc:Choice>
              <mc:Fallback>
                <p:oleObj name="Лист" r:id="rId3" imgW="10470093" imgH="119626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6375" y="583096"/>
                        <a:ext cx="8731250" cy="28624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337576"/>
              </p:ext>
            </p:extLst>
          </p:nvPr>
        </p:nvGraphicFramePr>
        <p:xfrm>
          <a:off x="172278" y="3816626"/>
          <a:ext cx="8772939" cy="221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1" name="Лист" r:id="rId5" imgW="6065662" imgH="998157" progId="Excel.Sheet.12">
                  <p:embed/>
                </p:oleObj>
              </mc:Choice>
              <mc:Fallback>
                <p:oleObj name="Лист" r:id="rId5" imgW="6065662" imgH="9981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278" y="3816626"/>
                        <a:ext cx="8772939" cy="2213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5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442520"/>
              </p:ext>
            </p:extLst>
          </p:nvPr>
        </p:nvGraphicFramePr>
        <p:xfrm>
          <a:off x="378653" y="225289"/>
          <a:ext cx="8765347" cy="2796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0" name="Лист" r:id="rId3" imgW="10470093" imgH="1196261" progId="Excel.Sheet.12">
                  <p:embed/>
                </p:oleObj>
              </mc:Choice>
              <mc:Fallback>
                <p:oleObj name="Лист" r:id="rId3" imgW="10470093" imgH="119626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8653" y="225289"/>
                        <a:ext cx="8765347" cy="27962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131613"/>
              </p:ext>
            </p:extLst>
          </p:nvPr>
        </p:nvGraphicFramePr>
        <p:xfrm>
          <a:off x="397565" y="3101216"/>
          <a:ext cx="8640418" cy="3061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1" name="Лист" r:id="rId5" imgW="5455778" imgH="998157" progId="Excel.Sheet.12">
                  <p:embed/>
                </p:oleObj>
              </mc:Choice>
              <mc:Fallback>
                <p:oleObj name="Лист" r:id="rId5" imgW="5455778" imgH="9981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7565" y="3101216"/>
                        <a:ext cx="8640418" cy="30610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013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0661" y="278296"/>
            <a:ext cx="6215269" cy="6566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17.01.2023г.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22.09.2023 г</a:t>
            </a:r>
            <a:endParaRPr lang="ru-RU" sz="1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муж. 1976 г.р.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ИБ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2006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4Б ст. Терапия с 2018г по настоящее время.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Приверженность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&gt;95%.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ВН: 21.12.21-81копии/мл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12.09.22-291 копии/мл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29.12.22-1080 копии/мл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17.01.23-1400 копии/мл-ниже линейности метода.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25.04.23-128 копий/мл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08.09.23-5960 копий/мл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22.09.2023-7090 копий/мл-в работу.</a:t>
            </a:r>
            <a:endParaRPr lang="ru-RU" sz="1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Мутации, обуславливающие резистентность к НИОТ: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65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184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ННИО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K101E, V106I, Y181C, G190S.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Устойчив ВИЧ к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FTC, 3TC,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ddI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TDF, d4T.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RPV, ETR, EFV, NVP, DOR.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Subtype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23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1" y="410817"/>
            <a:ext cx="7067549" cy="1775792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Основная задача АРВТ </a:t>
            </a:r>
            <a:b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максимальное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подавление размножения ВИЧ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содержания РНК ВИЧ в крови (ВН)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неопределяемого уровня </a:t>
            </a:r>
            <a:b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(методом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ПЦР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pic>
        <p:nvPicPr>
          <p:cNvPr id="2050" name="Picture 2" descr="https://icdn.lenta.ru/images/2022/11/08/18/20221108181215893/square_1280_d4c639579e394e217578de844ed7e6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2478157"/>
            <a:ext cx="5512076" cy="411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99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384" y="2072522"/>
            <a:ext cx="6267231" cy="271295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75861" y="612845"/>
            <a:ext cx="658633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ПЛАНЫ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АмплиСенс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® 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HIV-Resist-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«Центральный научно-исследовательский институт эпидемиологии»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Набор реагентов для выявления мутаций лекарственной устойчивости ВИЧ в гене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интегразы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протеазы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фрагменте гена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обратной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транскриптазы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/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Аналитическая чувствительность теста:</a:t>
            </a:r>
          </a:p>
          <a:p>
            <a:pPr algn="ctr"/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копий/мл РНК ВИЧ-1 из 200 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мкл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плазмы,</a:t>
            </a:r>
          </a:p>
          <a:p>
            <a:pPr algn="ctr"/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копий/мл РНК ВИЧ-1 из 1000 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мкл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плазмы с    предварительным ультра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центрифугированием.</a:t>
            </a:r>
          </a:p>
          <a:p>
            <a:pPr algn="ctr"/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Программное обеспечение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«ДЕОНА» </a:t>
            </a:r>
          </a:p>
        </p:txBody>
      </p:sp>
    </p:spTree>
    <p:extLst>
      <p:ext uri="{BB962C8B-B14F-4D97-AF65-F5344CB8AC3E}">
        <p14:creationId xmlns:p14="http://schemas.microsoft.com/office/powerpoint/2010/main" val="227480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6434" y="2001078"/>
            <a:ext cx="5287617" cy="158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480"/>
              </a:spcBef>
              <a:spcAft>
                <a:spcPts val="0"/>
              </a:spcAft>
            </a:pPr>
            <a:endParaRPr lang="ru-RU" sz="2800" b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480"/>
              </a:spcBef>
              <a:spcAft>
                <a:spcPts val="0"/>
              </a:spcAft>
            </a:pP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48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ВНИМАНИЕ</a:t>
            </a:r>
            <a:endParaRPr lang="ru-RU" sz="28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85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571500"/>
            <a:ext cx="664845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УСЛОВИЯ НАЗНАЧЕНИЯ АРВТ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Прогностически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неблагоприятным считается уровень ВН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копий/мл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однако даже при низких уровнях ВН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заболевание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может иметь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прогрессирующее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течение. </a:t>
            </a:r>
            <a:endParaRPr lang="en-US" b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Начало АРВТ снижает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уровень иммунной реактивации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минимизирует риск возникновения вторичных заболеваний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Период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между установлением диагноза ВИЧ-инфекции и началом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АРВТ должен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ыть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максимально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сокращен.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При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готовности пациента к старту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АРВТ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наличии его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согласия, лечение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быть начато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немедленно, сразу после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постановки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диагноза, если нет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клинических противопоказаний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приема антиретровирусных препаратов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18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Лечение ВИЧ-инфекции проводится пожизненно и требует от пациентов точного  соблюдения рекомендаций врачей и режима терапии.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Соблюдение режима АРВТ и диспансерного наблюдения должны рассматриваться в едином контексте своевременности и эффективности терапии. </a:t>
            </a:r>
            <a:b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Огромное значение имеет формирование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приверженности пациентов.</a:t>
            </a:r>
            <a:endParaRPr lang="ru-RU" sz="16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https://gippokrat.by/wp-content/uploads/2020/09/soft-stools-pic-2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460" y="3578088"/>
            <a:ext cx="4916557" cy="295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80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1950" y="857218"/>
            <a:ext cx="7105650" cy="4021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приверженности лечению как специфического поведения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отношении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приема лекарств осуществляется в процессе общения,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доверительного взаимодействия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пациентом.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 приверженностью лечению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понимают: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приём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препаратов в строгом соответствии с назначением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врача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вовремя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принимает лекарство;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принимает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его в предписанной врачом дозе;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соблюдает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рекомендации по диете.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 рекомендует считать пороговым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уровень приверженности 95%, так как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 обеспечивает наилучший вирусологический ответ на проводимую терапию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70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399" y="238539"/>
            <a:ext cx="6029739" cy="6544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данным ВОЗ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По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состоянию на конец 2022 г. антиретровирусное лечение получали 29,8 млн человек из 39 млн человек с ВИЧ-инфекцией (т. 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е.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76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всех живущих с ВИЧ людей).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По данным ФБУН ЦНИИ Эпидемиологии </a:t>
            </a:r>
            <a:r>
              <a:rPr lang="ru-RU" sz="1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Роспотребнадзора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600" b="1" dirty="0" smtClean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Со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времени обнаружения в 1987 г. первого россиянина, инфицированного ВИЧ, по 31 декабря 2022 г. общее число выявленных случаев ВИЧ-инфекции среди граждан Российской Федерации (подтвержденных обнаружением антител к ВИЧ в 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ИБ или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путем выявления РНК, ДНК ВИЧ) достигло 1 629 955 (по предварительным данным). На 31 декабря 2022 г. в стране проживало 1 168 076 россиян с лабораторно подтвержденным диагнозом ВИЧ-инфекции, исключая 461 879 больных, умерших за весь период наблюдения (28,3%).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За весь период наблюдения к 31 декабря 2022 г. в Российской Федерации родилось 244 092 живых ребенка от ВИЧ-инфицированных матерей, у 12 425 из них была подтверждена ВИЧ инфекция (5,1%). В 2022 г. в России родилось 11 740 детей от ВИЧ-инфицированных матерей, из них у 130 детей (1,1%) была подтверждена ВИЧ-инфекция.</a:t>
            </a:r>
            <a:endParaRPr lang="ru-RU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43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3115</TotalTime>
  <Words>1973</Words>
  <Application>Microsoft Office PowerPoint</Application>
  <PresentationFormat>Экран (4:3)</PresentationFormat>
  <Paragraphs>409</Paragraphs>
  <Slides>51</Slides>
  <Notes>19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60" baseType="lpstr">
      <vt:lpstr>Arial</vt:lpstr>
      <vt:lpstr>Calibri</vt:lpstr>
      <vt:lpstr>Symbol</vt:lpstr>
      <vt:lpstr>Times New Roman</vt:lpstr>
      <vt:lpstr>Trebuchet MS</vt:lpstr>
      <vt:lpstr>Wingdings</vt:lpstr>
      <vt:lpstr>Wingdings 3</vt:lpstr>
      <vt:lpstr>Аспект</vt:lpstr>
      <vt:lpstr>Лист</vt:lpstr>
      <vt:lpstr>  Анализ проведенных исследований на определение устойчивости ВИЧ к антиретровирусным препаратам в ХМАО-Югре  за 2022-2023г.    Центр лабораторной диагностики   автономное учреждение ХМАО-Югры  «Югорский центр профессиональной патологии» Врач КЛД Сафронова Л.А г. Ханты-Мансийск 2023 год.  </vt:lpstr>
      <vt:lpstr>Презентация PowerPoint</vt:lpstr>
      <vt:lpstr>Презентация PowerPoint</vt:lpstr>
      <vt:lpstr>                                  Цели АРВТ  - увеличение продолжительности и сохранение (улучшение) качества жизни пациентов;  -снижение контагиозности пациента, что приводит к значительному снижению  риска передачи ВИЧ-инфекции; -максимальное подавление размножения ВИЧ; -уменьшение финансовых затрат, связанных с лечением вторичных заболеваний, нетрудоспособностью  пациента. </vt:lpstr>
      <vt:lpstr>Основная задача АРВТ   максимальное подавление размножения ВИЧ, снижение содержания РНК ВИЧ в крови (ВН) до неопределяемого уровня  (методом ПЦР). </vt:lpstr>
      <vt:lpstr>Презентация PowerPoint</vt:lpstr>
      <vt:lpstr>Лечение ВИЧ-инфекции проводится пожизненно и требует от пациентов точного  соблюдения рекомендаций врачей и режима терапии. Соблюдение режима АРВТ и диспансерного наблюдения должны рассматриваться в едином контексте своевременности и эффективности терапии.  Огромное значение имеет формирование приверженности пациентов.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       БРАК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Резистентность  к антиретровирусным препаратам и результаты ее определения  у ВИЧ-инфицированных по материалам КУ «ЦЕНТР СПИД» г. Ханты-Мансийск.    г.  Ханты-Мансийск 2019 год.</dc:title>
  <dc:creator>Сафронов Юрий</dc:creator>
  <cp:lastModifiedBy>safro</cp:lastModifiedBy>
  <cp:revision>282</cp:revision>
  <dcterms:created xsi:type="dcterms:W3CDTF">2019-02-16T13:12:22Z</dcterms:created>
  <dcterms:modified xsi:type="dcterms:W3CDTF">2023-11-01T20:28:38Z</dcterms:modified>
</cp:coreProperties>
</file>