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58" r:id="rId1"/>
  </p:sldMasterIdLst>
  <p:notesMasterIdLst>
    <p:notesMasterId r:id="rId32"/>
  </p:notesMasterIdLst>
  <p:sldIdLst>
    <p:sldId id="256" r:id="rId2"/>
    <p:sldId id="490" r:id="rId3"/>
    <p:sldId id="461" r:id="rId4"/>
    <p:sldId id="532" r:id="rId5"/>
    <p:sldId id="495" r:id="rId6"/>
    <p:sldId id="527" r:id="rId7"/>
    <p:sldId id="542" r:id="rId8"/>
    <p:sldId id="528" r:id="rId9"/>
    <p:sldId id="504" r:id="rId10"/>
    <p:sldId id="545" r:id="rId11"/>
    <p:sldId id="473" r:id="rId12"/>
    <p:sldId id="558" r:id="rId13"/>
    <p:sldId id="536" r:id="rId14"/>
    <p:sldId id="551" r:id="rId15"/>
    <p:sldId id="533" r:id="rId16"/>
    <p:sldId id="553" r:id="rId17"/>
    <p:sldId id="550" r:id="rId18"/>
    <p:sldId id="549" r:id="rId19"/>
    <p:sldId id="548" r:id="rId20"/>
    <p:sldId id="567" r:id="rId21"/>
    <p:sldId id="560" r:id="rId22"/>
    <p:sldId id="565" r:id="rId23"/>
    <p:sldId id="569" r:id="rId24"/>
    <p:sldId id="562" r:id="rId25"/>
    <p:sldId id="563" r:id="rId26"/>
    <p:sldId id="564" r:id="rId27"/>
    <p:sldId id="568" r:id="rId28"/>
    <p:sldId id="502" r:id="rId29"/>
    <p:sldId id="531" r:id="rId30"/>
    <p:sldId id="566" r:id="rId31"/>
  </p:sldIdLst>
  <p:sldSz cx="10080625" cy="7561263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0401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080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5120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160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520086" algn="l" defTabSz="100803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024104" algn="l" defTabSz="100803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528121" algn="l" defTabSz="100803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032138" algn="l" defTabSz="100803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4F6"/>
    <a:srgbClr val="FF4B4B"/>
    <a:srgbClr val="CC99FF"/>
    <a:srgbClr val="B4D9F2"/>
    <a:srgbClr val="638FB3"/>
    <a:srgbClr val="C9FFFF"/>
    <a:srgbClr val="FF75BA"/>
    <a:srgbClr val="EEDE12"/>
    <a:srgbClr val="2AA890"/>
    <a:srgbClr val="BC9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7" autoAdjust="0"/>
  </p:normalViewPr>
  <p:slideViewPr>
    <p:cSldViewPr>
      <p:cViewPr varScale="1">
        <p:scale>
          <a:sx n="111" d="100"/>
          <a:sy n="111" d="100"/>
        </p:scale>
        <p:origin x="-1206" y="-66"/>
      </p:cViewPr>
      <p:guideLst>
        <p:guide orient="horz" pos="2382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60"/>
      <c:depthPercent val="70"/>
      <c:rAngAx val="0"/>
      <c:perspective val="100"/>
    </c:view3D>
    <c:floor>
      <c:thickness val="0"/>
    </c:floor>
    <c:sideWall>
      <c:thickness val="0"/>
      <c:sp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</c:spPr>
    </c:sideWall>
    <c:backWall>
      <c:thickness val="0"/>
      <c:sp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</c:spPr>
    </c:backWall>
    <c:plotArea>
      <c:layout>
        <c:manualLayout>
          <c:layoutTarget val="inner"/>
          <c:xMode val="edge"/>
          <c:yMode val="edge"/>
          <c:x val="7.0216888689237908E-2"/>
          <c:y val="0.14530101335917164"/>
          <c:w val="0.88302939759661103"/>
          <c:h val="0.854698953081696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rgbClr val="638FB3"/>
              </a:solidFill>
            </c:spPr>
          </c:dPt>
          <c:dPt>
            <c:idx val="1"/>
            <c:bubble3D val="0"/>
            <c:spPr>
              <a:solidFill>
                <a:srgbClr val="BC9FF7"/>
              </a:solidFill>
            </c:spPr>
          </c:dPt>
          <c:dPt>
            <c:idx val="2"/>
            <c:bubble3D val="0"/>
            <c:spPr>
              <a:solidFill>
                <a:srgbClr val="2AA890"/>
              </a:solidFill>
            </c:spPr>
          </c:dPt>
          <c:dPt>
            <c:idx val="3"/>
            <c:bubble3D val="0"/>
            <c:spPr>
              <a:solidFill>
                <a:srgbClr val="EEDE12"/>
              </a:solidFill>
            </c:spPr>
          </c:dPt>
          <c:dLbls>
            <c:dLbl>
              <c:idx val="0"/>
              <c:layout>
                <c:manualLayout>
                  <c:x val="-8.2482707314652889E-2"/>
                  <c:y val="-3.4682282744804394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Клинико-диагностические 111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277987233033681E-3"/>
                  <c:y val="-0.3143555665319255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Бактериологические</a:t>
                    </a:r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420474444379081E-2"/>
                  <c:y val="-9.6504056829542148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Иммунологические</a:t>
                    </a:r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5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7736844753098717E-2"/>
                  <c:y val="-4.162292454650105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Прочие </a:t>
                    </a:r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882861864489161"/>
                  <c:y val="0.1054436370778992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i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Прочее 3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Клинико-диагностические</c:v>
                </c:pt>
                <c:pt idx="1">
                  <c:v>Бактериологические</c:v>
                </c:pt>
                <c:pt idx="2">
                  <c:v>Иммунологическая</c:v>
                </c:pt>
                <c:pt idx="3">
                  <c:v>Прочие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111</c:v>
                </c:pt>
                <c:pt idx="1">
                  <c:v>28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8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Число штатных должностей</a:t>
            </a:r>
            <a:endParaRPr lang="ru-RU" sz="1800" b="1" dirty="0">
              <a:latin typeface="Candara" panose="020E0502030303020204" pitchFamily="34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5275541923481013"/>
          <c:y val="0.14015404510902074"/>
        </c:manualLayout>
      </c:layout>
      <c:overlay val="0"/>
    </c:title>
    <c:autoTitleDeleted val="0"/>
    <c:view3D>
      <c:rotX val="20"/>
      <c:rotY val="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631955158825726E-2"/>
          <c:y val="0.17796033828168706"/>
          <c:w val="0.76383497408009282"/>
          <c:h val="0.606502542602478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 штатных должностей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explosion val="25"/>
          <c:dPt>
            <c:idx val="0"/>
            <c:bubble3D val="0"/>
            <c:spPr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CC006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FF696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8.3848549886600315E-2"/>
                  <c:y val="-0.1182284314436180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396,75 (16,8%)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169744910246199E-2"/>
                  <c:y val="-8.13639615899881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211,25 (8,9%)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362934577510079E-2"/>
                  <c:y val="-3.722609237947621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94,75</a:t>
                    </a:r>
                    <a:r>
                      <a:rPr lang="ru-RU" baseline="0" dirty="0" smtClean="0"/>
                      <a:t> (4,0%)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949823615187355E-2"/>
                  <c:y val="-1.86463862925418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1658,25</a:t>
                    </a:r>
                    <a:r>
                      <a:rPr lang="ru-RU" dirty="0" smtClean="0"/>
                      <a:t> (70,2%)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Бактериологи</c:v>
                </c:pt>
                <c:pt idx="1">
                  <c:v>Врач КЛД</c:v>
                </c:pt>
                <c:pt idx="2">
                  <c:v>Биологи</c:v>
                </c:pt>
                <c:pt idx="3">
                  <c:v>Мед.лабораторные техники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94.75</c:v>
                </c:pt>
                <c:pt idx="1">
                  <c:v>396.75</c:v>
                </c:pt>
                <c:pt idx="2">
                  <c:v>211.25</c:v>
                </c:pt>
                <c:pt idx="3">
                  <c:v>1658.25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Процент износа </a:t>
            </a:r>
            <a:r>
              <a:rPr lang="ru-RU" dirty="0" smtClean="0"/>
              <a:t>оборудования за 2020 –</a:t>
            </a:r>
            <a:r>
              <a:rPr lang="ru-RU" baseline="0" dirty="0" smtClean="0"/>
              <a:t> 2021 </a:t>
            </a:r>
            <a:r>
              <a:rPr lang="ru-RU" dirty="0" smtClean="0"/>
              <a:t>года</a:t>
            </a:r>
            <a:endParaRPr lang="ru-RU" dirty="0"/>
          </a:p>
        </c:rich>
      </c:tx>
      <c:layout/>
      <c:overlay val="0"/>
    </c:title>
    <c:autoTitleDeleted val="0"/>
    <c:view3D>
      <c:rotX val="10"/>
      <c:rotY val="20"/>
      <c:depthPercent val="1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92550909376084"/>
          <c:y val="9.6176888350517797E-2"/>
          <c:w val="0.92676449033793795"/>
          <c:h val="0.46353339017262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rgbClr val="FF4B4B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Lbls>
            <c:dLbl>
              <c:idx val="0"/>
              <c:layout>
                <c:manualLayout>
                  <c:x val="-7.7809981897436235E-3"/>
                  <c:y val="3.7928880064699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936660632478745E-3"/>
                  <c:y val="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904990948718117E-3"/>
                  <c:y val="7.5857760129399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2968330316240322E-3"/>
                  <c:y val="-6.95354768388547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2968330316241274E-3"/>
                  <c:y val="1.8964440032350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7.7809981897436235E-3"/>
                  <c:y val="1.8964440032349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Микроскопы монокулярные</c:v>
                </c:pt>
                <c:pt idx="1">
                  <c:v>Микроскопы бинокулярные</c:v>
                </c:pt>
                <c:pt idx="2">
                  <c:v>Микроскопы стереоскопические</c:v>
                </c:pt>
                <c:pt idx="3">
                  <c:v>Гематологические анализаторы </c:v>
                </c:pt>
                <c:pt idx="4">
                  <c:v>Проточные цитофлуориметры</c:v>
                </c:pt>
                <c:pt idx="5">
                  <c:v>Коагулогические анализаторы </c:v>
                </c:pt>
                <c:pt idx="6">
                  <c:v>Биохимические анализаторы</c:v>
                </c:pt>
                <c:pt idx="7">
                  <c:v>Анализаторы электролитов </c:v>
                </c:pt>
                <c:pt idx="8">
                  <c:v>Планшетные фотометры для ИФА</c:v>
                </c:pt>
                <c:pt idx="9">
                  <c:v>Автоматические анализаторы для ИФА</c:v>
                </c:pt>
                <c:pt idx="10">
                  <c:v>Иммунохемилюминесцентные анализаторы</c:v>
                </c:pt>
                <c:pt idx="11">
                  <c:v>Амплификаторы в режиме real-time</c:v>
                </c:pt>
                <c:pt idx="12">
                  <c:v>Боксы биологической безопасности</c:v>
                </c:pt>
                <c:pt idx="13">
                  <c:v>Автоматический анализаторы мочи </c:v>
                </c:pt>
                <c:pt idx="14">
                  <c:v>Устройства для окраски мазков</c:v>
                </c:pt>
                <c:pt idx="15">
                  <c:v>Комплексы для жидкостной цитологии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82</c:v>
                </c:pt>
                <c:pt idx="1">
                  <c:v>75</c:v>
                </c:pt>
                <c:pt idx="2">
                  <c:v>79</c:v>
                </c:pt>
                <c:pt idx="3">
                  <c:v>48</c:v>
                </c:pt>
                <c:pt idx="4">
                  <c:v>74</c:v>
                </c:pt>
                <c:pt idx="5">
                  <c:v>60</c:v>
                </c:pt>
                <c:pt idx="6">
                  <c:v>56</c:v>
                </c:pt>
                <c:pt idx="7">
                  <c:v>42</c:v>
                </c:pt>
                <c:pt idx="8">
                  <c:v>74</c:v>
                </c:pt>
                <c:pt idx="9">
                  <c:v>47</c:v>
                </c:pt>
                <c:pt idx="10">
                  <c:v>41</c:v>
                </c:pt>
                <c:pt idx="11">
                  <c:v>36</c:v>
                </c:pt>
                <c:pt idx="12">
                  <c:v>66</c:v>
                </c:pt>
                <c:pt idx="13">
                  <c:v>42</c:v>
                </c:pt>
                <c:pt idx="14">
                  <c:v>74</c:v>
                </c:pt>
                <c:pt idx="15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1.5171552025880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2651633478633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809981897436235E-3"/>
                  <c:y val="-3.47677384194273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778312213675612E-3"/>
                  <c:y val="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1872300136585657E-3"/>
                  <c:y val="-5.68933200970497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7809981897436235E-3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0778312213675612E-3"/>
                  <c:y val="-1.8964440032350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0374562140154362E-2"/>
                  <c:y val="-3.7928880064700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1671497284615435E-2"/>
                  <c:y val="1.8964440032350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Микроскопы монокулярные</c:v>
                </c:pt>
                <c:pt idx="1">
                  <c:v>Микроскопы бинокулярные</c:v>
                </c:pt>
                <c:pt idx="2">
                  <c:v>Микроскопы стереоскопические</c:v>
                </c:pt>
                <c:pt idx="3">
                  <c:v>Гематологические анализаторы </c:v>
                </c:pt>
                <c:pt idx="4">
                  <c:v>Проточные цитофлуориметры</c:v>
                </c:pt>
                <c:pt idx="5">
                  <c:v>Коагулогические анализаторы </c:v>
                </c:pt>
                <c:pt idx="6">
                  <c:v>Биохимические анализаторы</c:v>
                </c:pt>
                <c:pt idx="7">
                  <c:v>Анализаторы электролитов </c:v>
                </c:pt>
                <c:pt idx="8">
                  <c:v>Планшетные фотометры для ИФА</c:v>
                </c:pt>
                <c:pt idx="9">
                  <c:v>Автоматические анализаторы для ИФА</c:v>
                </c:pt>
                <c:pt idx="10">
                  <c:v>Иммунохемилюминесцентные анализаторы</c:v>
                </c:pt>
                <c:pt idx="11">
                  <c:v>Амплификаторы в режиме real-time</c:v>
                </c:pt>
                <c:pt idx="12">
                  <c:v>Боксы биологической безопасности</c:v>
                </c:pt>
                <c:pt idx="13">
                  <c:v>Автоматический анализаторы мочи </c:v>
                </c:pt>
                <c:pt idx="14">
                  <c:v>Устройства для окраски мазков</c:v>
                </c:pt>
                <c:pt idx="15">
                  <c:v>Комплексы для жидкостной цитологии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100</c:v>
                </c:pt>
                <c:pt idx="1">
                  <c:v>77</c:v>
                </c:pt>
                <c:pt idx="2">
                  <c:v>73</c:v>
                </c:pt>
                <c:pt idx="3">
                  <c:v>47</c:v>
                </c:pt>
                <c:pt idx="4">
                  <c:v>80</c:v>
                </c:pt>
                <c:pt idx="5">
                  <c:v>56</c:v>
                </c:pt>
                <c:pt idx="6">
                  <c:v>55</c:v>
                </c:pt>
                <c:pt idx="7">
                  <c:v>48</c:v>
                </c:pt>
                <c:pt idx="8">
                  <c:v>75</c:v>
                </c:pt>
                <c:pt idx="9">
                  <c:v>53</c:v>
                </c:pt>
                <c:pt idx="10">
                  <c:v>53</c:v>
                </c:pt>
                <c:pt idx="11">
                  <c:v>31</c:v>
                </c:pt>
                <c:pt idx="12">
                  <c:v>62</c:v>
                </c:pt>
                <c:pt idx="13">
                  <c:v>47</c:v>
                </c:pt>
                <c:pt idx="14">
                  <c:v>80</c:v>
                </c:pt>
                <c:pt idx="15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172224"/>
        <c:axId val="111954752"/>
        <c:axId val="0"/>
      </c:bar3DChart>
      <c:catAx>
        <c:axId val="45172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11954752"/>
        <c:crosses val="autoZero"/>
        <c:auto val="1"/>
        <c:lblAlgn val="ctr"/>
        <c:lblOffset val="100"/>
        <c:noMultiLvlLbl val="0"/>
      </c:catAx>
      <c:valAx>
        <c:axId val="111954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7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8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исследований</a:t>
            </a:r>
          </a:p>
        </c:rich>
      </c:tx>
      <c:layout>
        <c:manualLayout>
          <c:xMode val="edge"/>
          <c:yMode val="edge"/>
          <c:x val="0.24577030861964255"/>
          <c:y val="3.4345386978651166E-2"/>
        </c:manualLayout>
      </c:layout>
      <c:overlay val="0"/>
    </c:title>
    <c:autoTitleDeleted val="0"/>
    <c:view3D>
      <c:rotX val="1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05109705676914"/>
          <c:y val="0.26229268744338841"/>
          <c:w val="0.76383497408009282"/>
          <c:h val="0.606502542602478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rgbClr val="CC006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rgbClr val="FF696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3.5871720467970603E-2"/>
                  <c:y val="-0.28177790187055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638048691388342E-2"/>
                  <c:y val="-0.2865144613561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470046642651756E-2"/>
                  <c:y val="-0.293011302837696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67818772</c:v>
                </c:pt>
                <c:pt idx="1">
                  <c:v>37673911</c:v>
                </c:pt>
                <c:pt idx="2">
                  <c:v>41712623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08087296"/>
        <c:axId val="169526976"/>
        <c:axId val="0"/>
      </c:bar3DChart>
      <c:catAx>
        <c:axId val="10808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anose="02020603050405020304" pitchFamily="18" charset="0"/>
              </a:defRPr>
            </a:pPr>
            <a:endParaRPr lang="ru-RU"/>
          </a:p>
        </c:txPr>
        <c:crossAx val="169526976"/>
        <c:crosses val="autoZero"/>
        <c:auto val="1"/>
        <c:lblAlgn val="ctr"/>
        <c:lblOffset val="100"/>
        <c:noMultiLvlLbl val="0"/>
      </c:catAx>
      <c:valAx>
        <c:axId val="169526976"/>
        <c:scaling>
          <c:orientation val="minMax"/>
          <c:max val="6500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8087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233003670561346"/>
          <c:y val="5.6511443119599027E-2"/>
          <c:w val="0.7606972817176737"/>
          <c:h val="0.8300318483131502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rgbClr val="42ECE8"/>
            </a:solidFill>
          </c:spPr>
          <c:invertIfNegative val="0"/>
          <c:dLbls>
            <c:dLbl>
              <c:idx val="0"/>
              <c:layout>
                <c:manualLayout>
                  <c:x val="1.2486321578821626E-2"/>
                  <c:y val="9.44185213988554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4944577799979555E-3"/>
                  <c:y val="1.0871194720124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949093868368567E-3"/>
                  <c:y val="8.37759092470116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571575726981852E-3"/>
                  <c:y val="1.1108123543812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565094965735621E-3"/>
                  <c:y val="1.750379508128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2907838657468E-3"/>
                  <c:y val="8.49728446209118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2105769670112893E-3"/>
                  <c:y val="1.4523596221839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831355572193496E-3"/>
                  <c:y val="1.433107899275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2760797543817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8192189097187E-2"/>
                  <c:y val="3.50100016518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Химико-токсикологические исследования</c:v>
                </c:pt>
                <c:pt idx="1">
                  <c:v>Микробиолгические</c:v>
                </c:pt>
                <c:pt idx="2">
                  <c:v>Молекулярно-генетические исследования</c:v>
                </c:pt>
                <c:pt idx="3">
                  <c:v>Инфекционная иммунология</c:v>
                </c:pt>
                <c:pt idx="4">
                  <c:v>Иммунологические</c:v>
                </c:pt>
                <c:pt idx="5">
                  <c:v>Коагулологические</c:v>
                </c:pt>
                <c:pt idx="6">
                  <c:v>Биохимические</c:v>
                </c:pt>
                <c:pt idx="7">
                  <c:v>Цитологические</c:v>
                </c:pt>
                <c:pt idx="8">
                  <c:v>Гематологические</c:v>
                </c:pt>
                <c:pt idx="9">
                  <c:v>Химико-микроскопические исследования</c:v>
                </c:pt>
              </c:strCache>
            </c:strRef>
          </c:cat>
          <c:val>
            <c:numRef>
              <c:f>Лист1!$B$2:$B$11</c:f>
              <c:numCache>
                <c:formatCode>0.00</c:formatCode>
                <c:ptCount val="10"/>
                <c:pt idx="0">
                  <c:v>0.41</c:v>
                </c:pt>
                <c:pt idx="1">
                  <c:v>1.82</c:v>
                </c:pt>
                <c:pt idx="2">
                  <c:v>0.57999999999999996</c:v>
                </c:pt>
                <c:pt idx="3">
                  <c:v>4.92</c:v>
                </c:pt>
                <c:pt idx="4">
                  <c:v>3.09</c:v>
                </c:pt>
                <c:pt idx="5">
                  <c:v>2.69</c:v>
                </c:pt>
                <c:pt idx="6">
                  <c:v>22.94</c:v>
                </c:pt>
                <c:pt idx="7">
                  <c:v>0.7</c:v>
                </c:pt>
                <c:pt idx="8">
                  <c:v>25.98</c:v>
                </c:pt>
                <c:pt idx="9">
                  <c:v>36.869999999999997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210820327014045E-2"/>
                  <c:y val="3.5547361850801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05819919953588E-3"/>
                  <c:y val="-1.7085401687801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20166140044094E-3"/>
                  <c:y val="1.923223003678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444178902144552E-3"/>
                  <c:y val="-2.286895685804515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8457255365945618E-3"/>
                  <c:y val="1.4789462917122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6878754014316929E-3"/>
                  <c:y val="1.0208638035054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234209294204391E-2"/>
                  <c:y val="3.1345944618540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06821351335452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132542228877296E-2"/>
                  <c:y val="-1.020863803505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087150602806343E-3"/>
                  <c:y val="-1.0467873134763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1747033358290244E-3"/>
                  <c:y val="-1.020863803505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Химико-токсикологические исследования</c:v>
                </c:pt>
                <c:pt idx="1">
                  <c:v>Микробиолгические</c:v>
                </c:pt>
                <c:pt idx="2">
                  <c:v>Молекулярно-генетические исследования</c:v>
                </c:pt>
                <c:pt idx="3">
                  <c:v>Инфекционная иммунология</c:v>
                </c:pt>
                <c:pt idx="4">
                  <c:v>Иммунологические</c:v>
                </c:pt>
                <c:pt idx="5">
                  <c:v>Коагулологические</c:v>
                </c:pt>
                <c:pt idx="6">
                  <c:v>Биохимические</c:v>
                </c:pt>
                <c:pt idx="7">
                  <c:v>Цитологические</c:v>
                </c:pt>
                <c:pt idx="8">
                  <c:v>Гематологические</c:v>
                </c:pt>
                <c:pt idx="9">
                  <c:v>Химико-микроскопические исследования</c:v>
                </c:pt>
              </c:strCache>
            </c:strRef>
          </c:cat>
          <c:val>
            <c:numRef>
              <c:f>Лист1!$C$2:$C$11</c:f>
              <c:numCache>
                <c:formatCode>0.00</c:formatCode>
                <c:ptCount val="10"/>
                <c:pt idx="0">
                  <c:v>0.55000000000000004</c:v>
                </c:pt>
                <c:pt idx="1">
                  <c:v>2.91</c:v>
                </c:pt>
                <c:pt idx="2">
                  <c:v>3.58</c:v>
                </c:pt>
                <c:pt idx="3">
                  <c:v>8.02</c:v>
                </c:pt>
                <c:pt idx="4">
                  <c:v>4.8899999999999997</c:v>
                </c:pt>
                <c:pt idx="5">
                  <c:v>4.97</c:v>
                </c:pt>
                <c:pt idx="6">
                  <c:v>38.869999999999997</c:v>
                </c:pt>
                <c:pt idx="7">
                  <c:v>1</c:v>
                </c:pt>
                <c:pt idx="8">
                  <c:v>18.52</c:v>
                </c:pt>
                <c:pt idx="9">
                  <c:v>16.68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FF6969"/>
            </a:solidFill>
          </c:spPr>
          <c:invertIfNegative val="0"/>
          <c:dLbls>
            <c:dLbl>
              <c:idx val="0"/>
              <c:layout>
                <c:manualLayout>
                  <c:x val="1.0248622758795175E-2"/>
                  <c:y val="-5.8329907008952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914582063436424E-3"/>
                  <c:y val="-1.1758220867501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247955901984099E-3"/>
                  <c:y val="6.63059078674436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93903596348044E-3"/>
                  <c:y val="-1.3976188150825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922340766021902E-3"/>
                  <c:y val="1.6414203832740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347763525956118E-3"/>
                  <c:y val="-1.4492246860944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341212967175401E-3"/>
                  <c:y val="6.9696059907824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0682135133544919E-3"/>
                  <c:y val="-5.6277487897016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0681330211692523E-3"/>
                  <c:y val="-1.0732132170513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309480510216683E-2"/>
                  <c:y val="-2.0220739692189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1747033358290244E-3"/>
                  <c:y val="-2.2969435578871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Химико-токсикологические исследования</c:v>
                </c:pt>
                <c:pt idx="1">
                  <c:v>Микробиолгические</c:v>
                </c:pt>
                <c:pt idx="2">
                  <c:v>Молекулярно-генетические исследования</c:v>
                </c:pt>
                <c:pt idx="3">
                  <c:v>Инфекционная иммунология</c:v>
                </c:pt>
                <c:pt idx="4">
                  <c:v>Иммунологические</c:v>
                </c:pt>
                <c:pt idx="5">
                  <c:v>Коагулологические</c:v>
                </c:pt>
                <c:pt idx="6">
                  <c:v>Биохимические</c:v>
                </c:pt>
                <c:pt idx="7">
                  <c:v>Цитологические</c:v>
                </c:pt>
                <c:pt idx="8">
                  <c:v>Гематологические</c:v>
                </c:pt>
                <c:pt idx="9">
                  <c:v>Химико-микроскопические исследования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0.61</c:v>
                </c:pt>
                <c:pt idx="1">
                  <c:v>2.88</c:v>
                </c:pt>
                <c:pt idx="2">
                  <c:v>3.68</c:v>
                </c:pt>
                <c:pt idx="3">
                  <c:v>7.86</c:v>
                </c:pt>
                <c:pt idx="4">
                  <c:v>5.81</c:v>
                </c:pt>
                <c:pt idx="5">
                  <c:v>5.62</c:v>
                </c:pt>
                <c:pt idx="6">
                  <c:v>41.52</c:v>
                </c:pt>
                <c:pt idx="7">
                  <c:v>0.97</c:v>
                </c:pt>
                <c:pt idx="8">
                  <c:v>16.64</c:v>
                </c:pt>
                <c:pt idx="9">
                  <c:v>14.42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134656"/>
        <c:axId val="218606400"/>
        <c:axId val="0"/>
      </c:bar3DChart>
      <c:catAx>
        <c:axId val="1361346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 b="1" i="0" baseline="0">
                <a:latin typeface="Times New Roman" panose="02020603050405020304" pitchFamily="18" charset="0"/>
              </a:defRPr>
            </a:pPr>
            <a:endParaRPr lang="ru-RU"/>
          </a:p>
        </c:txPr>
        <c:crossAx val="218606400"/>
        <c:crosses val="autoZero"/>
        <c:auto val="1"/>
        <c:lblAlgn val="ctr"/>
        <c:lblOffset val="100"/>
        <c:noMultiLvlLbl val="0"/>
      </c:catAx>
      <c:valAx>
        <c:axId val="218606400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anose="02020603050405020304" pitchFamily="18" charset="0"/>
              </a:defRPr>
            </a:pPr>
            <a:endParaRPr lang="ru-RU"/>
          </a:p>
        </c:txPr>
        <c:crossAx val="13613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89658996863723"/>
          <c:y val="0.52043295075055596"/>
          <c:w val="0.13502415992427752"/>
          <c:h val="0.24000370092782652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/>
            </a:pPr>
            <a:r>
              <a:rPr lang="ru-RU"/>
              <a:t>Разделы</a:t>
            </a:r>
          </a:p>
        </c:rich>
      </c:tx>
      <c:layout>
        <c:manualLayout>
          <c:xMode val="edge"/>
          <c:yMode val="edge"/>
          <c:x val="0.416161"/>
          <c:y val="0"/>
          <c:w val="0.16767699999999999"/>
          <c:h val="0.123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8478100331247578"/>
          <c:y val="0.12399903636655003"/>
          <c:w val="0.53378000000000003"/>
          <c:h val="0.776028000000000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Исследования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Химико-микроскопические</c:v>
                </c:pt>
                <c:pt idx="1">
                  <c:v>Цитологические</c:v>
                </c:pt>
                <c:pt idx="2">
                  <c:v>Гематологические</c:v>
                </c:pt>
                <c:pt idx="3">
                  <c:v>Биохимические</c:v>
                </c:pt>
                <c:pt idx="4">
                  <c:v>Коагулологические</c:v>
                </c:pt>
                <c:pt idx="5">
                  <c:v>Иммунологические</c:v>
                </c:pt>
                <c:pt idx="6">
                  <c:v>Инфекционные</c:v>
                </c:pt>
                <c:pt idx="7">
                  <c:v>Молекулярно-биологические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669419</c:v>
                </c:pt>
                <c:pt idx="1">
                  <c:v>11990</c:v>
                </c:pt>
                <c:pt idx="2">
                  <c:v>693872</c:v>
                </c:pt>
                <c:pt idx="3">
                  <c:v>755038</c:v>
                </c:pt>
                <c:pt idx="4">
                  <c:v>37560</c:v>
                </c:pt>
                <c:pt idx="5">
                  <c:v>50726</c:v>
                </c:pt>
                <c:pt idx="6">
                  <c:v>276015</c:v>
                </c:pt>
                <c:pt idx="7">
                  <c:v>11466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646144"/>
        <c:axId val="294713536"/>
      </c:barChart>
      <c:catAx>
        <c:axId val="2246461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miter lim="800000"/>
          </a:ln>
        </c:spPr>
        <c:txPr>
          <a:bodyPr rot="0"/>
          <a:lstStyle/>
          <a:p>
            <a:pPr>
              <a:defRPr/>
            </a:pPr>
            <a:endParaRPr lang="ru-RU"/>
          </a:p>
        </c:txPr>
        <c:crossAx val="294713536"/>
        <c:crosses val="autoZero"/>
        <c:auto val="1"/>
        <c:lblAlgn val="ctr"/>
        <c:lblOffset val="100"/>
        <c:noMultiLvlLbl val="1"/>
      </c:catAx>
      <c:valAx>
        <c:axId val="294713536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888888"/>
              </a:solidFill>
              <a:prstDash val="solid"/>
              <a:miter lim="800000"/>
            </a:ln>
          </c:spPr>
        </c:majorGridlines>
        <c:numFmt formatCode="0" sourceLinked="0"/>
        <c:majorTickMark val="out"/>
        <c:minorTickMark val="none"/>
        <c:tickLblPos val="high"/>
        <c:spPr>
          <a:ln w="12700" cap="flat">
            <a:solidFill>
              <a:srgbClr val="888888"/>
            </a:solidFill>
            <a:prstDash val="solid"/>
            <a:miter lim="800000"/>
          </a:ln>
        </c:spPr>
        <c:txPr>
          <a:bodyPr rot="0"/>
          <a:lstStyle/>
          <a:p>
            <a:pPr>
              <a:defRPr/>
            </a:pPr>
            <a:endParaRPr lang="ru-RU"/>
          </a:p>
        </c:txPr>
        <c:crossAx val="224646144"/>
        <c:crosses val="autoZero"/>
        <c:crossBetween val="between"/>
        <c:majorUnit val="200000"/>
        <c:minorUnit val="10000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/>
            </a:pPr>
            <a:r>
              <a:rPr lang="ru-RU"/>
              <a:t>В 2020 году всего проведено</a:t>
            </a:r>
          </a:p>
          <a:p>
            <a:pPr>
              <a:defRPr/>
            </a:pPr>
            <a:r>
              <a:rPr lang="ru-RU"/>
              <a:t>2 506 086 исследований</a:t>
            </a:r>
          </a:p>
        </c:rich>
      </c:tx>
      <c:layout>
        <c:manualLayout>
          <c:xMode val="edge"/>
          <c:yMode val="edge"/>
          <c:x val="0"/>
          <c:y val="0"/>
          <c:w val="1"/>
          <c:h val="0.100218"/>
        </c:manualLayout>
      </c:layout>
      <c:overlay val="1"/>
      <c:spPr>
        <a:noFill/>
        <a:effectLst/>
      </c:spPr>
    </c:title>
    <c:autoTitleDeleted val="0"/>
    <c:view3D>
      <c:rotX val="50"/>
      <c:hPercent val="29"/>
      <c:rotY val="183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6607909498750288E-5"/>
          <c:y val="9.3692799400701493E-2"/>
          <c:w val="0.72402299999999997"/>
          <c:h val="0.88728200000000002"/>
        </c:manualLayout>
      </c:layout>
      <c:pie3D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г.Нижневартовск</c:v>
                </c:pt>
              </c:strCache>
            </c:strRef>
          </c:tx>
          <c:spPr>
            <a:solidFill>
              <a:srgbClr val="4E67C8"/>
            </a:solidFill>
            <a:ln w="12700" cap="flat">
              <a:noFill/>
              <a:miter lim="400000"/>
            </a:ln>
            <a:effectLst/>
            <a:sp3d prstMaterial="matte"/>
          </c:spPr>
          <c:explosion val="8"/>
          <c:dPt>
            <c:idx val="0"/>
            <c:bubble3D val="0"/>
          </c:dPt>
          <c:dPt>
            <c:idx val="1"/>
            <c:bubble3D val="0"/>
            <c:spPr>
              <a:solidFill>
                <a:srgbClr val="5ECCF3"/>
              </a:solidFill>
              <a:ln w="12700" cap="flat">
                <a:noFill/>
                <a:miter lim="400000"/>
              </a:ln>
              <a:effectLst/>
              <a:sp3d prstMaterial="matte"/>
            </c:spPr>
          </c:dPt>
          <c:dPt>
            <c:idx val="2"/>
            <c:bubble3D val="0"/>
            <c:spPr>
              <a:solidFill>
                <a:srgbClr val="A7EA52"/>
              </a:solidFill>
              <a:ln w="12700" cap="flat">
                <a:noFill/>
                <a:miter lim="400000"/>
              </a:ln>
              <a:effectLst/>
              <a:sp3d prstMaterial="matte"/>
            </c:spPr>
          </c:dPt>
          <c:dPt>
            <c:idx val="3"/>
            <c:bubble3D val="0"/>
            <c:spPr>
              <a:solidFill>
                <a:srgbClr val="5DCEAF"/>
              </a:solidFill>
              <a:ln w="12700" cap="flat">
                <a:noFill/>
                <a:miter lim="400000"/>
              </a:ln>
              <a:effectLst/>
              <a:sp3d prstMaterial="matte"/>
            </c:spPr>
          </c:dPt>
          <c:dLbls>
            <c:dLbl>
              <c:idx val="0"/>
              <c:layout>
                <c:manualLayout>
                  <c:x val="1.8578101458512408E-2"/>
                  <c:y val="5.8620535787462591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 2003076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8072358431909119E-2"/>
                  <c:y val="3.149451648229561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Sheet1!$B$1:$E$1</c:f>
              <c:strCache>
                <c:ptCount val="4"/>
                <c:pt idx="0">
                  <c:v>БУ ГП</c:v>
                </c:pt>
                <c:pt idx="1">
                  <c:v>БУГДП</c:v>
                </c:pt>
                <c:pt idx="2">
                  <c:v>филиал КВФД</c:v>
                </c:pt>
                <c:pt idx="3">
                  <c:v>филиал СПИД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2003076</c:v>
                </c:pt>
                <c:pt idx="1">
                  <c:v>296489</c:v>
                </c:pt>
                <c:pt idx="2">
                  <c:v>23494</c:v>
                </c:pt>
                <c:pt idx="3">
                  <c:v>183027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63374276139187991"/>
          <c:y val="5.27875374958338E-2"/>
          <c:w val="0.33901399999999998"/>
          <c:h val="0.5195037852936974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187297861965954"/>
          <c:w val="0.80937871139156048"/>
          <c:h val="0.736962289683862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БУ "Нижневартовская городская детская поликлиника"</c:v>
                </c:pt>
              </c:strCache>
            </c:strRef>
          </c:tx>
          <c:explosion val="25"/>
          <c:dPt>
            <c:idx val="1"/>
            <c:bubble3D val="0"/>
            <c:explosion val="0"/>
          </c:dPt>
          <c:dLbls>
            <c:dLbl>
              <c:idx val="0"/>
              <c:layout>
                <c:manualLayout>
                  <c:x val="3.5905439997910613E-2"/>
                  <c:y val="-0.20929946826895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470089354794385E-2"/>
                  <c:y val="-0.143070715908109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менее 90% износ</c:v>
                </c:pt>
                <c:pt idx="1">
                  <c:v>90% износ и более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</c:v>
                </c:pt>
                <c:pt idx="1">
                  <c:v>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0.01525</cdr:x>
      <cdr:y>0.259</cdr:y>
    </cdr:from>
    <cdr:to>
      <cdr:x>0.15829</cdr:x>
      <cdr:y>0.43783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44016" y="936104"/>
          <a:ext cx="1351252" cy="6463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504017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1008035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512052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2016069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520086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3024104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528121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4032138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t"/>
          <a:r>
            <a:rPr lang="ru-RU" sz="1200" b="1" dirty="0" smtClean="0">
              <a:solidFill>
                <a:srgbClr val="000000"/>
              </a:solidFill>
              <a:latin typeface="Arial"/>
            </a:rPr>
            <a:t>Медицинские </a:t>
          </a:r>
        </a:p>
        <a:p xmlns:a="http://schemas.openxmlformats.org/drawingml/2006/main">
          <a:pPr fontAlgn="t"/>
          <a:r>
            <a:rPr lang="ru-RU" sz="1200" b="1" dirty="0" smtClean="0">
              <a:solidFill>
                <a:srgbClr val="000000"/>
              </a:solidFill>
              <a:latin typeface="Arial"/>
            </a:rPr>
            <a:t>лабораторные </a:t>
          </a:r>
        </a:p>
        <a:p xmlns:a="http://schemas.openxmlformats.org/drawingml/2006/main">
          <a:pPr fontAlgn="t"/>
          <a:r>
            <a:rPr lang="ru-RU" sz="1200" b="1" dirty="0" smtClean="0">
              <a:solidFill>
                <a:srgbClr val="000000"/>
              </a:solidFill>
              <a:latin typeface="Arial"/>
            </a:rPr>
            <a:t>техники</a:t>
          </a:r>
          <a:endParaRPr lang="ru-RU" sz="1200" b="1" dirty="0">
            <a:solidFill>
              <a:srgbClr val="000000"/>
            </a:solidFill>
            <a:latin typeface="Arial"/>
          </a:endParaRPr>
        </a:p>
      </cdr:txBody>
    </cdr:sp>
  </cdr:relSizeAnchor>
  <cdr:relSizeAnchor xmlns:cdr="http://schemas.openxmlformats.org/drawingml/2006/chartDrawing">
    <cdr:from>
      <cdr:x>0.79275</cdr:x>
      <cdr:y>0.3387</cdr:y>
    </cdr:from>
    <cdr:to>
      <cdr:x>0.91414</cdr:x>
      <cdr:y>0.42385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488832" y="1224136"/>
          <a:ext cx="1146789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504017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1008035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512052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2016069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520086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3024104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528121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4032138" algn="l" defTabSz="1008035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t"/>
          <a:r>
            <a:rPr lang="ru-RU" sz="1400" b="1" dirty="0" smtClean="0">
              <a:solidFill>
                <a:srgbClr val="000000"/>
              </a:solidFill>
              <a:latin typeface="Arial"/>
            </a:rPr>
            <a:t>Врачи КЛД</a:t>
          </a:r>
          <a:endParaRPr lang="ru-RU" sz="1400" b="1" dirty="0">
            <a:solidFill>
              <a:srgbClr val="000000"/>
            </a:solidFill>
            <a:latin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490"/>
          </a:xfrm>
          <a:prstGeom prst="rect">
            <a:avLst/>
          </a:prstGeom>
        </p:spPr>
        <p:txBody>
          <a:bodyPr vert="horz" lIns="91557" tIns="45778" rIns="91557" bIns="457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490"/>
          </a:xfrm>
          <a:prstGeom prst="rect">
            <a:avLst/>
          </a:prstGeom>
        </p:spPr>
        <p:txBody>
          <a:bodyPr vert="horz" lIns="91557" tIns="45778" rIns="91557" bIns="457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B77996-97EE-44E7-AD54-87E85F799925}" type="datetimeFigureOut">
              <a:rPr lang="ru-RU"/>
              <a:pPr>
                <a:defRPr/>
              </a:pPr>
              <a:t>01.12.2022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78" rIns="91557" bIns="4577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557" tIns="45778" rIns="91557" bIns="4577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602"/>
            <a:ext cx="2945659" cy="496490"/>
          </a:xfrm>
          <a:prstGeom prst="rect">
            <a:avLst/>
          </a:prstGeom>
        </p:spPr>
        <p:txBody>
          <a:bodyPr vert="horz" lIns="91557" tIns="45778" rIns="91557" bIns="457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602"/>
            <a:ext cx="2945659" cy="496490"/>
          </a:xfrm>
          <a:prstGeom prst="rect">
            <a:avLst/>
          </a:prstGeom>
        </p:spPr>
        <p:txBody>
          <a:bodyPr vert="horz" lIns="91557" tIns="45778" rIns="91557" bIns="457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94035D-1F2B-4B2A-83E7-293E66520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926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4035D-1F2B-4B2A-83E7-293E665207E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2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4035D-1F2B-4B2A-83E7-293E665207E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45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4035D-1F2B-4B2A-83E7-293E665207E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81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514243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56047" y="1932325"/>
            <a:ext cx="8568531" cy="2017396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56047" y="3981964"/>
            <a:ext cx="8568531" cy="1322729"/>
          </a:xfrm>
        </p:spPr>
        <p:txBody>
          <a:bodyPr lIns="50402" rIns="50402"/>
          <a:lstStyle>
            <a:lvl1pPr marL="0" marR="70562" indent="0" algn="r">
              <a:buNone/>
              <a:defRPr>
                <a:solidFill>
                  <a:schemeClr val="tx2"/>
                </a:solidFill>
              </a:defRPr>
            </a:lvl1pPr>
            <a:lvl2pPr marL="504017" indent="0" algn="ctr">
              <a:buNone/>
            </a:lvl2pPr>
            <a:lvl3pPr marL="1008035" indent="0" algn="ctr">
              <a:buNone/>
            </a:lvl3pPr>
            <a:lvl4pPr marL="1512052" indent="0" algn="ctr">
              <a:buNone/>
            </a:lvl4pPr>
            <a:lvl5pPr marL="2016069" indent="0" algn="ctr">
              <a:buNone/>
            </a:lvl5pPr>
            <a:lvl6pPr marL="2520086" indent="0" algn="ctr">
              <a:buNone/>
            </a:lvl6pPr>
            <a:lvl7pPr marL="3024104" indent="0" algn="ctr">
              <a:buNone/>
            </a:lvl7pPr>
            <a:lvl8pPr marL="3528121" indent="0" algn="ctr">
              <a:buNone/>
            </a:lvl8pPr>
            <a:lvl9pPr marL="4032138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4150" y="5460912"/>
            <a:ext cx="10084776" cy="21081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060DA1-8DA5-4964-9982-A4DB227B61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591537" y="-24503"/>
            <a:ext cx="3892241" cy="284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4" name="Рисунок 129" descr="CPP_logo_ART"/>
          <p:cNvPicPr>
            <a:picLocks noGrp="1" noChangeAspect="1"/>
          </p:cNvPicPr>
          <p:nvPr isPhoto="1"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545" y="449826"/>
            <a:ext cx="3673478" cy="207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1633234"/>
            <a:ext cx="9072563" cy="4835847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43B173-901B-44A2-8486-F021AF5EB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45049" y="302804"/>
            <a:ext cx="1959537" cy="6166278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302805"/>
            <a:ext cx="6972432" cy="6166277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CE732E-E08C-4B64-B269-A7191F244B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EFBC7E-832C-4C3A-B95D-71FAED075B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70" y="1168382"/>
            <a:ext cx="8568531" cy="201633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24518" y="3232349"/>
            <a:ext cx="5040313" cy="1604081"/>
          </a:xfrm>
        </p:spPr>
        <p:txBody>
          <a:bodyPr lIns="100803" rIns="100803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86170F-C43B-43C7-8A4A-519343C5A8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4009187" y="3313672"/>
            <a:ext cx="201613" cy="252042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803676" y="3313672"/>
            <a:ext cx="201613" cy="252042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4031" y="1633233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4318" y="1633233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68DA7-ABA8-464C-93CA-F62629114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1050"/>
            <a:ext cx="9072563" cy="1260211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5964997"/>
            <a:ext cx="4454027" cy="84014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607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20819" y="5964997"/>
            <a:ext cx="4455776" cy="84014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607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04031" y="1592402"/>
            <a:ext cx="4454027" cy="434597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0818" y="1592402"/>
            <a:ext cx="4455776" cy="434597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B72073-423B-4E25-A27C-590424279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9AE55F-7748-455E-A363-6528B2B590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D13BA2-1E29-4E0C-B545-A38032C564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063" y="5376898"/>
            <a:ext cx="8248138" cy="504084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872302" y="5904248"/>
            <a:ext cx="4381712" cy="1008168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08063" y="302451"/>
            <a:ext cx="8245951" cy="504084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416086" y="7065056"/>
            <a:ext cx="2116931" cy="403267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BAC21D-00A5-4E72-8AB6-E9AD0452F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22751" y="6199536"/>
            <a:ext cx="2352147" cy="11534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129" descr="CPP_logo_ART"/>
          <p:cNvPicPr>
            <a:picLocks noGrp="1" noChangeAspect="1"/>
          </p:cNvPicPr>
          <p:nvPr isPhoto="1"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524" y="6299303"/>
            <a:ext cx="1685355" cy="95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58129" y="6001603"/>
            <a:ext cx="7896490" cy="714706"/>
          </a:xfrm>
          <a:noFill/>
        </p:spPr>
        <p:txBody>
          <a:bodyPr lIns="100803" tIns="0" rIns="100803" anchor="t"/>
          <a:lstStyle>
            <a:lvl1pPr marL="0" marR="20161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2016" y="209449"/>
            <a:ext cx="9576594" cy="483920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828726" y="7065056"/>
            <a:ext cx="2591463" cy="40256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3AE1251-0EE8-49E1-9320-9C2598304F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016" y="5364023"/>
            <a:ext cx="8902603" cy="6203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50414" y="6554568"/>
            <a:ext cx="5446695" cy="101552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803" tIns="50402" rIns="100803" bIns="50402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35470" y="6548035"/>
            <a:ext cx="4068466" cy="102917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803" tIns="50402" rIns="100803" bIns="50402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661" y="6385125"/>
            <a:ext cx="3750815" cy="119170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803" tIns="50402" rIns="100803" bIns="50402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0183" y="6381250"/>
            <a:ext cx="3754337" cy="11955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9551582" y="5499986"/>
            <a:ext cx="201613" cy="252042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9346071" y="5499986"/>
            <a:ext cx="201613" cy="252042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-22751" y="6199536"/>
            <a:ext cx="2352147" cy="11534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5" name="Рисунок 129" descr="CPP_logo_ART"/>
          <p:cNvPicPr>
            <a:picLocks noGrp="1" noChangeAspect="1"/>
          </p:cNvPicPr>
          <p:nvPr isPhoto="1"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524" y="6299303"/>
            <a:ext cx="1685355" cy="95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50414" y="6554568"/>
            <a:ext cx="5446695" cy="101552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803" tIns="50402" rIns="100803" bIns="50402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35470" y="6548035"/>
            <a:ext cx="4068466" cy="102917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803" tIns="50402" rIns="100803" bIns="50402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661" y="6385125"/>
            <a:ext cx="3750815" cy="119170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803" tIns="50402" rIns="100803" bIns="50402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0183" y="6381250"/>
            <a:ext cx="3754337" cy="11955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04031" y="1633233"/>
            <a:ext cx="9072563" cy="4990084"/>
          </a:xfrm>
          <a:prstGeom prst="rect">
            <a:avLst/>
          </a:prstGeom>
        </p:spPr>
        <p:txBody>
          <a:bodyPr vert="horz" lIns="100803" tIns="50402" rIns="100803" bIns="50402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7416086" y="7065056"/>
            <a:ext cx="2116931" cy="403267"/>
          </a:xfrm>
          <a:prstGeom prst="rect">
            <a:avLst/>
          </a:prstGeom>
        </p:spPr>
        <p:txBody>
          <a:bodyPr vert="horz" lIns="100803" tIns="50402" rIns="100803" bIns="50402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 smtClean="0"/>
              <a:t>пятница, 10 февраля 2012 г.</a:t>
            </a:r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828726" y="7065056"/>
            <a:ext cx="2591463" cy="402567"/>
          </a:xfrm>
          <a:prstGeom prst="rect">
            <a:avLst/>
          </a:prstGeom>
        </p:spPr>
        <p:txBody>
          <a:bodyPr vert="horz" lIns="100803" tIns="50402" rIns="100803" bIns="50402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9533017" y="7065056"/>
            <a:ext cx="403225" cy="402567"/>
          </a:xfrm>
          <a:prstGeom prst="rect">
            <a:avLst/>
          </a:prstGeom>
        </p:spPr>
        <p:txBody>
          <a:bodyPr vert="horz" lIns="100803" tIns="50402" rIns="100803" bIns="50402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8FD04D1-B962-4EAB-88AE-0E43E9533F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9" r:id="rId1"/>
    <p:sldLayoutId id="2147484560" r:id="rId2"/>
    <p:sldLayoutId id="2147484561" r:id="rId3"/>
    <p:sldLayoutId id="2147484562" r:id="rId4"/>
    <p:sldLayoutId id="2147484563" r:id="rId5"/>
    <p:sldLayoutId id="2147484564" r:id="rId6"/>
    <p:sldLayoutId id="2147484565" r:id="rId7"/>
    <p:sldLayoutId id="2147484566" r:id="rId8"/>
    <p:sldLayoutId id="2147484567" r:id="rId9"/>
    <p:sldLayoutId id="2147484568" r:id="rId10"/>
    <p:sldLayoutId id="2147484569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214" indent="-282250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64" indent="-252009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552" indent="-252009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43" indent="-252009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indent="-252009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060" indent="-252009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6069" indent="-252009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78" indent="-252009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86" indent="-252009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91840" y="1708845"/>
            <a:ext cx="8652836" cy="3493255"/>
          </a:xfrm>
          <a:prstGeom prst="rect">
            <a:avLst/>
          </a:prstGeom>
          <a:noFill/>
          <a:ln>
            <a:noFill/>
          </a:ln>
          <a:extLst/>
        </p:spPr>
        <p:txBody>
          <a:bodyPr lIns="100803" tIns="50402" rIns="100803" bIns="50402" anchor="ctr"/>
          <a:lstStyle/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Состояние и оценка деятельности лабораторной службы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Ханты-Мансийского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/>
            </a: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автономного округа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–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Югры за 2021 год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D:\Users\chukominav\Desktop\D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06" y="525553"/>
            <a:ext cx="1258477" cy="10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38196" y="5395713"/>
            <a:ext cx="5154643" cy="2471668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 algn="r"/>
            <a:endParaRPr lang="ru-RU" sz="2200" b="1" dirty="0" smtClean="0">
              <a:solidFill>
                <a:srgbClr val="B13F9A">
                  <a:lumMod val="50000"/>
                </a:srgbClr>
              </a:solidFill>
              <a:latin typeface="Candara"/>
              <a:cs typeface="Times New Roman" pitchFamily="18" charset="0"/>
            </a:endParaRPr>
          </a:p>
          <a:p>
            <a:pPr algn="r"/>
            <a:r>
              <a:rPr lang="ru-RU" sz="2200" b="1" dirty="0" smtClean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Главный </a:t>
            </a:r>
            <a:r>
              <a:rPr lang="ru-RU" sz="2200" b="1" dirty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внештатный специалист</a:t>
            </a:r>
          </a:p>
          <a:p>
            <a:pPr algn="r"/>
            <a:r>
              <a:rPr lang="ru-RU" sz="2200" b="1" dirty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по клинической лабораторной </a:t>
            </a:r>
          </a:p>
          <a:p>
            <a:pPr algn="r"/>
            <a:r>
              <a:rPr lang="ru-RU" sz="2200" b="1" dirty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диагностике ХМАО-Югры </a:t>
            </a:r>
          </a:p>
          <a:p>
            <a:pPr algn="r"/>
            <a:r>
              <a:rPr lang="ru-RU" sz="2200" b="1" dirty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О.В. Черничук</a:t>
            </a:r>
          </a:p>
          <a:p>
            <a:endParaRPr lang="ru-RU" sz="2200" b="1" dirty="0">
              <a:solidFill>
                <a:srgbClr val="B13F9A">
                  <a:lumMod val="50000"/>
                </a:srgbClr>
              </a:solidFill>
              <a:latin typeface="Candara"/>
              <a:cs typeface="Times New Roman" pitchFamily="18" charset="0"/>
            </a:endParaRPr>
          </a:p>
          <a:p>
            <a:r>
              <a:rPr lang="ru-RU" sz="2200" b="1" dirty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61879" y="313281"/>
            <a:ext cx="5802769" cy="563453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r>
              <a:rPr lang="ru-RU" sz="15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  <a:ea typeface="+mj-ea"/>
                <a:cs typeface="+mj-cs"/>
              </a:rPr>
              <a:t>Департамент здравоохранения ХМАО-Югры</a:t>
            </a:r>
            <a:endParaRPr lang="ru-RU" sz="1500" b="1" cap="all" dirty="0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  <a:gradFill>
                <a:gsLst>
                  <a:gs pos="0">
                    <a:srgbClr val="F9B639">
                      <a:tint val="13000"/>
                    </a:srgbClr>
                  </a:gs>
                  <a:gs pos="10000">
                    <a:srgbClr val="F9B639">
                      <a:tint val="20000"/>
                    </a:srgbClr>
                  </a:gs>
                  <a:gs pos="49000">
                    <a:srgbClr val="F9B639">
                      <a:tint val="70000"/>
                    </a:srgbClr>
                  </a:gs>
                  <a:gs pos="50000">
                    <a:srgbClr val="F9B639">
                      <a:tint val="97000"/>
                    </a:srgbClr>
                  </a:gs>
                  <a:gs pos="100000">
                    <a:srgbClr val="F9B639">
                      <a:tint val="20000"/>
                    </a:srgbClr>
                  </a:gs>
                </a:gsLst>
                <a:lin ang="5400000" scaled="1"/>
              </a:gradFill>
              <a:latin typeface="Trebuchet MS"/>
              <a:ea typeface="+mj-ea"/>
              <a:cs typeface="+mj-cs"/>
            </a:endParaRPr>
          </a:p>
          <a:p>
            <a:endParaRPr lang="ru-RU" sz="1500" dirty="0"/>
          </a:p>
        </p:txBody>
      </p:sp>
    </p:spTree>
  </p:cSld>
  <p:clrMapOvr>
    <a:masterClrMapping/>
  </p:clrMapOvr>
  <p:transition spd="slow" advTm="2424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457671"/>
              </p:ext>
            </p:extLst>
          </p:nvPr>
        </p:nvGraphicFramePr>
        <p:xfrm>
          <a:off x="719832" y="1692399"/>
          <a:ext cx="8712969" cy="4511862"/>
        </p:xfrm>
        <a:graphic>
          <a:graphicData uri="http://schemas.openxmlformats.org/drawingml/2006/table">
            <a:tbl>
              <a:tblPr/>
              <a:tblGrid>
                <a:gridCol w="4263793"/>
                <a:gridCol w="1112294"/>
                <a:gridCol w="1112294"/>
                <a:gridCol w="1112294"/>
                <a:gridCol w="1112294"/>
              </a:tblGrid>
              <a:tr h="3126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9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Химико-микроскопические исследования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25007160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6284656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6013068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Гематологические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17621940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6977854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6940051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Цитологические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375910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404534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Биохимические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15554679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14642758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17318374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Коагулологические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1826289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1874234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2345431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Иммунологические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2094743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1843480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2424630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Инфекционная иммунология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3335088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3022103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3276888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9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Молекулярно-генетические исследования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1349401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1532995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Микробиологические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1232135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1097254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1200155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9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Химико-токсикологические исследования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67818772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37673911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41712623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!Количество выполненных исследований по разделам 2019-2021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37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928998"/>
              </p:ext>
            </p:extLst>
          </p:nvPr>
        </p:nvGraphicFramePr>
        <p:xfrm>
          <a:off x="503808" y="1260351"/>
          <a:ext cx="9126397" cy="497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69548" y="6084887"/>
            <a:ext cx="8395196" cy="840452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 algn="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лабораторных исследований в 2021 году произошло перераспределение количества исследований в разделах, в связи с изменением статистического учета в соответствие с 30 отчетной формой по лабораторной диагностике. 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431800" y="108223"/>
            <a:ext cx="9511562" cy="122413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лабораторий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/>
              <a:t>(</a:t>
            </a:r>
            <a:r>
              <a:rPr lang="ru-RU" sz="2200" dirty="0"/>
              <a:t>в </a:t>
            </a:r>
            <a:r>
              <a:rPr lang="ru-RU" sz="2200" dirty="0" smtClean="0"/>
              <a:t>процентах от общего количества выполненных исследований за год)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900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784" y="108223"/>
            <a:ext cx="9577064" cy="1204792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Скрининговые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выявлению онкопатологии </a:t>
            </a:r>
            <a:r>
              <a:rPr lang="ru-RU" sz="3600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2019-2021г.г</a:t>
            </a:r>
            <a:r>
              <a:rPr lang="ru-RU" sz="3600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939077"/>
              </p:ext>
            </p:extLst>
          </p:nvPr>
        </p:nvGraphicFramePr>
        <p:xfrm>
          <a:off x="287784" y="1548383"/>
          <a:ext cx="9505057" cy="158749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328592"/>
                <a:gridCol w="1368152"/>
                <a:gridCol w="1368152"/>
                <a:gridCol w="1440161"/>
              </a:tblGrid>
              <a:tr h="4175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исследования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</a:t>
                      </a:r>
                      <a:r>
                        <a:rPr lang="ru-RU" sz="15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кала на скрытую кровь </a:t>
                      </a:r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(всего)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154 582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106 931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127 174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        </a:t>
                      </a:r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</a:t>
                      </a:r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иммунохимический метод </a:t>
                      </a:r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количественный)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45 764 (29,6%)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18 531 (17,3%)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5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 (9,2%)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Экспресс-метод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108 818 (70,4%)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88 400 (82,7%)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115 486 (90,8%)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896340"/>
              </p:ext>
            </p:extLst>
          </p:nvPr>
        </p:nvGraphicFramePr>
        <p:xfrm>
          <a:off x="287784" y="3204567"/>
          <a:ext cx="9505057" cy="136630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311909"/>
                <a:gridCol w="1397716"/>
                <a:gridCol w="1397716"/>
                <a:gridCol w="1397716"/>
              </a:tblGrid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Цитологические</a:t>
                      </a:r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исследования  (ВСЕГО)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482 294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375 910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404 534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Цитологическое  исследование  материала  полученного  при  профосмотрах  населения  (соскобы  с  шейки  матки  и  цервикального  канала)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370 039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280 255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265 075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них:</a:t>
                      </a:r>
                      <a:r>
                        <a:rPr lang="ru-RU" sz="14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окрашиванием</a:t>
                      </a:r>
                      <a:r>
                        <a:rPr lang="ru-RU" sz="14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Папаниколау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49 614 (13,4%)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27 060 (9,7%)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20 617 (7,8%)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цитологические исследования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112 255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95 655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139 459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7784" y="4590530"/>
            <a:ext cx="93610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исследований кала на скрытую кровь выполнено на 20 % больше, чем в 2020 году. </a:t>
            </a:r>
          </a:p>
          <a:p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положительных результатов составило 15 208 (12%)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количества,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0348" y="5183045"/>
            <a:ext cx="93610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Цитологических исследований в 2021 году выполнено  на 7,6 % больше, чем в 2020 году.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положительных цитологических  исследований  материала  полученного  при 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профосмотрах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населения  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(соскобы  с  шейки  матки  и  цервикального  канала) составило 12 213 (4,6%) от общего количества, 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исследований;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9872" y="6198708"/>
            <a:ext cx="87129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цитологических исследований с окрашиванием по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Папаниколау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всего выполнено 20 617, из них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патологии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631, что составило 3,1%.</a:t>
            </a:r>
          </a:p>
        </p:txBody>
      </p:sp>
    </p:spTree>
    <p:extLst>
      <p:ext uri="{BB962C8B-B14F-4D97-AF65-F5344CB8AC3E}">
        <p14:creationId xmlns:p14="http://schemas.microsoft.com/office/powerpoint/2010/main" val="334830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3808" y="324247"/>
            <a:ext cx="9072563" cy="1260211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выявлению онкопатологии методом ПЦР 2021 год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3848" y="5724845"/>
            <a:ext cx="864096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cs typeface="+mn-cs"/>
              </a:rPr>
              <a:t>С целью предупреждения развития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cs typeface="+mn-cs"/>
              </a:rPr>
              <a:t>онкозаболеваний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cs typeface="+mn-cs"/>
              </a:rPr>
              <a:t> (рак молочной железы, рак яичников,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cs typeface="+mn-cs"/>
              </a:rPr>
              <a:t>колоректальный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cs typeface="+mn-cs"/>
              </a:rPr>
              <a:t> рак, опухоли щитовидной железы и др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cs typeface="+mn-cs"/>
              </a:rPr>
              <a:t>.) проводятся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cs typeface="+mn-cs"/>
              </a:rPr>
              <a:t>молекулярно-генетические исследования генетических мутаций. </a:t>
            </a:r>
            <a:endParaRPr lang="ru-RU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750985"/>
              </p:ext>
            </p:extLst>
          </p:nvPr>
        </p:nvGraphicFramePr>
        <p:xfrm>
          <a:off x="623454" y="1764407"/>
          <a:ext cx="8784976" cy="39480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778"/>
                <a:gridCol w="1368152"/>
                <a:gridCol w="864096"/>
                <a:gridCol w="1368152"/>
                <a:gridCol w="1224136"/>
                <a:gridCol w="936104"/>
                <a:gridCol w="1151558"/>
              </a:tblGrid>
              <a:tr h="23527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Наименование исследования</a:t>
                      </a:r>
                      <a:endParaRPr lang="ru-RU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2020 год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79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Из них «+»</a:t>
                      </a:r>
                      <a:endParaRPr lang="ru-RU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% выявления </a:t>
                      </a:r>
                      <a:endParaRPr lang="ru-RU" sz="130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30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"+" </a:t>
                      </a:r>
                    </a:p>
                    <a:p>
                      <a:pPr algn="ctr" rtl="0" fontAlgn="ctr"/>
                      <a:r>
                        <a:rPr lang="ru-RU" sz="130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результатов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Из них «+»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% </a:t>
                      </a:r>
                      <a:r>
                        <a:rPr lang="ru-RU" sz="130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выявления</a:t>
                      </a:r>
                    </a:p>
                    <a:p>
                      <a:pPr algn="ctr" rtl="0" fontAlgn="ctr"/>
                      <a:r>
                        <a:rPr lang="ru-RU" sz="130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"+" </a:t>
                      </a:r>
                    </a:p>
                    <a:p>
                      <a:pPr algn="ctr" rtl="0" fontAlgn="ctr"/>
                      <a:r>
                        <a:rPr lang="ru-RU" sz="130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результатов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4548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МГИ мутаций в гене KRAS 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38,5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209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30,6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4548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МГИ мутаций в гене NRAS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204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4548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МГИ мутаций в гене BRAF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2352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МГИ мутаций </a:t>
                      </a:r>
                      <a:r>
                        <a:rPr lang="en-US" sz="1500" u="none" strike="noStrike" baseline="0">
                          <a:effectLst/>
                          <a:latin typeface="Times New Roman" panose="02020603050405020304" pitchFamily="18" charset="0"/>
                        </a:rPr>
                        <a:t>V600 BRAF</a:t>
                      </a:r>
                      <a:endParaRPr lang="en-US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23,5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282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4548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МГИ мутаций в гене BRCA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571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117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4548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МГИ мутаций в гене EGFR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28,6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142</a:t>
                      </a:r>
                      <a:endParaRPr lang="ru-RU" sz="1500" b="0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12,7</a:t>
                      </a:r>
                      <a:endParaRPr lang="ru-RU" sz="15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  <a:tr h="2352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b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624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954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  <a:endParaRPr lang="ru-RU" sz="15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  <a:endParaRPr lang="ru-RU" sz="15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14" marR="8714" marT="8714" marB="0" anchor="ctr">
                    <a:solidFill>
                      <a:srgbClr val="CAE4F6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032200" y="6516935"/>
            <a:ext cx="50387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В 2021 году было выполнено 954 исследования, что 54% больше, чем 2020 году.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74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250812"/>
              </p:ext>
            </p:extLst>
          </p:nvPr>
        </p:nvGraphicFramePr>
        <p:xfrm>
          <a:off x="935856" y="900311"/>
          <a:ext cx="8784975" cy="15235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53120"/>
                <a:gridCol w="1485419"/>
                <a:gridCol w="1273218"/>
                <a:gridCol w="1273218"/>
              </a:tblGrid>
              <a:tr h="21602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Химико-микроскопические исследования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064">
                <a:tc vMerge="1">
                  <a:txBody>
                    <a:bodyPr/>
                    <a:lstStyle/>
                    <a:p>
                      <a:pPr algn="ctr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65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Обнаружение  простейших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248100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175 738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132 160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65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Обнаружение  яиц/личинок  гельминтов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678982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542 229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542 433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65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Энтеробиоз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347409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245 999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317 280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659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Криптоспоридиоз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856" y="180232"/>
            <a:ext cx="8568952" cy="64807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паразитозов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ХМАО-Югре в 2019 - 2021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474369"/>
              </p:ext>
            </p:extLst>
          </p:nvPr>
        </p:nvGraphicFramePr>
        <p:xfrm>
          <a:off x="935856" y="2556495"/>
          <a:ext cx="8784681" cy="483384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16425"/>
                <a:gridCol w="1008000"/>
                <a:gridCol w="648072"/>
                <a:gridCol w="1008000"/>
                <a:gridCol w="648072"/>
                <a:gridCol w="1008112"/>
                <a:gridCol w="648000"/>
              </a:tblGrid>
              <a:tr h="36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Химико-микроскопические исследования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положительных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0">
                <a:tc vMerge="1">
                  <a:txBody>
                    <a:bodyPr/>
                    <a:lstStyle/>
                    <a:p>
                      <a:pPr algn="ctr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0">
                <a:tc v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«+»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«+»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«+»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Обнаружено  простейших, из них: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100" b="1" i="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Лямблии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Кишечная амеба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Карликовая амеба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29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Бластоцисты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Обнаружено 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яиц/личинок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гельминтов, из них: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100" b="1" i="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Описторхоз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Эхинококкоз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Аскаридоз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Токсокароз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Дифиллоботриоз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Свиной цепень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0,0004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Власоглав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0,0004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Гименолепидоз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гельминтозы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Энтеробиоз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100" b="1" i="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Криптоспоридиоз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100" b="1" i="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9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03808" y="18306"/>
            <a:ext cx="9072563" cy="126021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паразитозов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ХМАО-Югре 2019 - 2021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69678"/>
              </p:ext>
            </p:extLst>
          </p:nvPr>
        </p:nvGraphicFramePr>
        <p:xfrm>
          <a:off x="287784" y="1116335"/>
          <a:ext cx="9577065" cy="260905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991973"/>
                <a:gridCol w="1885875"/>
                <a:gridCol w="1885875"/>
                <a:gridCol w="1813342"/>
              </a:tblGrid>
              <a:tr h="4175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выполненные методом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ИФА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Описторхоз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79 017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18 488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26 712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Лямблии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13 302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20 055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Эхинококкоз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6 575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Аскаридоз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10 069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Токсокароз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7 849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13 071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Трихинеллез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3 849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6 484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Клонорхоз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Тенииды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515</a:t>
                      </a:r>
                      <a:endParaRPr lang="ru-RU" sz="1400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112507"/>
              </p:ext>
            </p:extLst>
          </p:nvPr>
        </p:nvGraphicFramePr>
        <p:xfrm>
          <a:off x="287784" y="3852639"/>
          <a:ext cx="4752527" cy="28138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ИФА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положительных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Описторхоз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3 046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2 388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Лямблии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1 257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1 090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6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Эхинококкоз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Аскаридоз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1 125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Токсокароз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544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Трихинеллез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Клонорхоз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Тенииды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317865"/>
              </p:ext>
            </p:extLst>
          </p:nvPr>
        </p:nvGraphicFramePr>
        <p:xfrm>
          <a:off x="5112320" y="3852639"/>
          <a:ext cx="4752527" cy="28138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ИФА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выявляемости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Описторхоз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Лямблии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6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Эхинококкоз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Аскаридоз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Токсокароз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Трихинеллез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Клонорхоз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Тенииды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61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03808" y="18306"/>
            <a:ext cx="9072563" cy="126021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ПЦР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острых кишечных инфекций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2019 - 2021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587789"/>
              </p:ext>
            </p:extLst>
          </p:nvPr>
        </p:nvGraphicFramePr>
        <p:xfrm>
          <a:off x="287784" y="1116335"/>
          <a:ext cx="9577064" cy="258273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328130"/>
                <a:gridCol w="1663880"/>
                <a:gridCol w="1663880"/>
                <a:gridCol w="1663880"/>
                <a:gridCol w="1257294"/>
              </a:tblGrid>
              <a:tr h="4175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выполненные методом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ПЦР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(2020-2021г.г.)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Энтеровирусы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152,3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Ротавирусы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2 777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-0,3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2 756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-0,9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Сальмонелла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295,9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Шигелла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-85,5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Кампилобактер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-81,6</a:t>
                      </a:r>
                    </a:p>
                  </a:txBody>
                  <a:tcPr marL="9525" marR="9525" marT="9525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кишечные инфекции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-81,8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015453"/>
              </p:ext>
            </p:extLst>
          </p:nvPr>
        </p:nvGraphicFramePr>
        <p:xfrm>
          <a:off x="287784" y="3852639"/>
          <a:ext cx="4752527" cy="300583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ПЦР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положительных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Энтеровирусы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659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Ротавирусы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</a:tr>
              <a:tr h="266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755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Сальмонелла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Шигелла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Кампилобактер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кишечные инфекции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218490"/>
              </p:ext>
            </p:extLst>
          </p:nvPr>
        </p:nvGraphicFramePr>
        <p:xfrm>
          <a:off x="5112320" y="3852639"/>
          <a:ext cx="4752527" cy="300583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ПЦР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выявленных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положительных результатов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Энтеровирусы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Ротавирусы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25" marB="0" anchor="ctr"/>
                </a:tc>
              </a:tr>
              <a:tr h="266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Астровирусы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Сальмонелла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Шигелла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Кампилобактер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кишечные инфекции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7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461865"/>
              </p:ext>
            </p:extLst>
          </p:nvPr>
        </p:nvGraphicFramePr>
        <p:xfrm>
          <a:off x="287784" y="1548383"/>
          <a:ext cx="9505057" cy="211503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919965"/>
                <a:gridCol w="1336619"/>
                <a:gridCol w="1440160"/>
                <a:gridCol w="1440160"/>
                <a:gridCol w="1368153"/>
              </a:tblGrid>
              <a:tr h="4175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исследования,</a:t>
                      </a:r>
                    </a:p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выполненные методом ИФА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(2020-2021г.г.)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2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1 703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2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 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1 712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2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2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2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 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1 560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-2,2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20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282" y="128592"/>
            <a:ext cx="9443549" cy="1275775"/>
          </a:xfrm>
        </p:spPr>
        <p:txBody>
          <a:bodyPr>
            <a:noAutofit/>
          </a:bodyPr>
          <a:lstStyle/>
          <a:p>
            <a:r>
              <a:rPr lang="ru-RU" sz="2800" dirty="0" smtClean="0"/>
              <a:t>Лабораторная диагностика инфекций, передающихся иксодовыми клещами методом ИФА 2019 – 2021 </a:t>
            </a:r>
            <a:r>
              <a:rPr lang="ru-RU" sz="2800" dirty="0" err="1" smtClean="0"/>
              <a:t>г.г</a:t>
            </a:r>
            <a:r>
              <a:rPr lang="ru-RU" sz="2800" dirty="0" smtClean="0"/>
              <a:t>.  </a:t>
            </a:r>
            <a:r>
              <a:rPr lang="ru-RU" sz="1400" dirty="0" smtClean="0"/>
              <a:t>(приложение </a:t>
            </a:r>
            <a:r>
              <a:rPr lang="ru-RU" sz="1400" dirty="0"/>
              <a:t>к 30 форме)</a:t>
            </a: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772026"/>
              </p:ext>
            </p:extLst>
          </p:nvPr>
        </p:nvGraphicFramePr>
        <p:xfrm>
          <a:off x="5184328" y="3924647"/>
          <a:ext cx="4608512" cy="245632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6224"/>
                <a:gridCol w="884164"/>
                <a:gridCol w="818058"/>
                <a:gridCol w="890066"/>
              </a:tblGrid>
              <a:tr h="4893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ИФА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выявленных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положительных результатов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8905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33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3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32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3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3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3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462163"/>
              </p:ext>
            </p:extLst>
          </p:nvPr>
        </p:nvGraphicFramePr>
        <p:xfrm>
          <a:off x="287784" y="3924647"/>
          <a:ext cx="4752527" cy="24566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ИФА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положительных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</a:tr>
              <a:tr h="43960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1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282" y="128592"/>
            <a:ext cx="9587565" cy="843727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Лабораторная </a:t>
            </a:r>
            <a:r>
              <a:rPr lang="ru-RU" sz="2400" dirty="0" smtClean="0"/>
              <a:t>диагностика инфекций, передающихся иксодовыми клещами</a:t>
            </a:r>
            <a:r>
              <a:rPr lang="ru-RU" sz="2400" dirty="0"/>
              <a:t>  </a:t>
            </a:r>
            <a:r>
              <a:rPr lang="ru-RU" sz="2400" dirty="0" smtClean="0"/>
              <a:t>методом ПЦР 2019 – 2021 </a:t>
            </a:r>
            <a:r>
              <a:rPr lang="ru-RU" sz="2400" dirty="0" err="1" smtClean="0"/>
              <a:t>г.г</a:t>
            </a:r>
            <a:r>
              <a:rPr lang="ru-RU" sz="2400" dirty="0" smtClean="0"/>
              <a:t>. </a:t>
            </a:r>
            <a:r>
              <a:rPr lang="ru-RU" sz="1400" dirty="0" smtClean="0"/>
              <a:t>(приложение </a:t>
            </a:r>
            <a:r>
              <a:rPr lang="ru-RU" sz="1400" dirty="0"/>
              <a:t>к 30 форме)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087696"/>
              </p:ext>
            </p:extLst>
          </p:nvPr>
        </p:nvGraphicFramePr>
        <p:xfrm>
          <a:off x="287784" y="972319"/>
          <a:ext cx="9577064" cy="297176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123132"/>
                <a:gridCol w="1701404"/>
                <a:gridCol w="1440160"/>
                <a:gridCol w="1728192"/>
                <a:gridCol w="1584176"/>
              </a:tblGrid>
              <a:tr h="4175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выполненные методом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ПЦР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(2020-2021г.г.)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(КВЭ)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314,3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(КВЭ)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Иксодовый клещевой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(ИКБ)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195,9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Иксодовый клещевой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(ИКБ)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Моноцитарный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эрлихиоз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(МЭЧ)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Моноцитарный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эрлихиоз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(МЭЧ)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Гранулоцитарный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анаплазмоз (ГАЧ)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256,2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Гранулоцитарный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анаплазмоз (ГАЧ) (клещ)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23,7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993773"/>
              </p:ext>
            </p:extLst>
          </p:nvPr>
        </p:nvGraphicFramePr>
        <p:xfrm>
          <a:off x="287784" y="4068663"/>
          <a:ext cx="4752527" cy="328864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ПЦР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положительных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энцефалит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43960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Иксодовый клещевой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Иксодовый клещевой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Моноцитарный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эрлихиоз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Моноцитарный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эрлихиоз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Гранулоцитарный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анаплазмоз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Гранулоцитарный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анаплазмоз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12617"/>
              </p:ext>
            </p:extLst>
          </p:nvPr>
        </p:nvGraphicFramePr>
        <p:xfrm>
          <a:off x="5112320" y="4068663"/>
          <a:ext cx="4752527" cy="328864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10685"/>
                <a:gridCol w="869634"/>
                <a:gridCol w="918358"/>
                <a:gridCol w="953850"/>
              </a:tblGrid>
              <a:tr h="4553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Исследования, выполненные методом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ПЦР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выявленных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положительных результатов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503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энцефалит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Клещевой энцефалит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0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Иксодовый клещевой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Иксодовый клещевой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боррелиоз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Моноцитарный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эрлихиоз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Моноцитарный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эрлихиоз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Гранулоцитарный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анаплазмоз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5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Гранулоцитарный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анаплазмоз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клещ)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1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355759"/>
              </p:ext>
            </p:extLst>
          </p:nvPr>
        </p:nvGraphicFramePr>
        <p:xfrm>
          <a:off x="620464" y="1332359"/>
          <a:ext cx="9099627" cy="242250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67491"/>
                <a:gridCol w="1692317"/>
                <a:gridCol w="1872208"/>
                <a:gridCol w="1656184"/>
                <a:gridCol w="1511427"/>
              </a:tblGrid>
              <a:tr h="47635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 методом ПЦР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исследований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14179">
                <a:tc vMerge="1">
                  <a:txBody>
                    <a:bodyPr/>
                    <a:lstStyle/>
                    <a:p>
                      <a:pPr algn="ctr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(2020-2021г.г.)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 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10 147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18 706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84,4</a:t>
                      </a:r>
                      <a:endParaRPr lang="ru-RU" sz="11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A/H1N1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-60,8</a:t>
                      </a:r>
                      <a:endParaRPr lang="ru-RU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A/H3N2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160,7</a:t>
                      </a:r>
                      <a:endParaRPr lang="ru-RU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A/H5N1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95,1</a:t>
                      </a:r>
                      <a:endParaRPr lang="ru-RU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 В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10 162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78,4</a:t>
                      </a:r>
                      <a:endParaRPr lang="ru-RU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ОРВИ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17 023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187,0</a:t>
                      </a:r>
                      <a:endParaRPr lang="ru-RU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SARS-CoV-2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979 215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1 072 544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1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7824" y="17562"/>
            <a:ext cx="9217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Лабораторная </a:t>
            </a:r>
            <a:r>
              <a:rPr lang="ru-RU" sz="3600" b="1" dirty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гриппа и ОРВИ </a:t>
            </a:r>
            <a:r>
              <a:rPr lang="ru-RU" sz="36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ПЦР </a:t>
            </a:r>
            <a:r>
              <a:rPr lang="ru-RU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</a:t>
            </a:r>
            <a:r>
              <a:rPr lang="ru-RU" b="1" dirty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30 форме)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463430"/>
              </p:ext>
            </p:extLst>
          </p:nvPr>
        </p:nvGraphicFramePr>
        <p:xfrm>
          <a:off x="5184328" y="3924647"/>
          <a:ext cx="4549931" cy="252027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603308"/>
                <a:gridCol w="999352"/>
                <a:gridCol w="1041064"/>
                <a:gridCol w="906207"/>
              </a:tblGrid>
              <a:tr h="496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 методом ПЦР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выявленных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положительных результатов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1766">
                <a:tc vMerge="1">
                  <a:txBody>
                    <a:bodyPr/>
                    <a:lstStyle/>
                    <a:p>
                      <a:pPr algn="ctr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9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 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A/H1N1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A/H3N2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A/H5N1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53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 В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8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ОРВИ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0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SARS-CoV-2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140160"/>
              </p:ext>
            </p:extLst>
          </p:nvPr>
        </p:nvGraphicFramePr>
        <p:xfrm>
          <a:off x="625847" y="3924647"/>
          <a:ext cx="4486472" cy="252028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45741"/>
                <a:gridCol w="978401"/>
                <a:gridCol w="1074443"/>
                <a:gridCol w="887887"/>
              </a:tblGrid>
              <a:tr h="55873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 методом ПЦР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положительных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6390">
                <a:tc vMerge="1">
                  <a:txBody>
                    <a:bodyPr/>
                    <a:lstStyle/>
                    <a:p>
                      <a:pPr algn="ctr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 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9525" marR="9525" marT="9525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A/H1N1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A/H3N2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A/H5N1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 В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ОРВИ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592</a:t>
                      </a:r>
                    </a:p>
                  </a:txBody>
                  <a:tcPr marL="9525" marR="9525" marT="9525" marB="0" anchor="ctr"/>
                </a:tc>
              </a:tr>
              <a:tr h="245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SARS-CoV-2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103 186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196 188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1764407"/>
            <a:ext cx="8496944" cy="5137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4031" y="373022"/>
            <a:ext cx="9072563" cy="1422805"/>
          </a:xfrm>
        </p:spPr>
        <p:txBody>
          <a:bodyPr>
            <a:noAutofit/>
          </a:bodyPr>
          <a:lstStyle/>
          <a:p>
            <a:r>
              <a:rPr lang="ru-RU" sz="4000" dirty="0"/>
              <a:t>Ханты-Мансийский </a:t>
            </a:r>
            <a:br>
              <a:rPr lang="ru-RU" sz="4000" dirty="0"/>
            </a:br>
            <a:r>
              <a:rPr lang="ru-RU" sz="4000" dirty="0"/>
              <a:t>автономный округ - Югра</a:t>
            </a: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6730879" y="4971515"/>
            <a:ext cx="3492888" cy="2094916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55852"/>
              </p:ext>
            </p:extLst>
          </p:nvPr>
        </p:nvGraphicFramePr>
        <p:xfrm>
          <a:off x="6408464" y="1908423"/>
          <a:ext cx="2963289" cy="1512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532"/>
                <a:gridCol w="1190757"/>
              </a:tblGrid>
              <a:tr h="2856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534 800 км</a:t>
                      </a:r>
                      <a:r>
                        <a:rPr lang="ru-RU" sz="12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</a:tr>
              <a:tr h="2856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1 687 654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</a:tr>
              <a:tr h="47047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Медицинских организаций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</a:tr>
              <a:tr h="47047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лабораторий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06" marR="100806" marT="50408" marB="504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8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hangingPunct="0">
              <a:spcBef>
                <a:spcPts val="0"/>
              </a:spcBef>
              <a:buClrTx/>
              <a:buSzTx/>
              <a:buNone/>
              <a:defRPr sz="2400" b="1">
                <a:solidFill>
                  <a:srgbClr val="363636"/>
                </a:solidFill>
              </a:defRPr>
            </a:pP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Основная цель:</a:t>
            </a:r>
          </a:p>
          <a:p>
            <a:pPr marL="0" lvl="0" indent="0" algn="just" hangingPunct="0">
              <a:spcBef>
                <a:spcPts val="0"/>
              </a:spcBef>
              <a:buClrTx/>
              <a:buSzTx/>
              <a:buNone/>
              <a:defRPr sz="2400" b="1">
                <a:solidFill>
                  <a:srgbClr val="363636"/>
                </a:solidFill>
              </a:defRPr>
            </a:pP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создание крупного автоматизированного лабораторного комплекса, обслуживающего группу медицинских организаций и выполняющего широкий перечень лабораторных исследований в </a:t>
            </a: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условиях:  </a:t>
            </a:r>
          </a:p>
          <a:p>
            <a:pPr marL="0" lvl="0" indent="0" algn="just" hangingPunct="0">
              <a:spcBef>
                <a:spcPts val="0"/>
              </a:spcBef>
              <a:buClrTx/>
              <a:buSzTx/>
              <a:buNone/>
              <a:defRPr sz="2400" b="1">
                <a:solidFill>
                  <a:srgbClr val="363636"/>
                </a:solidFill>
              </a:defRPr>
            </a:pPr>
            <a:endParaRPr lang="ru-RU" sz="2400" kern="0" dirty="0" smtClean="0">
              <a:solidFill>
                <a:srgbClr val="36363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marL="342900" indent="-342900" algn="just" hangingPunct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defRPr sz="2400" b="1">
                <a:solidFill>
                  <a:srgbClr val="363636"/>
                </a:solidFill>
              </a:defRPr>
            </a:pP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высокой </a:t>
            </a: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производительности  </a:t>
            </a: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лабораторного оборудования, </a:t>
            </a:r>
            <a:endParaRPr lang="ru-RU" sz="2400" kern="0" dirty="0" smtClean="0">
              <a:solidFill>
                <a:srgbClr val="36363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marL="342900" indent="-342900" algn="just" hangingPunct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defRPr sz="2400" b="1">
                <a:solidFill>
                  <a:srgbClr val="363636"/>
                </a:solidFill>
              </a:defRPr>
            </a:pP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контролем </a:t>
            </a: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качества лабораторных исследований</a:t>
            </a: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,</a:t>
            </a:r>
          </a:p>
          <a:p>
            <a:pPr marL="342900" indent="-342900" algn="just" hangingPunct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defRPr sz="2400" b="1">
                <a:solidFill>
                  <a:srgbClr val="363636"/>
                </a:solidFill>
              </a:defRPr>
            </a:pP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автоматизации </a:t>
            </a: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процесса проведения исследований, </a:t>
            </a:r>
            <a:endParaRPr lang="ru-RU" sz="2400" kern="0" dirty="0" smtClean="0">
              <a:solidFill>
                <a:srgbClr val="36363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marL="342900" indent="-342900" algn="just" hangingPunct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defRPr sz="2400" b="1">
                <a:solidFill>
                  <a:srgbClr val="363636"/>
                </a:solidFill>
              </a:defRPr>
            </a:pP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обеспечения </a:t>
            </a: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рационального использования </a:t>
            </a:r>
            <a:r>
              <a:rPr lang="ru-RU" sz="2400" kern="0" dirty="0" smtClean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материальных, кадровых </a:t>
            </a:r>
            <a:r>
              <a:rPr lang="ru-RU" sz="2400" kern="0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и финансовых ресурсов.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 лаборатории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Нижневартовске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28" y="3941053"/>
            <a:ext cx="227835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7824" y="540271"/>
            <a:ext cx="9072563" cy="50405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лабораторий медицинских организаций</a:t>
            </a:r>
            <a:br>
              <a:rPr lang="ru-RU" sz="2400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г. Нижневартовска, которые призвана решить централизованная лаборатория</a:t>
            </a:r>
            <a:endParaRPr lang="ru-RU" sz="2400" dirty="0"/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6730879" y="4971515"/>
            <a:ext cx="3492888" cy="2094916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727CA3"/>
              </a:buClr>
            </a:pPr>
            <a:endParaRPr lang="ru-RU" dirty="0">
              <a:solidFill>
                <a:srgbClr val="464653"/>
              </a:solidFill>
            </a:endParaRPr>
          </a:p>
        </p:txBody>
      </p:sp>
      <p:sp>
        <p:nvSpPr>
          <p:cNvPr id="6" name="Объект 1"/>
          <p:cNvSpPr>
            <a:spLocks noGrp="1"/>
          </p:cNvSpPr>
          <p:nvPr>
            <p:ph idx="1"/>
          </p:nvPr>
        </p:nvSpPr>
        <p:spPr>
          <a:xfrm>
            <a:off x="504031" y="1633233"/>
            <a:ext cx="9216801" cy="5531774"/>
          </a:xfrm>
        </p:spPr>
        <p:txBody>
          <a:bodyPr>
            <a:noAutofit/>
          </a:bodyPr>
          <a:lstStyle/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Низкая загруженность высокотехнологичного и дорогостоящего лабораторного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оборудования</a:t>
            </a: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endParaRPr lang="ru-RU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Наличие </a:t>
            </a:r>
            <a:r>
              <a:rPr lang="ru-RU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более 70% единиц лабораторного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оборудования технически </a:t>
            </a:r>
            <a:r>
              <a:rPr lang="ru-RU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устаревшего, требующего замены и существенных финансовых затрат на ремонт и техническое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обслуживание</a:t>
            </a: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endParaRPr lang="ru-RU" sz="2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Неэффективное </a:t>
            </a:r>
            <a:r>
              <a:rPr lang="ru-RU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использование площадей медорганизаций</a:t>
            </a: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,</a:t>
            </a: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занятых </a:t>
            </a:r>
            <a:r>
              <a:rPr lang="ru-RU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излишним оборудованием  с высоким </a:t>
            </a:r>
            <a:endParaRPr lang="ru-RU" sz="2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процентом износа</a:t>
            </a: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endParaRPr lang="ru-RU" sz="2400" dirty="0" smtClean="0"/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dirty="0" smtClean="0"/>
              <a:t>Неравномерная нагрузка на специалистов </a:t>
            </a:r>
          </a:p>
          <a:p>
            <a:pPr marL="0" lvl="0" indent="0" hangingPunct="0">
              <a:spcBef>
                <a:spcPts val="0"/>
              </a:spcBef>
              <a:buClrTx/>
              <a:buSzTx/>
              <a:buNone/>
            </a:pPr>
            <a:r>
              <a:rPr lang="ru-RU" sz="2400" dirty="0" smtClean="0"/>
              <a:t>лабораторий медицинских организаций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331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9349" y="396255"/>
            <a:ext cx="8783451" cy="936104"/>
          </a:xfrm>
        </p:spPr>
        <p:txBody>
          <a:bodyPr>
            <a:noAutofit/>
          </a:bodyPr>
          <a:lstStyle/>
          <a:p>
            <a:pPr lvl="0" algn="ctr" hangingPunct="0">
              <a:spcBef>
                <a:spcPts val="0"/>
              </a:spcBef>
            </a:pPr>
            <a:r>
              <a:rPr lang="ru-RU" sz="2800" b="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/>
            </a:r>
            <a:br>
              <a:rPr lang="ru-RU" sz="2800" b="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</a:br>
            <a:r>
              <a:rPr lang="ru-RU" sz="2800" b="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/>
            </a:r>
            <a:br>
              <a:rPr lang="ru-RU" sz="2800" b="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</a:br>
            <a:r>
              <a:rPr lang="ru-RU" sz="24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Основные </a:t>
            </a:r>
            <a:r>
              <a:rPr lang="ru-RU" sz="24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количественные показатели деятельности лабораторной службы амбулаторно-поликлинических учреждений г. Нижневартовска</a:t>
            </a:r>
            <a:br>
              <a:rPr lang="ru-RU" sz="24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</a:br>
            <a:r>
              <a:rPr lang="ru-RU" sz="1800" kern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/>
            </a:r>
            <a:br>
              <a:rPr lang="ru-RU" sz="1800" kern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</a:br>
            <a:endParaRPr lang="ru-RU" sz="4000" dirty="0"/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6730879" y="4971515"/>
            <a:ext cx="3492888" cy="2094916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727CA3"/>
              </a:buClr>
            </a:pPr>
            <a:endParaRPr lang="ru-RU" dirty="0">
              <a:solidFill>
                <a:srgbClr val="46465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175" y="2628503"/>
            <a:ext cx="93133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362"/>
          <p:cNvGraphicFramePr/>
          <p:nvPr>
            <p:extLst>
              <p:ext uri="{D42A27DB-BD31-4B8C-83A1-F6EECF244321}">
                <p14:modId xmlns:p14="http://schemas.microsoft.com/office/powerpoint/2010/main" val="3806700797"/>
              </p:ext>
            </p:extLst>
          </p:nvPr>
        </p:nvGraphicFramePr>
        <p:xfrm>
          <a:off x="4176216" y="1980431"/>
          <a:ext cx="5845363" cy="442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361"/>
          <p:cNvGraphicFramePr/>
          <p:nvPr>
            <p:extLst>
              <p:ext uri="{D42A27DB-BD31-4B8C-83A1-F6EECF244321}">
                <p14:modId xmlns:p14="http://schemas.microsoft.com/office/powerpoint/2010/main" val="3226109793"/>
              </p:ext>
            </p:extLst>
          </p:nvPr>
        </p:nvGraphicFramePr>
        <p:xfrm>
          <a:off x="215776" y="2196455"/>
          <a:ext cx="41044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4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300" b="1" dirty="0">
                <a:latin typeface="Times New Roman" panose="02020603050405020304" pitchFamily="18" charset="0"/>
              </a:rPr>
              <a:t>Из 11 анализаторов для исследования общего анализа мочи 7 приборов имели 100% износ.  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Средняя нагрузка на анализаторы составляла 10,7%. Фактическое количество проб в смену в 2,5 раза меньше, чем производительность анализаторов. Достаточной являлась работа 2-х анализаторов. Содержание излишних 9 анализаторов  - это необоснованные расходы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Средняя нагрузка на 18 анализаторов для определения общего анализа крови составляла 30,5%. Фактическое количество проб в смену в 3,3 раза меньше, чем производительность анализаторов. Достаточной являлась работа 3-х анализаторов.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Содержание излишних 15 анализаторов  - это необоснованные расходы.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Средняя нагрузка на 10 биохимических анализаторов составляла 18%. Фактическое количество проб в смену в 5,5 раза меньше, чем производительность анализаторов. Достаточной являлась работа 2-х анализаторов.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Содержание излишних 8 анализаторов  - это необоснованные расходы.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Средняя нагрузка на 7 иммунологических анализаторов составляла 15,2%.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Фактическое количество проб в смену в 6,5 раз меньше, чем производительность анализаторов.  Достаточной являлась работа 2-х анализаторов.</a:t>
            </a:r>
            <a:endParaRPr lang="ru-RU" sz="3300" dirty="0">
              <a:latin typeface="Times New Roman" panose="02020603050405020304" pitchFamily="18" charset="0"/>
            </a:endParaRPr>
          </a:p>
          <a:p>
            <a:r>
              <a:rPr lang="ru-RU" sz="3300" b="1" dirty="0">
                <a:latin typeface="Times New Roman" panose="02020603050405020304" pitchFamily="18" charset="0"/>
              </a:rPr>
              <a:t>Содержание излишних 5 анализаторов  - это необоснованные расходы.</a:t>
            </a:r>
            <a:endParaRPr lang="ru-RU" sz="330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Эффективность эксплуатации лабораторного </a:t>
            </a:r>
            <a:r>
              <a:rPr lang="ru-RU" sz="28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оборудования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6386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108223"/>
            <a:ext cx="9576817" cy="1224136"/>
          </a:xfrm>
        </p:spPr>
        <p:txBody>
          <a:bodyPr>
            <a:noAutofit/>
          </a:bodyPr>
          <a:lstStyle/>
          <a:p>
            <a:pPr lvl="0" hangingPunct="0">
              <a:spcBef>
                <a:spcPts val="0"/>
              </a:spcBef>
            </a:pPr>
            <a:r>
              <a:rPr lang="ru-RU" sz="24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Оборудование </a:t>
            </a:r>
            <a:r>
              <a:rPr lang="ru-RU" sz="24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с износом более </a:t>
            </a:r>
            <a:r>
              <a:rPr lang="ru-RU" sz="24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90 </a:t>
            </a:r>
            <a:r>
              <a:rPr lang="ru-RU" sz="24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% составляло </a:t>
            </a:r>
            <a:r>
              <a:rPr lang="ru-RU" sz="24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67 % от всего </a:t>
            </a:r>
            <a:r>
              <a:rPr lang="ru-RU" sz="2400" kern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имевщегося</a:t>
            </a:r>
            <a:r>
              <a:rPr lang="ru-RU" sz="24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lang="ru-RU" sz="24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 медорганизациях лабораторного </a:t>
            </a:r>
            <a:r>
              <a:rPr lang="ru-RU" sz="24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оборудования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79537780"/>
              </p:ext>
            </p:extLst>
          </p:nvPr>
        </p:nvGraphicFramePr>
        <p:xfrm>
          <a:off x="647824" y="1404367"/>
          <a:ext cx="8653257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2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1"/>
          <p:cNvSpPr>
            <a:spLocks noGrp="1"/>
          </p:cNvSpPr>
          <p:nvPr>
            <p:ph type="title"/>
          </p:nvPr>
        </p:nvSpPr>
        <p:spPr>
          <a:xfrm>
            <a:off x="503808" y="396255"/>
            <a:ext cx="9072563" cy="1260211"/>
          </a:xfrm>
        </p:spPr>
        <p:txBody>
          <a:bodyPr>
            <a:noAutofit/>
          </a:bodyPr>
          <a:lstStyle/>
          <a:p>
            <a:pPr lvl="0" hangingPunct="0">
              <a:spcBef>
                <a:spcPts val="0"/>
              </a:spcBef>
              <a:defRPr sz="1600" b="1"/>
            </a:pPr>
            <a:r>
              <a:rPr lang="ru-RU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Доступность лабораторных исследований для жителей г. Нижневартовска </a:t>
            </a:r>
            <a:br>
              <a:rPr lang="ru-RU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</a:br>
            <a:r>
              <a:rPr lang="ru-RU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 сравнении с аналогичными </a:t>
            </a:r>
            <a:r>
              <a:rPr lang="ru-RU" sz="2000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медорганизациями</a:t>
            </a:r>
            <a:r>
              <a:rPr lang="ru-RU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г. Сургута  (за </a:t>
            </a:r>
            <a:r>
              <a:rPr lang="ru-RU" sz="2000" kern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2020 </a:t>
            </a:r>
            <a:r>
              <a:rPr lang="ru-RU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г.)</a:t>
            </a:r>
            <a:br>
              <a:rPr lang="ru-RU" sz="20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</a:br>
            <a:endParaRPr lang="ru-RU" sz="3200" dirty="0"/>
          </a:p>
        </p:txBody>
      </p:sp>
      <p:graphicFrame>
        <p:nvGraphicFramePr>
          <p:cNvPr id="4" name="Table 477"/>
          <p:cNvGraphicFramePr/>
          <p:nvPr>
            <p:extLst>
              <p:ext uri="{D42A27DB-BD31-4B8C-83A1-F6EECF244321}">
                <p14:modId xmlns:p14="http://schemas.microsoft.com/office/powerpoint/2010/main" val="2856035581"/>
              </p:ext>
            </p:extLst>
          </p:nvPr>
        </p:nvGraphicFramePr>
        <p:xfrm>
          <a:off x="359793" y="1272435"/>
          <a:ext cx="5976663" cy="4937760"/>
        </p:xfrm>
        <a:graphic>
          <a:graphicData uri="http://schemas.openxmlformats.org/drawingml/2006/table">
            <a:tbl>
              <a:tblPr firstRow="1" bandRow="1"/>
              <a:tblGrid>
                <a:gridCol w="2503824"/>
                <a:gridCol w="1680406"/>
                <a:gridCol w="1792433"/>
              </a:tblGrid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 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anchor="b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г. Нижневартовск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anchor="b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г. Сургут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anchor="b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Население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280 000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380 000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6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Общее число выполненных исследований, в том числе: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3 620 449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9 017 714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 в </a:t>
                      </a:r>
                      <a:r>
                        <a:rPr sz="1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расчете</a:t>
                      </a: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 </a:t>
                      </a:r>
                      <a:r>
                        <a:rPr sz="1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на</a:t>
                      </a: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 1 </a:t>
                      </a:r>
                      <a:r>
                        <a:rPr sz="1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жителя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12,9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23,7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Биохимические исследования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665 249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1 504 624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 в расчете на 1 жителя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2,4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4,0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388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Гематологические</a:t>
                      </a: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 </a:t>
                      </a:r>
                      <a:r>
                        <a:rPr sz="1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исследования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1 000 819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2 584 124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в расчете на 1 жителя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3,6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6,8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6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Химико-микроскопические исследования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1 567 125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4 094 611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в расчете на 1 жителя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5,6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10,8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6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Иммунологические исследования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292 965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639 146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в расчете на 1 жителя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1,0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1,7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6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Бактериологические исследования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0,0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100 120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в расчете на 1 жителя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0,0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0,3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6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Молекулярно-биологические исследования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0,0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25 669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86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в расчете на 1 жителя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0,0</a:t>
                      </a:r>
                      <a:endParaRPr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504017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1008035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512052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2016069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520086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3024104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528121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4032138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Calibri"/>
                        </a:rPr>
                        <a:t>0,1</a:t>
                      </a:r>
                      <a:endParaRPr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7620" marR="7620" marT="7620" marB="7620" horzOverflow="overflow">
                    <a:lnL w="12700" cmpd="sng">
                      <a:solidFill>
                        <a:srgbClr val="F07F09"/>
                      </a:solidFill>
                    </a:lnL>
                    <a:lnR w="12700" cmpd="sng">
                      <a:solidFill>
                        <a:srgbClr val="F07F09"/>
                      </a:solidFill>
                    </a:lnR>
                    <a:lnT w="12700" cmpd="sng">
                      <a:solidFill>
                        <a:srgbClr val="F07F09"/>
                      </a:solidFill>
                    </a:lnT>
                    <a:lnB w="12700" cmpd="sng">
                      <a:solidFill>
                        <a:srgbClr val="F07F0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hape 473"/>
          <p:cNvSpPr/>
          <p:nvPr/>
        </p:nvSpPr>
        <p:spPr>
          <a:xfrm>
            <a:off x="6840512" y="1620391"/>
            <a:ext cx="2880320" cy="3970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anchor="ctr">
            <a:spAutoFit/>
          </a:bodyPr>
          <a:lstStyle>
            <a:lvl1pPr algn="ctr">
              <a:defRPr sz="1600" b="1">
                <a:solidFill>
                  <a:srgbClr val="80000E"/>
                </a:solidFill>
              </a:defRPr>
            </a:lvl1pPr>
          </a:lstStyle>
          <a:p>
            <a:pPr algn="l" fontAlgn="auto" hangingPunct="0">
              <a:spcBef>
                <a:spcPts val="0"/>
              </a:spcBef>
              <a:spcAft>
                <a:spcPts val="0"/>
              </a:spcAft>
            </a:pP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сравнении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с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аналогичными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медорганизациями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г.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Сургута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(5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городских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поликлиник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,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Центр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СПИД, ВФД)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доступность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лабораторных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исследований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при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оказании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первичной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медико-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санитарной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помощи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endParaRPr lang="ru-RU" sz="1800" kern="0" dirty="0" smtClean="0"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  <a:p>
            <a:pPr algn="l" fontAlgn="auto" hangingPunct="0">
              <a:spcBef>
                <a:spcPts val="0"/>
              </a:spcBef>
              <a:spcAft>
                <a:spcPts val="0"/>
              </a:spcAft>
            </a:pPr>
            <a:r>
              <a:rPr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 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г.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Нижневартовске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по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всем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видам</a:t>
            </a:r>
            <a:r>
              <a:rPr lang="ru-RU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исследований </a:t>
            </a:r>
            <a:r>
              <a:rPr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lang="ru-RU"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была </a:t>
            </a:r>
            <a:r>
              <a:rPr sz="18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почти</a:t>
            </a:r>
            <a:r>
              <a:rPr sz="1800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вдвое</a:t>
            </a:r>
            <a:r>
              <a:rPr sz="18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 </a:t>
            </a:r>
            <a:r>
              <a:rPr sz="1800" kern="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ndara"/>
              </a:rPr>
              <a:t>ниже</a:t>
            </a:r>
            <a:endParaRPr sz="1800" kern="0" dirty="0">
              <a:latin typeface="Times New Roman" panose="02020603050405020304" pitchFamily="18" charset="0"/>
              <a:cs typeface="Times New Roman" panose="02020603050405020304" pitchFamily="18" charset="0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425930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9832" y="252239"/>
            <a:ext cx="9072563" cy="81353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эффективности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b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лабораторной службы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3808" y="1548383"/>
            <a:ext cx="9072563" cy="4990084"/>
          </a:xfrm>
        </p:spPr>
        <p:txBody>
          <a:bodyPr>
            <a:noAutofit/>
          </a:bodyPr>
          <a:lstStyle/>
          <a:p>
            <a:pPr marL="0" lvl="0" indent="0" algn="just" fontAlgn="base">
              <a:lnSpc>
                <a:spcPct val="115000"/>
              </a:lnSpc>
              <a:spcBef>
                <a:spcPts val="360"/>
              </a:spcBef>
              <a:spcAft>
                <a:spcPts val="840"/>
              </a:spcAft>
              <a:buClr>
                <a:srgbClr val="2DA2BF"/>
              </a:buClr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Основная цель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равная доступность передовых высокоинформативных лабораторных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исследований для всех категорий населения г. Нижневартовска за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внедрения современных методик, недоступных для лабораторий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малым аналитическим потоком. </a:t>
            </a:r>
          </a:p>
          <a:p>
            <a:pPr marL="0" lvl="0" indent="0" algn="just" fontAlgn="base">
              <a:lnSpc>
                <a:spcPct val="115000"/>
              </a:lnSpc>
              <a:spcBef>
                <a:spcPts val="360"/>
              </a:spcBef>
              <a:spcAft>
                <a:spcPts val="840"/>
              </a:spcAft>
              <a:buClr>
                <a:srgbClr val="2DA2BF"/>
              </a:buClr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Способы достижения цели: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</a:pP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 лабораторных 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на базе централизованной лаборатории с обеспечением </a:t>
            </a:r>
            <a:r>
              <a:rPr lang="ru-RU" alt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высокопоточности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их выполнения в автоматическом режиме.</a:t>
            </a:r>
            <a:endParaRPr lang="ru-RU" alt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контроля качества аналитических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общих целей 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общих </a:t>
            </a:r>
            <a:r>
              <a:rPr lang="ru-RU" alt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обеспечения 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endParaRPr lang="ru-RU" alt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6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760" y="1260351"/>
            <a:ext cx="9937103" cy="5362966"/>
          </a:xfrm>
        </p:spPr>
        <p:txBody>
          <a:bodyPr>
            <a:noAutofit/>
          </a:bodyPr>
          <a:lstStyle/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оснащение позволяет производить весь спектр исследований в соответствии со стандартами и порядками оказания медицинской помощи на базе одной лаборатории, созданы идеальные условия для проведения абсолютно всех видов лабораторных исследований, в том числе ПЦР, бактериологических;</a:t>
            </a: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Организовано единое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пространства лабораторной службы города Нижневартовска с интеграцией в МИС / ЛИС с центральной лабораторией г. Ханты-Мансийска;</a:t>
            </a: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Обеспечена эффективность использования высвобожденного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лабораторного оборудования с малым % износа  путем перераспределения другим медорганизациям для обновления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парка оборудования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дополнительных финансовых затрат;</a:t>
            </a: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Обеспечена эффективность использования высвобожденных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площадей лабораторий (более 1 540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1800" b="1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качестве помещений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назначения для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приёма специалистов и оказания медицинской помощи (более 120 дополнительных кабинетов);</a:t>
            </a: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Обеспечена экономическая эффективность за счет масштабирования (снижение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 на техническое и сервисное обслуживание, расходные материалы, реактивы, наличие парка резервного оборудования) при одновременном повышении эффективности эксплуатации высокотехнологического и дорогостоящего лабораторного оборудования.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4031" y="302802"/>
            <a:ext cx="9072563" cy="885542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Преимущества и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первые </a:t>
            </a:r>
            <a: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работы централизованной лаборатории в г. Нижневартовске</a:t>
            </a:r>
            <a:r>
              <a:rPr lang="ru-RU" sz="2400" b="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5511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07467" y="2628503"/>
            <a:ext cx="8993748" cy="103201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Наличие значительного числа лабораторий, в которых отсутствуют лабораторные информационные системы, интегрированные с медицинскими информационными системами</a:t>
            </a:r>
            <a:endParaRPr lang="ru-RU" b="1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7467" y="4068663"/>
            <a:ext cx="8993748" cy="103201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Низкая загруженность высокотехнологичного и дорогостоящего лабораторного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оборудования, как следствие – удорожание его содержания и неэффективность использования во многих медицинских организациях</a:t>
            </a:r>
            <a:endParaRPr lang="ru-RU" b="1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7467" y="5484730"/>
            <a:ext cx="8993748" cy="133848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Нарушение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логистических маршрутов по доставке товаров на территорию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Российской Федерации,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вызванных санкционным давлением,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возникновение перебоев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в поставках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реактивов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и реагентов для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высокотехнологичных лабораторных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исследований.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7467" y="1260351"/>
            <a:ext cx="8993748" cy="103201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Ограниченная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доступность современных высокоинформативных лабораторных методов исследований в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связи с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дефицитом финансирования системы здравоохранения и низкими </a:t>
            </a:r>
            <a:r>
              <a:rPr lang="ru-RU" b="1" dirty="0">
                <a:latin typeface="Candara" panose="020E0502030303020204" pitchFamily="34" charset="0"/>
                <a:cs typeface="Times New Roman" panose="02020603050405020304" pitchFamily="18" charset="0"/>
              </a:rPr>
              <a:t>тарифами </a:t>
            </a:r>
            <a:r>
              <a:rPr lang="ru-RU" b="1" dirty="0" smtClean="0">
                <a:latin typeface="Candara" panose="020E0502030303020204" pitchFamily="34" charset="0"/>
                <a:cs typeface="Times New Roman" panose="02020603050405020304" pitchFamily="18" charset="0"/>
              </a:rPr>
              <a:t>в системе ОМС (например,  онкоскрининг)</a:t>
            </a:r>
            <a:endParaRPr lang="ru-RU" b="1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2243" y="108223"/>
            <a:ext cx="93893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ПРОБЛЕМЫ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СЛУЖБЫ ЛАБОРАТОРНОЙ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ДИАГНОСТИКИ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ХМАО-ЮГРЫ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В СОВРЕМЕННЫХ УСЛОВИЯХ</a:t>
            </a:r>
            <a:endParaRPr lang="ru-RU" sz="2400" b="1" dirty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913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776" y="1620391"/>
            <a:ext cx="9522933" cy="627870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Постоянное усовершенствование региональной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информационной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управления лабораторной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службы (РЛИС) для оптимизации взаимодействия медицинских организаций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Стандартизация деятельности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всех этапах проведения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лабораторных исследований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рамках внутреннего контроля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качества, повышение компетентности специалистов лабораторной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медицины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счет внедрения стандартных операционных процедур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(СОП),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алгоритмов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действий работников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лаборатории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Участие в системе внешней оценки качества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лабораторной диагностики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 и укрепление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материально-технической базы за счет рационального обновления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перераспределения парка лабораторного оборудования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435" y="128591"/>
            <a:ext cx="9277405" cy="127577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Перспективы </a:t>
            </a:r>
            <a:r>
              <a:rPr lang="ru-RU" sz="3200" dirty="0" smtClean="0">
                <a:solidFill>
                  <a:srgbClr val="C00000"/>
                </a:solidFill>
              </a:rPr>
              <a:t>развития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лабораторной </a:t>
            </a:r>
            <a:r>
              <a:rPr lang="ru-RU" sz="3200" dirty="0">
                <a:solidFill>
                  <a:srgbClr val="C00000"/>
                </a:solidFill>
              </a:rPr>
              <a:t>службы </a:t>
            </a:r>
            <a:r>
              <a:rPr lang="ru-RU" sz="3200" dirty="0" smtClean="0">
                <a:solidFill>
                  <a:srgbClr val="C00000"/>
                </a:solidFill>
              </a:rPr>
              <a:t>ХМАО-Югры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3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57023" y="763128"/>
            <a:ext cx="9447086" cy="128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 anchor="ctr"/>
          <a:lstStyle/>
          <a:p>
            <a:endParaRPr lang="ru-RU" sz="3300" dirty="0">
              <a:solidFill>
                <a:schemeClr val="tx2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93775" y="1969079"/>
            <a:ext cx="9287825" cy="55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 anchor="ctr"/>
          <a:lstStyle/>
          <a:p>
            <a:endParaRPr lang="ru-RU" sz="3300" b="1" i="1" dirty="0">
              <a:solidFill>
                <a:schemeClr val="tx2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2126606"/>
            <a:ext cx="10080625" cy="543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 anchor="ctr"/>
          <a:lstStyle/>
          <a:p>
            <a:pPr marL="924032" indent="-924032"/>
            <a:r>
              <a:rPr lang="ru-RU" sz="3300" dirty="0">
                <a:solidFill>
                  <a:schemeClr val="tx2"/>
                </a:solidFill>
              </a:rPr>
              <a:t>	</a:t>
            </a: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835146"/>
              </p:ext>
            </p:extLst>
          </p:nvPr>
        </p:nvGraphicFramePr>
        <p:xfrm>
          <a:off x="1061278" y="871395"/>
          <a:ext cx="8414685" cy="5069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7784" y="128212"/>
            <a:ext cx="9393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Количественная характеристика лабораторий ХМАО – Югры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51880" y="5796855"/>
            <a:ext cx="87875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на территории ХМАО-Югры 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 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лабораторий, из них 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 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КДЛ, </a:t>
            </a:r>
          </a:p>
          <a:p>
            <a:r>
              <a:rPr lang="ru-RU" b="1" dirty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актериологических 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 входят в  составе КДЛ), 5 иммунологических, </a:t>
            </a:r>
          </a:p>
          <a:p>
            <a:r>
              <a:rPr lang="ru-RU" b="1" dirty="0" smtClean="0">
                <a:solidFill>
                  <a:srgbClr val="46465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СПИД лаборатории, 1 цитологическая, 1 экспресс-лаборатория, 1 генетическая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Users\chukominav\Desktop\D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9" y="281112"/>
            <a:ext cx="1258477" cy="10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15976" y="3420591"/>
            <a:ext cx="6827008" cy="655786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r>
              <a:rPr lang="ru-RU" sz="36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164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8013" indent="-3780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Обеспечение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качественной,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надежной и своевременной информацией, необходимой для адекватного суждения о наличии или отсутствии патологического процесса, о динамике болезни и эффективности проводимого лечения. </a:t>
            </a:r>
          </a:p>
          <a:p>
            <a:pPr marL="378013" indent="-3780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Повышение доступности и качества лабораторных услуг.</a:t>
            </a:r>
          </a:p>
          <a:p>
            <a:pPr marL="378013" indent="-3780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Эффективное использование лабораторного оборудования.</a:t>
            </a:r>
          </a:p>
          <a:p>
            <a:pPr marL="378013" indent="-3780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Укрепление материально-технической базы.</a:t>
            </a:r>
          </a:p>
          <a:p>
            <a:pPr marL="378013" indent="-3780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Оптимизация аналитического процесса.</a:t>
            </a:r>
          </a:p>
          <a:p>
            <a:pPr marL="378013" indent="-3780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andara"/>
                <a:cs typeface="Arial" charset="0"/>
              </a:rPr>
              <a:t>Информатизация лабораторий.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</a:t>
            </a:r>
            <a:r>
              <a:rPr lang="ru-RU" dirty="0" smtClean="0"/>
              <a:t>и цели лабораторной </a:t>
            </a:r>
            <a:r>
              <a:rPr lang="ru-RU" dirty="0"/>
              <a:t>службы</a:t>
            </a:r>
          </a:p>
        </p:txBody>
      </p:sp>
    </p:spTree>
    <p:extLst>
      <p:ext uri="{BB962C8B-B14F-4D97-AF65-F5344CB8AC3E}">
        <p14:creationId xmlns:p14="http://schemas.microsoft.com/office/powerpoint/2010/main" val="242540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207651"/>
              </p:ext>
            </p:extLst>
          </p:nvPr>
        </p:nvGraphicFramePr>
        <p:xfrm>
          <a:off x="1079872" y="4140671"/>
          <a:ext cx="9446675" cy="3614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348688"/>
              </p:ext>
            </p:extLst>
          </p:nvPr>
        </p:nvGraphicFramePr>
        <p:xfrm>
          <a:off x="287784" y="1548383"/>
          <a:ext cx="9520152" cy="3079811"/>
        </p:xfrm>
        <a:graphic>
          <a:graphicData uri="http://schemas.openxmlformats.org/drawingml/2006/table">
            <a:tbl>
              <a:tblPr/>
              <a:tblGrid>
                <a:gridCol w="3596763"/>
                <a:gridCol w="356114"/>
                <a:gridCol w="795325"/>
                <a:gridCol w="795325"/>
                <a:gridCol w="795325"/>
                <a:gridCol w="795325"/>
                <a:gridCol w="795325"/>
                <a:gridCol w="795325"/>
                <a:gridCol w="795325"/>
              </a:tblGrid>
              <a:tr h="8456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должности (специальности)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 строки</a:t>
                      </a:r>
                    </a:p>
                  </a:txBody>
                  <a:tcPr marL="8144" marR="8144" marT="814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Число должностей в целом по организации, ед.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Имеют квалификационную категорию (из гр.9), чел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Имеют сертификат специалиста (из гр. 9), чел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Имеют свидетельство об аккредитации (из гр. 9), чел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штатных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занятых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высшую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первую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вторую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4" marR="8144" marT="8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бактериологи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580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4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051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врач клинической </a:t>
                      </a:r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лабораторной диагностики</a:t>
                      </a:r>
                    </a:p>
                  </a:txBody>
                  <a:tcPr marL="146580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144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них специалисты - биологи</a:t>
                      </a:r>
                    </a:p>
                  </a:txBody>
                  <a:tcPr marL="146580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8144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медицинские лабораторные техники (фельдшеры-лаборанты)</a:t>
                      </a:r>
                    </a:p>
                  </a:txBody>
                  <a:tcPr marL="146580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  <a:endParaRPr lang="ru-RU" sz="13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4" marR="8144" marT="81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1658,25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1526,75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9792" y="128592"/>
            <a:ext cx="8968302" cy="10258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Кадровый </a:t>
            </a:r>
            <a:r>
              <a:rPr lang="ru-RU" sz="3100" dirty="0"/>
              <a:t>состав </a:t>
            </a:r>
            <a:br>
              <a:rPr lang="ru-RU" sz="3100" dirty="0"/>
            </a:br>
            <a:r>
              <a:rPr lang="ru-RU" sz="3100" dirty="0"/>
              <a:t>лабораторной службы ХМАО-Югры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9005" y="1160690"/>
            <a:ext cx="8573453" cy="332621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r>
              <a:rPr lang="ru-RU" sz="1500" b="1" dirty="0" smtClean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2021 </a:t>
            </a:r>
            <a:r>
              <a:rPr lang="ru-RU" sz="1500" b="1" dirty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- МЕДСТАТ  --ГОДОВОЙ--  ДЗХМАО-ЮГРЫ – Годовой: Свод по МЕД. </a:t>
            </a:r>
            <a:r>
              <a:rPr lang="ru-RU" sz="1500" b="1" dirty="0" smtClean="0">
                <a:solidFill>
                  <a:srgbClr val="B13F9A">
                    <a:lumMod val="50000"/>
                  </a:srgbClr>
                </a:solidFill>
                <a:latin typeface="Candara"/>
                <a:cs typeface="Times New Roman" pitchFamily="18" charset="0"/>
              </a:rPr>
              <a:t>ОРГАНИЗАЦИЯМ</a:t>
            </a:r>
            <a:endParaRPr lang="ru-RU" sz="15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29007" y="6458777"/>
            <a:ext cx="9360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Arial"/>
              </a:rPr>
              <a:t>Биологи</a:t>
            </a:r>
            <a:endParaRPr lang="ru-RU" sz="1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36456" y="7104121"/>
            <a:ext cx="14217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Arial"/>
              </a:rPr>
              <a:t>Бактериологи</a:t>
            </a:r>
            <a:endParaRPr lang="ru-RU" sz="1400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44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676" y="1404367"/>
            <a:ext cx="9348647" cy="5954412"/>
          </a:xfrm>
        </p:spPr>
        <p:txBody>
          <a:bodyPr>
            <a:noAutofit/>
          </a:bodyPr>
          <a:lstStyle/>
          <a:p>
            <a:pPr marL="0" indent="392013" algn="just">
              <a:buNone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Клинико-диагностические лаборатории медицинских организаций Ханты-Мансийского автономного округа-Югры имеют соответствующее техническое оснащение (гематологическое, биохимическое, иммунохимическое и прочее оборудование), позволяющее выполнять необходимый спектр исследований (Таблица 5302). </a:t>
            </a: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92013" algn="just">
              <a:buNone/>
            </a:pPr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92013" algn="just">
              <a:buNone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лабораторного оборудования составляет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2782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единиц, из них действующего оборудования –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2748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97,8%),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7 лет –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1760 (63,3%). </a:t>
            </a:r>
          </a:p>
          <a:p>
            <a:pPr marL="0" indent="392013" algn="just">
              <a:buNone/>
            </a:pP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92013" algn="just">
              <a:buNone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медицинских организаций Ханты-Мансийском автономном округе – Югры для управления лабораторными потоками работ и документов внедрено и используется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Лабораторных информационных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(ЛИС), из них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Медицинских информационных систем (МИС). </a:t>
            </a:r>
          </a:p>
          <a:p>
            <a:pPr algn="just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7496" y="252239"/>
            <a:ext cx="907300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Техническая оснащенность </a:t>
            </a:r>
            <a:r>
              <a:rPr lang="ru-RU" sz="31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лабораторий </a:t>
            </a:r>
          </a:p>
          <a:p>
            <a:r>
              <a:rPr lang="ru-RU" sz="31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в 2021 году </a:t>
            </a:r>
            <a:r>
              <a:rPr lang="ru-RU" sz="2200" b="1" dirty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(30 форма)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9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373376"/>
              </p:ext>
            </p:extLst>
          </p:nvPr>
        </p:nvGraphicFramePr>
        <p:xfrm>
          <a:off x="143768" y="540271"/>
          <a:ext cx="9793088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03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63360"/>
              </p:ext>
            </p:extLst>
          </p:nvPr>
        </p:nvGraphicFramePr>
        <p:xfrm>
          <a:off x="431800" y="1476375"/>
          <a:ext cx="9261208" cy="5654040"/>
        </p:xfrm>
        <a:graphic>
          <a:graphicData uri="http://schemas.openxmlformats.org/drawingml/2006/table">
            <a:tbl>
              <a:tblPr firstRow="1" firstCol="1" bandRow="1"/>
              <a:tblGrid>
                <a:gridCol w="4489830"/>
                <a:gridCol w="980034"/>
                <a:gridCol w="1009759"/>
                <a:gridCol w="1009759"/>
                <a:gridCol w="885913"/>
                <a:gridCol w="885913"/>
              </a:tblGrid>
              <a:tr h="2342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оборудования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 число аппаратов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2019г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2021г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7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Микроскопы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монокулярные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29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Гемоглобинометры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фотоэлектрические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413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Гематологические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анализаторы для подсчета форменных элементов крови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355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Коагулогические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анализаторы с автоматическим дозированием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Биохимические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автоматические анализаторы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Автоматические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анализаторы для ИФА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62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Амплификаторы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термоциклеры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 для полимеразной цепной реакции (ПЦР)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00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Анализаторы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бактериологические для идентификации микроорганизмов и определения их чувствительности к антибактериальным препаратам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lvl="0"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Боксы биологической безопасности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Автоматические анализаторы мочи с программируемой загрузкой проб и тест-полосок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71"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Автоматические анализаторы осадка мочи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357"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Анализаторы для определения СОЭ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839"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Аппаратные комплексы для жидкостной цитологии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337"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Лабораторная информационная система (ЛИС) (лицензионная)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из них - в составе Медицинской информационной системы (МИС)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53.1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05" marR="75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1800" y="114900"/>
            <a:ext cx="907300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1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!Анализ оснащения </a:t>
            </a:r>
            <a:r>
              <a:rPr lang="ru-RU" sz="3100" b="1" dirty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лабораторий </a:t>
            </a:r>
            <a:r>
              <a:rPr lang="ru-RU" sz="31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2019-2021г.г.     </a:t>
            </a:r>
            <a:r>
              <a:rPr lang="ru-RU" sz="2200" b="1" dirty="0" smtClean="0">
                <a:solidFill>
                  <a:srgbClr val="46465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(по данным 30 формы)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61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110314"/>
              </p:ext>
            </p:extLst>
          </p:nvPr>
        </p:nvGraphicFramePr>
        <p:xfrm>
          <a:off x="287784" y="1332359"/>
          <a:ext cx="9367291" cy="452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88040" y="5724847"/>
            <a:ext cx="8959775" cy="778897"/>
          </a:xfrm>
          <a:prstGeom prst="rect">
            <a:avLst/>
          </a:prstGeom>
        </p:spPr>
        <p:txBody>
          <a:bodyPr wrap="square" lIns="100803" tIns="50402" rIns="100803" bIns="50402">
            <a:spAutoFit/>
          </a:bodyPr>
          <a:lstStyle/>
          <a:p>
            <a:pPr lvl="0"/>
            <a:r>
              <a:rPr lang="ru-RU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2021 </a:t>
            </a:r>
            <a:r>
              <a:rPr lang="ru-RU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году </a:t>
            </a:r>
            <a:r>
              <a:rPr lang="ru-RU" sz="22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pitchFamily="18" charset="0"/>
                <a:cs typeface="Times New Roman" pitchFamily="18" charset="0"/>
              </a:rPr>
              <a:t>проведено </a:t>
            </a:r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41 712 623 </a:t>
            </a:r>
            <a:r>
              <a:rPr lang="ru-RU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лабораторных </a:t>
            </a:r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исследования, что  на 10,7% больше </a:t>
            </a:r>
            <a:r>
              <a:rPr lang="ru-RU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в сравнении с </a:t>
            </a:r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2020 </a:t>
            </a:r>
            <a:r>
              <a:rPr lang="ru-RU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годом. </a:t>
            </a:r>
          </a:p>
        </p:txBody>
      </p:sp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356667" y="324247"/>
            <a:ext cx="9072563" cy="126021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лабораторной службы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ХМАО-Югры 2019-2021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85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Открыт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мокинг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7792</TotalTime>
  <Words>3200</Words>
  <Application>Microsoft Office PowerPoint</Application>
  <PresentationFormat>Произвольный</PresentationFormat>
  <Paragraphs>1255</Paragraphs>
  <Slides>30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Открытая</vt:lpstr>
      <vt:lpstr>Презентация PowerPoint</vt:lpstr>
      <vt:lpstr>Ханты-Мансийский  автономный округ - Югра</vt:lpstr>
      <vt:lpstr>Презентация PowerPoint</vt:lpstr>
      <vt:lpstr>Задачи и цели лабораторной службы</vt:lpstr>
      <vt:lpstr>Кадровый состав  лабораторной службы ХМАО-Югры </vt:lpstr>
      <vt:lpstr>Презентация PowerPoint</vt:lpstr>
      <vt:lpstr>Презентация PowerPoint</vt:lpstr>
      <vt:lpstr>Презентация PowerPoint</vt:lpstr>
      <vt:lpstr>Деятельность лабораторной службы ХМАО-Югры 2019-2021 г.г. </vt:lpstr>
      <vt:lpstr>!Количество выполненных исследований по разделам 2019-2021 г.г.</vt:lpstr>
      <vt:lpstr>Деятельность лабораторий  за 2019-2021 г.г.  (в процентах от общего количества выполненных исследований за год)</vt:lpstr>
      <vt:lpstr>Скрининговые исследования по выявлению онкопатологии в 2019-2021г.г.</vt:lpstr>
      <vt:lpstr>Исследования по выявлению онкопатологии методом ПЦР 2021 год</vt:lpstr>
      <vt:lpstr>Лабораторная диагностика паразитозов  по ХМАО-Югре в 2019 - 2021 г.г.</vt:lpstr>
      <vt:lpstr>Лабораторная Диагностика паразитозов  по ХМАО-Югре 2019 - 2021 г.г.</vt:lpstr>
      <vt:lpstr>Лабораторная диагностика методом ПЦР  острых кишечных инфекций  2019 - 2021 г.г.</vt:lpstr>
      <vt:lpstr>Лабораторная диагностика инфекций, передающихся иксодовыми клещами методом ИФА 2019 – 2021 г.г.  (приложение к 30 форме)</vt:lpstr>
      <vt:lpstr>Лабораторная диагностика инфекций, передающихся иксодовыми клещами  методом ПЦР 2019 – 2021 г.г. (приложение к 30 форме)</vt:lpstr>
      <vt:lpstr>Презентация PowerPoint</vt:lpstr>
      <vt:lpstr>Создание  централизованной лаборатории  в г. Нижневартовске</vt:lpstr>
      <vt:lpstr>Основные проблемы лабораторий медицинских организаций  г. Нижневартовска, которые призвана решить централизованная лаборатория</vt:lpstr>
      <vt:lpstr>  Основные количественные показатели деятельности лабораторной службы амбулаторно-поликлинических учреждений г. Нижневартовска  </vt:lpstr>
      <vt:lpstr>Эффективность эксплуатации лабораторного оборудования</vt:lpstr>
      <vt:lpstr>Оборудование с износом более 90 % составляло 67 % от всего имевщегося в медорганизациях лабораторного оборудования</vt:lpstr>
      <vt:lpstr>Доступность лабораторных исследований для жителей г. Нижневартовска  в сравнении с аналогичными медорганизациями г. Сургута  (за 2020 г.) </vt:lpstr>
      <vt:lpstr>Повышение эффективности деятельности  лабораторной службы</vt:lpstr>
      <vt:lpstr>Преимущества и первые результаты работы централизованной лаборатории в г. Нижневартовске </vt:lpstr>
      <vt:lpstr>Презентация PowerPoint</vt:lpstr>
      <vt:lpstr>Перспективы развития  лабораторной службы ХМАО-Югры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Смоля Екатерина Дмитриевна</dc:creator>
  <cp:lastModifiedBy>Черничук Ольга Владимировна</cp:lastModifiedBy>
  <cp:revision>542</cp:revision>
  <cp:lastPrinted>2022-12-01T05:48:38Z</cp:lastPrinted>
  <dcterms:created xsi:type="dcterms:W3CDTF">2012-02-10T02:05:32Z</dcterms:created>
  <dcterms:modified xsi:type="dcterms:W3CDTF">2022-12-01T13:19:25Z</dcterms:modified>
</cp:coreProperties>
</file>